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wmf" ContentType="image/x-wmf"/>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3" r:id="rId1"/>
    <p:sldMasterId id="2147483739" r:id="rId2"/>
    <p:sldMasterId id="2147483765" r:id="rId3"/>
    <p:sldMasterId id="2147483791" r:id="rId4"/>
    <p:sldMasterId id="2147483901" r:id="rId5"/>
  </p:sldMasterIdLst>
  <p:notesMasterIdLst>
    <p:notesMasterId r:id="rId109"/>
  </p:notesMasterIdLst>
  <p:sldIdLst>
    <p:sldId id="256" r:id="rId6"/>
    <p:sldId id="257" r:id="rId7"/>
    <p:sldId id="361" r:id="rId8"/>
    <p:sldId id="258" r:id="rId9"/>
    <p:sldId id="259" r:id="rId10"/>
    <p:sldId id="260" r:id="rId11"/>
    <p:sldId id="262" r:id="rId12"/>
    <p:sldId id="263" r:id="rId13"/>
    <p:sldId id="264" r:id="rId14"/>
    <p:sldId id="265" r:id="rId15"/>
    <p:sldId id="266" r:id="rId16"/>
    <p:sldId id="362" r:id="rId17"/>
    <p:sldId id="267" r:id="rId18"/>
    <p:sldId id="270" r:id="rId19"/>
    <p:sldId id="271" r:id="rId20"/>
    <p:sldId id="272" r:id="rId21"/>
    <p:sldId id="273" r:id="rId22"/>
    <p:sldId id="274" r:id="rId23"/>
    <p:sldId id="275" r:id="rId24"/>
    <p:sldId id="276" r:id="rId25"/>
    <p:sldId id="277"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0" name="PlaceHolder 1"/>
          <p:cNvSpPr>
            <a:spLocks noGrp="1"/>
          </p:cNvSpPr>
          <p:nvPr>
            <p:ph type="body"/>
          </p:nvPr>
        </p:nvSpPr>
        <p:spPr>
          <a:xfrm>
            <a:off x="777240" y="4777560"/>
            <a:ext cx="6217560" cy="4525920"/>
          </a:xfrm>
          <a:prstGeom prst="rect">
            <a:avLst/>
          </a:prstGeom>
        </p:spPr>
        <p:txBody>
          <a:bodyPr lIns="0" tIns="0" rIns="0" bIns="0"/>
          <a:lstStyle/>
          <a:p>
            <a:r>
              <a:rPr lang="en-US" sz="2000">
                <a:latin typeface="Arial"/>
              </a:rPr>
              <a:t>Click to edit the notes format</a:t>
            </a:r>
            <a:endParaRPr/>
          </a:p>
        </p:txBody>
      </p:sp>
      <p:sp>
        <p:nvSpPr>
          <p:cNvPr id="471" name="PlaceHolder 2"/>
          <p:cNvSpPr>
            <a:spLocks noGrp="1"/>
          </p:cNvSpPr>
          <p:nvPr>
            <p:ph type="hdr"/>
          </p:nvPr>
        </p:nvSpPr>
        <p:spPr>
          <a:xfrm>
            <a:off x="0" y="0"/>
            <a:ext cx="3372840" cy="502560"/>
          </a:xfrm>
          <a:prstGeom prst="rect">
            <a:avLst/>
          </a:prstGeom>
        </p:spPr>
        <p:txBody>
          <a:bodyPr lIns="0" tIns="0" rIns="0" bIns="0"/>
          <a:lstStyle/>
          <a:p>
            <a:r>
              <a:rPr lang="en-US" sz="1400">
                <a:latin typeface="Times New Roman"/>
              </a:rPr>
              <a:t>&lt;header&gt;</a:t>
            </a:r>
            <a:endParaRPr/>
          </a:p>
        </p:txBody>
      </p:sp>
      <p:sp>
        <p:nvSpPr>
          <p:cNvPr id="472" name="PlaceHolder 3"/>
          <p:cNvSpPr>
            <a:spLocks noGrp="1"/>
          </p:cNvSpPr>
          <p:nvPr>
            <p:ph type="dt"/>
          </p:nvPr>
        </p:nvSpPr>
        <p:spPr>
          <a:xfrm>
            <a:off x="4399200" y="0"/>
            <a:ext cx="3372840" cy="502560"/>
          </a:xfrm>
          <a:prstGeom prst="rect">
            <a:avLst/>
          </a:prstGeom>
        </p:spPr>
        <p:txBody>
          <a:bodyPr lIns="0" tIns="0" rIns="0" bIns="0"/>
          <a:lstStyle/>
          <a:p>
            <a:pPr algn="r"/>
            <a:r>
              <a:rPr lang="en-US" sz="1400">
                <a:latin typeface="Times New Roman"/>
              </a:rPr>
              <a:t>&lt;date/time&gt;</a:t>
            </a:r>
            <a:endParaRPr/>
          </a:p>
        </p:txBody>
      </p:sp>
      <p:sp>
        <p:nvSpPr>
          <p:cNvPr id="473" name="PlaceHolder 4"/>
          <p:cNvSpPr>
            <a:spLocks noGrp="1"/>
          </p:cNvSpPr>
          <p:nvPr>
            <p:ph type="ftr"/>
          </p:nvPr>
        </p:nvSpPr>
        <p:spPr>
          <a:xfrm>
            <a:off x="0" y="9555480"/>
            <a:ext cx="3372840" cy="502560"/>
          </a:xfrm>
          <a:prstGeom prst="rect">
            <a:avLst/>
          </a:prstGeom>
        </p:spPr>
        <p:txBody>
          <a:bodyPr lIns="0" tIns="0" rIns="0" bIns="0" anchor="b"/>
          <a:lstStyle/>
          <a:p>
            <a:r>
              <a:rPr lang="en-US" sz="1400">
                <a:latin typeface="Times New Roman"/>
              </a:rPr>
              <a:t>&lt;footer&gt;</a:t>
            </a:r>
            <a:endParaRPr/>
          </a:p>
        </p:txBody>
      </p:sp>
      <p:sp>
        <p:nvSpPr>
          <p:cNvPr id="474" name="PlaceHolder 5"/>
          <p:cNvSpPr>
            <a:spLocks noGrp="1"/>
          </p:cNvSpPr>
          <p:nvPr>
            <p:ph type="sldNum"/>
          </p:nvPr>
        </p:nvSpPr>
        <p:spPr>
          <a:xfrm>
            <a:off x="4399200" y="9555480"/>
            <a:ext cx="3372840" cy="502560"/>
          </a:xfrm>
          <a:prstGeom prst="rect">
            <a:avLst/>
          </a:prstGeom>
        </p:spPr>
        <p:txBody>
          <a:bodyPr lIns="0" tIns="0" rIns="0" bIns="0" anchor="b"/>
          <a:lstStyle/>
          <a:p>
            <a:pPr algn="r"/>
            <a:fld id="{32755A4F-E78A-4BCA-AECD-029C37E485CF}" type="slidenum">
              <a:rPr lang="en-US" sz="1400">
                <a:latin typeface="Times New Roman"/>
              </a:rPr>
              <a:pPr algn="r"/>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45"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39762BDD-6758-48D5-8F4C-1779B75599C4}" type="slidenum">
              <a:rPr lang="en-US" sz="1300" strike="noStrike">
                <a:solidFill>
                  <a:srgbClr val="000000"/>
                </a:solidFill>
                <a:latin typeface="+mn-lt"/>
                <a:ea typeface="+mn-ea"/>
              </a:rPr>
              <a:pPr algn="r">
                <a:lnSpc>
                  <a:spcPct val="100000"/>
                </a:lnSpc>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48"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380A641-A2B7-4576-AD31-EEFEAE6A8705}" type="slidenum">
              <a:rPr lang="en-US" sz="1300" strike="noStrike">
                <a:solidFill>
                  <a:srgbClr val="000000"/>
                </a:solidFill>
                <a:latin typeface="+mn-lt"/>
                <a:ea typeface="+mn-ea"/>
              </a:rPr>
              <a:pPr algn="r">
                <a:lnSpc>
                  <a:spcPct val="100000"/>
                </a:lnSpc>
              </a:pPr>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 name="PlaceHolder 1"/>
          <p:cNvSpPr>
            <a:spLocks noGrp="1"/>
          </p:cNvSpPr>
          <p:nvPr>
            <p:ph type="body"/>
          </p:nvPr>
        </p:nvSpPr>
        <p:spPr>
          <a:xfrm>
            <a:off x="960120" y="3474720"/>
            <a:ext cx="7675560" cy="3286440"/>
          </a:xfrm>
          <a:prstGeom prst="rect">
            <a:avLst/>
          </a:prstGeom>
        </p:spPr>
        <p:txBody>
          <a:bodyPr lIns="96840" tIns="48240" rIns="96840" bIns="48240"/>
          <a:lstStyle/>
          <a:p>
            <a:pPr>
              <a:lnSpc>
                <a:spcPct val="100000"/>
              </a:lnSpc>
            </a:pPr>
            <a:endParaRPr/>
          </a:p>
          <a:p>
            <a:pPr>
              <a:lnSpc>
                <a:spcPct val="100000"/>
              </a:lnSpc>
            </a:pPr>
            <a:endParaRPr/>
          </a:p>
          <a:p>
            <a:pPr>
              <a:lnSpc>
                <a:spcPct val="100000"/>
              </a:lnSpc>
            </a:pPr>
            <a:endParaRPr/>
          </a:p>
        </p:txBody>
      </p:sp>
      <p:sp>
        <p:nvSpPr>
          <p:cNvPr id="1570"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D63A0502-AA65-41D3-9E90-13D3B8AE7C67}" type="slidenum">
              <a:rPr lang="en-US" sz="1300" strike="noStrike">
                <a:solidFill>
                  <a:srgbClr val="000000"/>
                </a:solidFill>
                <a:latin typeface="+mn-lt"/>
                <a:ea typeface="+mn-ea"/>
              </a:rPr>
              <a:pPr algn="r">
                <a:lnSpc>
                  <a:spcPct val="100000"/>
                </a:lnSpc>
              </a:pPr>
              <a:t>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CustomShape 1"/>
          <p:cNvSpPr/>
          <p:nvPr/>
        </p:nvSpPr>
        <p:spPr>
          <a:xfrm>
            <a:off x="930240" y="4406760"/>
            <a:ext cx="5127120" cy="4171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CustomShape 1"/>
          <p:cNvSpPr/>
          <p:nvPr/>
        </p:nvSpPr>
        <p:spPr>
          <a:xfrm>
            <a:off x="931680" y="4405320"/>
            <a:ext cx="5122440" cy="41716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77"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A741E77-BEC9-493B-B7B2-38A3641C9B3B}" type="slidenum">
              <a:rPr lang="en-US" sz="1300" strike="noStrike">
                <a:solidFill>
                  <a:srgbClr val="000000"/>
                </a:solidFill>
                <a:latin typeface="+mn-lt"/>
                <a:ea typeface="+mn-ea"/>
              </a:rPr>
              <a:pPr algn="r">
                <a:lnSpc>
                  <a:spcPct val="100000"/>
                </a:lnSpc>
              </a:pPr>
              <a:t>35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8"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79"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384D45EE-45A7-407F-8584-75E37F74982A}" type="slidenum">
              <a:rPr lang="en-US" sz="1300" strike="noStrike">
                <a:solidFill>
                  <a:srgbClr val="000000"/>
                </a:solidFill>
                <a:latin typeface="+mn-lt"/>
                <a:ea typeface="+mn-ea"/>
              </a:rPr>
              <a:pPr algn="r">
                <a:lnSpc>
                  <a:spcPct val="100000"/>
                </a:lnSpc>
              </a:pPr>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83"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F9D23ACE-0369-493F-8BAB-152DC13C5B98}" type="slidenum">
              <a:rPr lang="en-US" sz="1300" strike="noStrike">
                <a:solidFill>
                  <a:srgbClr val="000000"/>
                </a:solidFill>
                <a:latin typeface="+mn-lt"/>
                <a:ea typeface="+mn-ea"/>
              </a:rPr>
              <a:pPr algn="r">
                <a:lnSpc>
                  <a:spcPct val="100000"/>
                </a:lnSpc>
              </a:pPr>
              <a:t>42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 name="CustomShape 1"/>
          <p:cNvSpPr/>
          <p:nvPr/>
        </p:nvSpPr>
        <p:spPr>
          <a:xfrm>
            <a:off x="888840" y="4643280"/>
            <a:ext cx="4881600" cy="43941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 name="CustomShape 1"/>
          <p:cNvSpPr/>
          <p:nvPr/>
        </p:nvSpPr>
        <p:spPr>
          <a:xfrm>
            <a:off x="888840" y="4643280"/>
            <a:ext cx="4881600" cy="43941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CustomShape 1"/>
          <p:cNvSpPr/>
          <p:nvPr/>
        </p:nvSpPr>
        <p:spPr>
          <a:xfrm>
            <a:off x="888840" y="4643280"/>
            <a:ext cx="4881600" cy="43941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89"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FF75130-5160-4B90-8F7A-D04C1DCDE6CA}" type="slidenum">
              <a:rPr lang="en-US" sz="1300" strike="noStrike">
                <a:solidFill>
                  <a:srgbClr val="000000"/>
                </a:solidFill>
                <a:latin typeface="+mn-lt"/>
                <a:ea typeface="+mn-ea"/>
              </a:rPr>
              <a:pPr algn="r">
                <a:lnSpc>
                  <a:spcPct val="100000"/>
                </a:lnSpc>
              </a:pPr>
              <a:t>47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91"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B794324F-A153-4C82-A029-4E8D2FABB5B1}" type="slidenum">
              <a:rPr lang="en-US" sz="1300" strike="noStrike">
                <a:solidFill>
                  <a:srgbClr val="000000"/>
                </a:solidFill>
                <a:latin typeface="+mn-lt"/>
                <a:ea typeface="+mn-ea"/>
              </a:rPr>
              <a:pPr algn="r">
                <a:lnSpc>
                  <a:spcPct val="100000"/>
                </a:lnSpc>
              </a:pPr>
              <a:t>48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93"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DCF8CA35-48F0-452E-B402-ADD0863DF237}" type="slidenum">
              <a:rPr lang="en-US" sz="1300" strike="noStrike">
                <a:solidFill>
                  <a:srgbClr val="000000"/>
                </a:solidFill>
                <a:latin typeface="+mn-lt"/>
                <a:ea typeface="+mn-ea"/>
              </a:rPr>
              <a:pPr algn="r">
                <a:lnSpc>
                  <a:spcPct val="100000"/>
                </a:lnSpc>
              </a:pPr>
              <a:t>49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95"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F449EFA2-416B-43F6-B001-37C6C075430C}" type="slidenum">
              <a:rPr lang="en-US" sz="1300" strike="noStrike">
                <a:solidFill>
                  <a:srgbClr val="000000"/>
                </a:solidFill>
                <a:latin typeface="+mn-lt"/>
                <a:ea typeface="+mn-ea"/>
              </a:rPr>
              <a:pPr algn="r">
                <a:lnSpc>
                  <a:spcPct val="100000"/>
                </a:lnSpc>
              </a:pPr>
              <a:t>50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597"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4FA119A2-5610-40B8-B116-36373DEECB46}" type="slidenum">
              <a:rPr lang="en-US" sz="1300" strike="noStrike">
                <a:solidFill>
                  <a:srgbClr val="000000"/>
                </a:solidFill>
                <a:latin typeface="+mn-lt"/>
                <a:ea typeface="+mn-ea"/>
              </a:rPr>
              <a:pPr algn="r">
                <a:lnSpc>
                  <a:spcPct val="100000"/>
                </a:lnSpc>
              </a:pPr>
              <a:t>51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603"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1D62A785-AAD1-4EED-9558-9AE94419CBC8}" type="slidenum">
              <a:rPr lang="en-US" sz="1300" strike="noStrike">
                <a:solidFill>
                  <a:srgbClr val="000000"/>
                </a:solidFill>
                <a:latin typeface="+mn-lt"/>
                <a:ea typeface="+mn-ea"/>
              </a:rPr>
              <a:pPr algn="r">
                <a:lnSpc>
                  <a:spcPct val="100000"/>
                </a:lnSpc>
              </a:pPr>
              <a:t>57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605"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D790374A-30E6-4D93-97CC-6F5AE04AA4F2}" type="slidenum">
              <a:rPr lang="en-US" sz="1300" strike="noStrike">
                <a:solidFill>
                  <a:srgbClr val="000000"/>
                </a:solidFill>
                <a:latin typeface="+mn-lt"/>
                <a:ea typeface="+mn-ea"/>
              </a:rPr>
              <a:pPr algn="r">
                <a:lnSpc>
                  <a:spcPct val="100000"/>
                </a:lnSpc>
              </a:pPr>
              <a:t>58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607"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0587C9BA-FCD7-47E7-98EA-3ABD51F6456D}" type="slidenum">
              <a:rPr lang="en-US" sz="1300" strike="noStrike">
                <a:solidFill>
                  <a:srgbClr val="000000"/>
                </a:solidFill>
                <a:latin typeface="+mn-lt"/>
                <a:ea typeface="+mn-ea"/>
              </a:rPr>
              <a:pPr algn="r">
                <a:lnSpc>
                  <a:spcPct val="100000"/>
                </a:lnSpc>
              </a:pPr>
              <a:t>59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609"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AE946D2B-EDD2-438E-A647-1566BACF313E}" type="slidenum">
              <a:rPr lang="en-US" sz="1300" strike="noStrike">
                <a:solidFill>
                  <a:srgbClr val="000000"/>
                </a:solidFill>
                <a:latin typeface="+mn-lt"/>
                <a:ea typeface="+mn-ea"/>
              </a:rPr>
              <a:pPr algn="r">
                <a:lnSpc>
                  <a:spcPct val="100000"/>
                </a:lnSpc>
              </a:pPr>
              <a:t>60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B14E180C-E5E3-4B99-BDDE-49B759792B6B}" type="slidenum">
              <a:rPr lang="en-US" sz="1200" b="1" strike="noStrike">
                <a:solidFill>
                  <a:srgbClr val="000000"/>
                </a:solidFill>
                <a:latin typeface="Arial"/>
              </a:rPr>
              <a:pPr algn="ctr">
                <a:lnSpc>
                  <a:spcPct val="100000"/>
                </a:lnSpc>
              </a:pPr>
              <a:t>61</a:t>
            </a:fld>
            <a:endParaRPr/>
          </a:p>
          <a:p>
            <a:pPr algn="ctr">
              <a:lnSpc>
                <a:spcPct val="100000"/>
              </a:lnSpc>
            </a:pPr>
            <a:endParaRPr/>
          </a:p>
        </p:txBody>
      </p:sp>
      <p:sp>
        <p:nvSpPr>
          <p:cNvPr id="1611" name="CustomShape 2"/>
          <p:cNvSpPr/>
          <p:nvPr/>
        </p:nvSpPr>
        <p:spPr>
          <a:xfrm>
            <a:off x="609480" y="5400720"/>
            <a:ext cx="6092640" cy="35841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What Is Automatic Storage Management?</a:t>
            </a:r>
            <a:endParaRPr/>
          </a:p>
          <a:p>
            <a:pPr lvl="1">
              <a:lnSpc>
                <a:spcPct val="100000"/>
              </a:lnSpc>
              <a:buSzPct val="45000"/>
              <a:buFont typeface="StarSymbol"/>
              <a:buChar char="l"/>
            </a:pPr>
            <a:r>
              <a:rPr lang="en-US" sz="1200" strike="noStrike">
                <a:solidFill>
                  <a:srgbClr val="000000"/>
                </a:solidFill>
                <a:latin typeface="Arial"/>
                <a:ea typeface="Times New Roman"/>
              </a:rPr>
              <a:t>Automatic Storage Management (ASM) provides a vertical integration of the file system and the volume manager that is specifically built for the Oracle database files. ASM can provide management for single SMP machines, or across multiple nodes of a cluster for Oracle Real Application Clusters (RAC) support.</a:t>
            </a:r>
            <a:endParaRPr/>
          </a:p>
          <a:p>
            <a:pPr lvl="1">
              <a:lnSpc>
                <a:spcPct val="100000"/>
              </a:lnSpc>
              <a:buSzPct val="45000"/>
              <a:buFont typeface="StarSymbol"/>
              <a:buChar char="l"/>
            </a:pPr>
            <a:r>
              <a:rPr lang="en-US" sz="1200" strike="noStrike">
                <a:solidFill>
                  <a:srgbClr val="000000"/>
                </a:solidFill>
                <a:latin typeface="Arial"/>
                <a:ea typeface="Times New Roman"/>
              </a:rPr>
              <a:t>ASM distributes I/O load across all available resources to optimize performance while removing the need for manual I/O tuning. ASM helps DBAs to manage a dynamic database environment by allowing them to grow the database size without having to shutdown the database to adjust the storage allocation.</a:t>
            </a:r>
            <a:endParaRPr/>
          </a:p>
          <a:p>
            <a:pPr lvl="1">
              <a:lnSpc>
                <a:spcPct val="100000"/>
              </a:lnSpc>
              <a:buSzPct val="45000"/>
              <a:buFont typeface="StarSymbol"/>
              <a:buChar char="l"/>
            </a:pPr>
            <a:r>
              <a:rPr lang="en-US" sz="1200" strike="noStrike">
                <a:solidFill>
                  <a:srgbClr val="000000"/>
                </a:solidFill>
                <a:latin typeface="Arial"/>
                <a:ea typeface="Times New Roman"/>
              </a:rPr>
              <a:t>ASM can maintain redundant copies of data to provide fault tolerance, or it can be built on top of vendor supplied reliable storage mechanisms. Data management is done by selecting the desired reliability and performance characteristics for classes of data rather than with human interaction on a per file basis.</a:t>
            </a:r>
            <a:endParaRPr/>
          </a:p>
          <a:p>
            <a:pPr lvl="1">
              <a:lnSpc>
                <a:spcPct val="100000"/>
              </a:lnSpc>
              <a:buSzPct val="45000"/>
              <a:buFont typeface="StarSymbol"/>
              <a:buChar char="l"/>
            </a:pPr>
            <a:r>
              <a:rPr lang="en-US" sz="1200" strike="noStrike">
                <a:solidFill>
                  <a:srgbClr val="000000"/>
                </a:solidFill>
                <a:latin typeface="Arial"/>
                <a:ea typeface="Times New Roman"/>
              </a:rPr>
              <a:t>ASM capabilities save DBAs time by automating manual storage and thereby increasing their ability to manage larger databases and more of them with increased efficiency.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FAB0FE80-635A-4054-8394-000DE6CF02CC}" type="slidenum">
              <a:rPr lang="en-US" sz="1200" b="1" strike="noStrike">
                <a:solidFill>
                  <a:srgbClr val="000000"/>
                </a:solidFill>
                <a:latin typeface="Arial"/>
              </a:rPr>
              <a:pPr algn="ctr">
                <a:lnSpc>
                  <a:spcPct val="100000"/>
                </a:lnSpc>
              </a:pPr>
              <a:t>62</a:t>
            </a:fld>
            <a:endParaRPr/>
          </a:p>
          <a:p>
            <a:pPr algn="ctr">
              <a:lnSpc>
                <a:spcPct val="100000"/>
              </a:lnSpc>
            </a:pPr>
            <a:endParaRPr/>
          </a:p>
        </p:txBody>
      </p:sp>
      <p:sp>
        <p:nvSpPr>
          <p:cNvPr id="1613" name="CustomShape 2"/>
          <p:cNvSpPr/>
          <p:nvPr/>
        </p:nvSpPr>
        <p:spPr>
          <a:xfrm>
            <a:off x="609480" y="5400720"/>
            <a:ext cx="6092640" cy="35841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What Is Automatic Storage Management?</a:t>
            </a:r>
            <a:endParaRPr/>
          </a:p>
          <a:p>
            <a:pPr lvl="1">
              <a:lnSpc>
                <a:spcPct val="100000"/>
              </a:lnSpc>
              <a:buSzPct val="45000"/>
              <a:buFont typeface="StarSymbol"/>
              <a:buChar char="l"/>
            </a:pPr>
            <a:r>
              <a:rPr lang="en-US" sz="1200" strike="noStrike">
                <a:solidFill>
                  <a:srgbClr val="000000"/>
                </a:solidFill>
                <a:latin typeface="Arial"/>
                <a:ea typeface="Times New Roman"/>
              </a:rPr>
              <a:t>Automatic Storage Management (ASM) provides a vertical integration of the file system and the volume manager that is specifically built for the Oracle database files. ASM can provide management for single SMP machines, or across multiple nodes of a cluster for Oracle Real Application Clusters (RAC) support.</a:t>
            </a:r>
            <a:endParaRPr/>
          </a:p>
          <a:p>
            <a:pPr lvl="1">
              <a:lnSpc>
                <a:spcPct val="100000"/>
              </a:lnSpc>
              <a:buSzPct val="45000"/>
              <a:buFont typeface="StarSymbol"/>
              <a:buChar char="l"/>
            </a:pPr>
            <a:r>
              <a:rPr lang="en-US" sz="1200" strike="noStrike">
                <a:solidFill>
                  <a:srgbClr val="000000"/>
                </a:solidFill>
                <a:latin typeface="Arial"/>
                <a:ea typeface="Times New Roman"/>
              </a:rPr>
              <a:t>ASM distributes I/O load across all available resources to optimize performance while removing the need for manual I/O tuning. ASM helps DBAs to manage a dynamic database environment by allowing them to grow the database size without having to shutdown the database to adjust the storage allocation.</a:t>
            </a:r>
            <a:endParaRPr/>
          </a:p>
          <a:p>
            <a:pPr lvl="1">
              <a:lnSpc>
                <a:spcPct val="100000"/>
              </a:lnSpc>
              <a:buSzPct val="45000"/>
              <a:buFont typeface="StarSymbol"/>
              <a:buChar char="l"/>
            </a:pPr>
            <a:r>
              <a:rPr lang="en-US" sz="1200" strike="noStrike">
                <a:solidFill>
                  <a:srgbClr val="000000"/>
                </a:solidFill>
                <a:latin typeface="Arial"/>
                <a:ea typeface="Times New Roman"/>
              </a:rPr>
              <a:t>ASM can maintain redundant copies of data to provide fault tolerance, or it can be built on top of vendor supplied reliable storage mechanisms. Data management is done by selecting the desired reliability and performance characteristics for classes of data rather than with human interaction on a per file basis.</a:t>
            </a:r>
            <a:endParaRPr/>
          </a:p>
          <a:p>
            <a:pPr lvl="1">
              <a:lnSpc>
                <a:spcPct val="100000"/>
              </a:lnSpc>
              <a:buSzPct val="45000"/>
              <a:buFont typeface="StarSymbol"/>
              <a:buChar char="l"/>
            </a:pPr>
            <a:r>
              <a:rPr lang="en-US" sz="1200" strike="noStrike">
                <a:solidFill>
                  <a:srgbClr val="000000"/>
                </a:solidFill>
                <a:latin typeface="Arial"/>
                <a:ea typeface="Times New Roman"/>
              </a:rPr>
              <a:t>ASM capabilities save DBAs time by automating manual storage and thereby increasing their ability to manage larger databases and more of them with increased efficiency.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A2EFCFBF-B8BB-47EE-9518-9A6BA2723C45}" type="slidenum">
              <a:rPr lang="en-US" sz="1200" b="1" strike="noStrike">
                <a:solidFill>
                  <a:srgbClr val="000000"/>
                </a:solidFill>
                <a:latin typeface="Arial"/>
              </a:rPr>
              <a:pPr algn="ctr">
                <a:lnSpc>
                  <a:spcPct val="100000"/>
                </a:lnSpc>
              </a:pPr>
              <a:t>63</a:t>
            </a:fld>
            <a:endParaRPr/>
          </a:p>
          <a:p>
            <a:pPr algn="ctr">
              <a:lnSpc>
                <a:spcPct val="100000"/>
              </a:lnSpc>
            </a:pPr>
            <a:endParaRPr/>
          </a:p>
        </p:txBody>
      </p:sp>
      <p:sp>
        <p:nvSpPr>
          <p:cNvPr id="1615" name="CustomShape 2"/>
          <p:cNvSpPr/>
          <p:nvPr/>
        </p:nvSpPr>
        <p:spPr>
          <a:xfrm>
            <a:off x="609480" y="5400720"/>
            <a:ext cx="6092640" cy="35841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What Is Automatic Storage Management?</a:t>
            </a:r>
            <a:endParaRPr/>
          </a:p>
          <a:p>
            <a:pPr lvl="1">
              <a:lnSpc>
                <a:spcPct val="100000"/>
              </a:lnSpc>
              <a:buSzPct val="45000"/>
              <a:buFont typeface="StarSymbol"/>
              <a:buChar char="l"/>
            </a:pPr>
            <a:r>
              <a:rPr lang="en-US" sz="1200" strike="noStrike">
                <a:solidFill>
                  <a:srgbClr val="000000"/>
                </a:solidFill>
                <a:latin typeface="Arial"/>
                <a:ea typeface="Times New Roman"/>
              </a:rPr>
              <a:t>Automatic Storage Management (ASM) provides a vertical integration of the file system and the volume manager that is specifically built for the Oracle database files. ASM can provide management for single SMP machines, or across multiple nodes of a cluster for Oracle Real Application Clusters (RAC) support.</a:t>
            </a:r>
            <a:endParaRPr/>
          </a:p>
          <a:p>
            <a:pPr lvl="1">
              <a:lnSpc>
                <a:spcPct val="100000"/>
              </a:lnSpc>
              <a:buSzPct val="45000"/>
              <a:buFont typeface="StarSymbol"/>
              <a:buChar char="l"/>
            </a:pPr>
            <a:r>
              <a:rPr lang="en-US" sz="1200" strike="noStrike">
                <a:solidFill>
                  <a:srgbClr val="000000"/>
                </a:solidFill>
                <a:latin typeface="Arial"/>
                <a:ea typeface="Times New Roman"/>
              </a:rPr>
              <a:t>ASM distributes I/O load across all available resources to optimize performance while removing the need for manual I/O tuning. ASM helps DBAs to manage a dynamic database environment by allowing them to grow the database size without having to shutdown the database to adjust the storage allocation.</a:t>
            </a:r>
            <a:endParaRPr/>
          </a:p>
          <a:p>
            <a:pPr lvl="1">
              <a:lnSpc>
                <a:spcPct val="100000"/>
              </a:lnSpc>
              <a:buSzPct val="45000"/>
              <a:buFont typeface="StarSymbol"/>
              <a:buChar char="l"/>
            </a:pPr>
            <a:r>
              <a:rPr lang="en-US" sz="1200" strike="noStrike">
                <a:solidFill>
                  <a:srgbClr val="000000"/>
                </a:solidFill>
                <a:latin typeface="Arial"/>
                <a:ea typeface="Times New Roman"/>
              </a:rPr>
              <a:t>ASM can maintain redundant copies of data to provide fault tolerance, or it can be built on top of vendor supplied reliable storage mechanisms. Data management is done by selecting the desired reliability and performance characteristics for classes of data rather than with human interaction on a per file basis.</a:t>
            </a:r>
            <a:endParaRPr/>
          </a:p>
          <a:p>
            <a:pPr lvl="1">
              <a:lnSpc>
                <a:spcPct val="100000"/>
              </a:lnSpc>
              <a:buSzPct val="45000"/>
              <a:buFont typeface="StarSymbol"/>
              <a:buChar char="l"/>
            </a:pPr>
            <a:r>
              <a:rPr lang="en-US" sz="1200" strike="noStrike">
                <a:solidFill>
                  <a:srgbClr val="000000"/>
                </a:solidFill>
                <a:latin typeface="Arial"/>
                <a:ea typeface="Times New Roman"/>
              </a:rPr>
              <a:t>ASM capabilities save DBAs time by automating manual storage and thereby increasing their ability to manage larger databases and more of them with increased efficiency.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 name="CustomShape 1"/>
          <p:cNvSpPr/>
          <p:nvPr/>
        </p:nvSpPr>
        <p:spPr>
          <a:xfrm>
            <a:off x="609480" y="5400720"/>
            <a:ext cx="6092640" cy="35841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ASM Key Features and Benefits</a:t>
            </a:r>
            <a:endParaRPr/>
          </a:p>
          <a:p>
            <a:pPr lvl="1">
              <a:lnSpc>
                <a:spcPct val="100000"/>
              </a:lnSpc>
              <a:buSzPct val="45000"/>
              <a:buFont typeface="StarSymbol"/>
              <a:buChar char="l"/>
            </a:pPr>
            <a:r>
              <a:rPr lang="en-US" sz="1200" strike="noStrike">
                <a:solidFill>
                  <a:srgbClr val="000000"/>
                </a:solidFill>
                <a:latin typeface="Arial"/>
                <a:ea typeface="Times New Roman"/>
              </a:rPr>
              <a:t>ASM divides files into extents, and spreads the extents for each file evenly across all of the disks. ASM uses an index technique to track the placement of each extent. When your storage capacity changes, ASM does not re-stripe all of the data, but moves an amount of data proportional to the amount of storage added or removed to evenly redistribute the files and maintain a balanced load across the disks. This is done while the database is active.</a:t>
            </a:r>
            <a:endParaRPr/>
          </a:p>
          <a:p>
            <a:pPr lvl="1">
              <a:lnSpc>
                <a:spcPct val="100000"/>
              </a:lnSpc>
              <a:buSzPct val="45000"/>
              <a:buFont typeface="StarSymbol"/>
              <a:buChar char="l"/>
            </a:pPr>
            <a:r>
              <a:rPr lang="en-US" sz="1200" strike="noStrike">
                <a:solidFill>
                  <a:srgbClr val="000000"/>
                </a:solidFill>
                <a:latin typeface="Arial"/>
                <a:ea typeface="Times New Roman"/>
              </a:rPr>
              <a:t>You can increase the speed of a rebalance operation, or lower it to reduce the impact on the I/O subsystem. ASM provides mirroring protection without the need to purchase a third-party Logical Volume Manager. One unique advantage of ASM is that the mirroring is applied on a file basis, rather than on a volume basis. Hence, the same disk group can contain a combination of files protected by mirroring, or not protected at all.</a:t>
            </a:r>
            <a:endParaRPr/>
          </a:p>
          <a:p>
            <a:pPr lvl="1">
              <a:lnSpc>
                <a:spcPct val="100000"/>
              </a:lnSpc>
              <a:buSzPct val="45000"/>
              <a:buFont typeface="StarSymbol"/>
              <a:buChar char="l"/>
            </a:pPr>
            <a:r>
              <a:rPr lang="en-US" sz="1200" strike="noStrike">
                <a:solidFill>
                  <a:srgbClr val="000000"/>
                </a:solidFill>
                <a:latin typeface="Arial"/>
                <a:ea typeface="Times New Roman"/>
              </a:rPr>
              <a:t>ASM supports data files, log files, control files, archive logs, RMAN backup sets, and other Oracle database file types. ASM supports Real Application Clusters and eliminate the need for a Cluster Logical Volume Manager or a Cluster File System.</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CustomShape 1"/>
          <p:cNvSpPr/>
          <p:nvPr/>
        </p:nvSpPr>
        <p:spPr>
          <a:xfrm>
            <a:off x="888480" y="4642920"/>
            <a:ext cx="4881240" cy="43938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CustomShape 1"/>
          <p:cNvSpPr/>
          <p:nvPr/>
        </p:nvSpPr>
        <p:spPr>
          <a:xfrm>
            <a:off x="960120" y="3474720"/>
            <a:ext cx="7677360" cy="3288240"/>
          </a:xfrm>
          <a:prstGeom prst="rect">
            <a:avLst/>
          </a:prstGeom>
          <a:noFill/>
          <a:ln>
            <a:noFill/>
          </a:ln>
        </p:spPr>
        <p:style>
          <a:lnRef idx="0">
            <a:scrgbClr r="0" g="0" b="0"/>
          </a:lnRef>
          <a:fillRef idx="0">
            <a:scrgbClr r="0" g="0" b="0"/>
          </a:fillRef>
          <a:effectRef idx="0">
            <a:scrgbClr r="0" g="0" b="0"/>
          </a:effectRef>
          <a:fontRef idx="minor"/>
        </p:style>
      </p:sp>
      <p:sp>
        <p:nvSpPr>
          <p:cNvPr id="1619" name="CustomShape 2"/>
          <p:cNvSpPr/>
          <p:nvPr/>
        </p:nvSpPr>
        <p:spPr>
          <a:xfrm>
            <a:off x="5438520" y="6948360"/>
            <a:ext cx="4156920" cy="362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B6CFEB1D-3B9D-43B1-960C-F32C572881DF}" type="slidenum">
              <a:rPr lang="en-US" sz="1200" strike="noStrike">
                <a:solidFill>
                  <a:srgbClr val="000000"/>
                </a:solidFill>
                <a:latin typeface="Arial"/>
              </a:rPr>
              <a:pPr algn="r">
                <a:lnSpc>
                  <a:spcPct val="100000"/>
                </a:lnSpc>
              </a:pPr>
              <a:t>67</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 name="CustomShape 1"/>
          <p:cNvSpPr/>
          <p:nvPr/>
        </p:nvSpPr>
        <p:spPr>
          <a:xfrm>
            <a:off x="960120" y="3474720"/>
            <a:ext cx="7677360" cy="3288240"/>
          </a:xfrm>
          <a:prstGeom prst="rect">
            <a:avLst/>
          </a:prstGeom>
          <a:noFill/>
          <a:ln>
            <a:noFill/>
          </a:ln>
        </p:spPr>
        <p:style>
          <a:lnRef idx="0">
            <a:scrgbClr r="0" g="0" b="0"/>
          </a:lnRef>
          <a:fillRef idx="0">
            <a:scrgbClr r="0" g="0" b="0"/>
          </a:fillRef>
          <a:effectRef idx="0">
            <a:scrgbClr r="0" g="0" b="0"/>
          </a:effectRef>
          <a:fontRef idx="minor"/>
        </p:style>
      </p:sp>
      <p:sp>
        <p:nvSpPr>
          <p:cNvPr id="1621" name="CustomShape 2"/>
          <p:cNvSpPr/>
          <p:nvPr/>
        </p:nvSpPr>
        <p:spPr>
          <a:xfrm>
            <a:off x="5438520" y="6948360"/>
            <a:ext cx="4156920" cy="362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7A18EB80-5B34-4EFE-AE56-E877F93BB735}" type="slidenum">
              <a:rPr lang="en-US" sz="1200" strike="noStrike">
                <a:solidFill>
                  <a:srgbClr val="000000"/>
                </a:solidFill>
                <a:latin typeface="Arial"/>
              </a:rPr>
              <a:pPr algn="r">
                <a:lnSpc>
                  <a:spcPct val="100000"/>
                </a:lnSpc>
              </a:pPr>
              <a:t>71</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544140D5-7FAF-42E5-8590-6CE79BC9B515}" type="slidenum">
              <a:rPr lang="en-US" sz="1200" b="1" strike="noStrike">
                <a:solidFill>
                  <a:srgbClr val="000000"/>
                </a:solidFill>
                <a:latin typeface="Arial"/>
              </a:rPr>
              <a:pPr algn="ctr">
                <a:lnSpc>
                  <a:spcPct val="100000"/>
                </a:lnSpc>
              </a:pPr>
              <a:t>73</a:t>
            </a:fld>
            <a:endParaRPr/>
          </a:p>
          <a:p>
            <a:pPr algn="ctr">
              <a:lnSpc>
                <a:spcPct val="100000"/>
              </a:lnSpc>
            </a:pPr>
            <a:endParaRPr/>
          </a:p>
        </p:txBody>
      </p:sp>
      <p:sp>
        <p:nvSpPr>
          <p:cNvPr id="1623" name="CustomShape 2"/>
          <p:cNvSpPr/>
          <p:nvPr/>
        </p:nvSpPr>
        <p:spPr>
          <a:xfrm>
            <a:off x="609480" y="5400720"/>
            <a:ext cx="6092640" cy="35841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ASM Instance Initialization Parameters</a:t>
            </a:r>
            <a:endParaRPr/>
          </a:p>
          <a:p>
            <a:pPr lvl="2">
              <a:lnSpc>
                <a:spcPct val="100000"/>
              </a:lnSpc>
              <a:buFont typeface="Courier New"/>
              <a:buChar char="•"/>
            </a:pPr>
            <a:r>
              <a:rPr lang="en-US" sz="1200" strike="noStrike">
                <a:solidFill>
                  <a:srgbClr val="000000"/>
                </a:solidFill>
                <a:latin typeface="Courier New"/>
              </a:rPr>
              <a:t>INSTANCE_TYPE</a:t>
            </a:r>
            <a:r>
              <a:rPr lang="en-US" sz="1200" strike="noStrike">
                <a:solidFill>
                  <a:srgbClr val="000000"/>
                </a:solidFill>
                <a:latin typeface="Arial"/>
              </a:rPr>
              <a:t> should be set to ASM for ASM instances.</a:t>
            </a:r>
            <a:endParaRPr/>
          </a:p>
          <a:p>
            <a:pPr lvl="2">
              <a:lnSpc>
                <a:spcPct val="100000"/>
              </a:lnSpc>
              <a:buFont typeface="Courier New"/>
              <a:buChar char="•"/>
            </a:pPr>
            <a:r>
              <a:rPr lang="en-US" sz="1200" strike="noStrike">
                <a:solidFill>
                  <a:srgbClr val="000000"/>
                </a:solidFill>
                <a:latin typeface="Courier New"/>
              </a:rPr>
              <a:t>DB_UNIQUE_NAME</a:t>
            </a:r>
            <a:r>
              <a:rPr lang="en-US" sz="1200" strike="noStrike">
                <a:solidFill>
                  <a:srgbClr val="000000"/>
                </a:solidFill>
                <a:latin typeface="Arial"/>
              </a:rPr>
              <a:t> specifies the service provider name for which this ASM instance manages disk groups.The default value of +ASM should be valid for you. </a:t>
            </a:r>
            <a:r>
              <a:rPr lang="en-US" sz="1200" strike="noStrike">
                <a:solidFill>
                  <a:srgbClr val="000000"/>
                </a:solidFill>
                <a:latin typeface="Arial"/>
                <a:ea typeface="Times New Roman"/>
              </a:rPr>
              <a:t>It needs to be modified only if you run multiple ASM instances on the same node.</a:t>
            </a:r>
            <a:endParaRPr/>
          </a:p>
          <a:p>
            <a:pPr lvl="2">
              <a:lnSpc>
                <a:spcPct val="100000"/>
              </a:lnSpc>
              <a:buFont typeface="Courier New"/>
              <a:buChar char="•"/>
            </a:pPr>
            <a:r>
              <a:rPr lang="en-US" sz="1200" strike="noStrike">
                <a:solidFill>
                  <a:srgbClr val="000000"/>
                </a:solidFill>
                <a:latin typeface="Courier New"/>
                <a:ea typeface="Times New Roman"/>
              </a:rPr>
              <a:t>ASM_POWER_LIMIT</a:t>
            </a:r>
            <a:r>
              <a:rPr lang="en-US" sz="1200" strike="noStrike">
                <a:solidFill>
                  <a:srgbClr val="000000"/>
                </a:solidFill>
                <a:latin typeface="Arial"/>
                <a:ea typeface="Times New Roman"/>
              </a:rPr>
              <a:t> controls the speed for a rebalance operation. Values range from 1 to 11, with 11 being the fastest. If omitted, this value defaults to 1. The number of slaves is derived from the parallelization level specified in a manual rebalance command (</a:t>
            </a:r>
            <a:r>
              <a:rPr lang="en-US" sz="1200" strike="noStrike">
                <a:solidFill>
                  <a:srgbClr val="000000"/>
                </a:solidFill>
                <a:latin typeface="Courier New"/>
                <a:ea typeface="Times New Roman"/>
              </a:rPr>
              <a:t>POWER</a:t>
            </a:r>
            <a:r>
              <a:rPr lang="en-US" sz="1200" strike="noStrike">
                <a:solidFill>
                  <a:srgbClr val="000000"/>
                </a:solidFill>
                <a:latin typeface="Arial"/>
                <a:ea typeface="Times New Roman"/>
              </a:rPr>
              <a:t>), or by the </a:t>
            </a:r>
            <a:r>
              <a:rPr lang="en-US" sz="1200" strike="noStrike">
                <a:solidFill>
                  <a:srgbClr val="000000"/>
                </a:solidFill>
                <a:latin typeface="Courier New"/>
                <a:ea typeface="Times New Roman"/>
              </a:rPr>
              <a:t>ASM_POWER_LIMIT</a:t>
            </a:r>
            <a:r>
              <a:rPr lang="en-US" sz="1200" strike="noStrike">
                <a:solidFill>
                  <a:srgbClr val="000000"/>
                </a:solidFill>
                <a:latin typeface="Arial"/>
                <a:ea typeface="Times New Roman"/>
              </a:rPr>
              <a:t> parameter.</a:t>
            </a:r>
            <a:endParaRPr/>
          </a:p>
          <a:p>
            <a:pPr lvl="2">
              <a:lnSpc>
                <a:spcPct val="100000"/>
              </a:lnSpc>
              <a:buFont typeface="Courier New"/>
              <a:buChar char="•"/>
            </a:pPr>
            <a:r>
              <a:rPr lang="en-US" sz="1200" strike="noStrike">
                <a:solidFill>
                  <a:srgbClr val="000000"/>
                </a:solidFill>
                <a:latin typeface="Courier New"/>
                <a:ea typeface="Times New Roman"/>
              </a:rPr>
              <a:t>ASM_DISKSTRING</a:t>
            </a:r>
            <a:r>
              <a:rPr lang="en-US" sz="1200" strike="noStrike">
                <a:solidFill>
                  <a:srgbClr val="000000"/>
                </a:solidFill>
                <a:latin typeface="Arial"/>
                <a:ea typeface="Times New Roman"/>
              </a:rPr>
              <a:t> is an operating system dependent value used by ASM to limit the set of disks considered for discovery. </a:t>
            </a:r>
            <a:endParaRPr/>
          </a:p>
          <a:p>
            <a:pPr lvl="2">
              <a:lnSpc>
                <a:spcPct val="100000"/>
              </a:lnSpc>
              <a:buFont typeface="Courier New"/>
              <a:buChar char="•"/>
            </a:pPr>
            <a:r>
              <a:rPr lang="en-US" sz="1200" strike="noStrike">
                <a:solidFill>
                  <a:srgbClr val="000000"/>
                </a:solidFill>
                <a:latin typeface="Courier New"/>
                <a:ea typeface="Times New Roman"/>
              </a:rPr>
              <a:t>ASM_DISK_GROUPS</a:t>
            </a:r>
            <a:r>
              <a:rPr lang="en-US" sz="1200" strike="noStrike">
                <a:solidFill>
                  <a:srgbClr val="000000"/>
                </a:solidFill>
                <a:latin typeface="Arial"/>
                <a:ea typeface="Times New Roman"/>
              </a:rPr>
              <a:t> is the list of names of disk groups to be mounted by an ASM instance at startup, or when the </a:t>
            </a:r>
            <a:r>
              <a:rPr lang="en-US" sz="1200" strike="noStrike">
                <a:solidFill>
                  <a:srgbClr val="000000"/>
                </a:solidFill>
                <a:latin typeface="Courier New"/>
                <a:ea typeface="Times New Roman"/>
              </a:rPr>
              <a:t>ALTER DISKGROUP ALL MOUNT</a:t>
            </a:r>
            <a:r>
              <a:rPr lang="en-US" sz="1200" strike="noStrike">
                <a:solidFill>
                  <a:srgbClr val="000000"/>
                </a:solidFill>
                <a:latin typeface="Arial"/>
                <a:ea typeface="Times New Roman"/>
              </a:rPr>
              <a:t> command is used.</a:t>
            </a:r>
            <a:endParaRPr/>
          </a:p>
          <a:p>
            <a:pPr lvl="1">
              <a:lnSpc>
                <a:spcPct val="100000"/>
              </a:lnSpc>
              <a:buSzPct val="45000"/>
              <a:buFont typeface="StarSymbol"/>
              <a:buChar char="l"/>
            </a:pPr>
            <a:r>
              <a:rPr lang="en-US" sz="1200" strike="noStrike">
                <a:solidFill>
                  <a:srgbClr val="000000"/>
                </a:solidFill>
                <a:latin typeface="Arial"/>
                <a:ea typeface="Times New Roman"/>
              </a:rPr>
              <a:t>The parameter </a:t>
            </a:r>
            <a:r>
              <a:rPr lang="en-US" sz="1200" strike="noStrike">
                <a:solidFill>
                  <a:srgbClr val="000000"/>
                </a:solidFill>
                <a:latin typeface="Courier New"/>
                <a:ea typeface="Times New Roman"/>
              </a:rPr>
              <a:t>INSTANCE_TYPE</a:t>
            </a:r>
            <a:r>
              <a:rPr lang="en-US" sz="1200" strike="noStrike">
                <a:solidFill>
                  <a:srgbClr val="000000"/>
                </a:solidFill>
                <a:latin typeface="Arial"/>
                <a:ea typeface="Times New Roman"/>
              </a:rPr>
              <a:t> is the only parameter that you must define. All other ASM parameters have default values that are suitable for most environments.</a:t>
            </a:r>
            <a:endParaRPr/>
          </a:p>
          <a:p>
            <a:pPr lvl="1">
              <a:lnSpc>
                <a:spcPct val="100000"/>
              </a:lnSpc>
              <a:buSzPct val="45000"/>
              <a:buFont typeface="StarSymbol"/>
              <a:buChar char="l"/>
            </a:pPr>
            <a:r>
              <a:rPr lang="en-US" sz="1200" b="1" strike="noStrike">
                <a:solidFill>
                  <a:srgbClr val="000000"/>
                </a:solidFill>
                <a:latin typeface="Arial"/>
                <a:ea typeface="Times New Roman"/>
              </a:rPr>
              <a:t>Note:</a:t>
            </a:r>
            <a:r>
              <a:rPr lang="en-US" sz="1200" strike="noStrike">
                <a:solidFill>
                  <a:srgbClr val="000000"/>
                </a:solidFill>
                <a:latin typeface="Arial"/>
                <a:ea typeface="Times New Roman"/>
              </a:rPr>
              <a:t> If the ASM environment has been created using the command line instead of EM, then the disk groups must be created before they can be mounted.</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84073F23-D58D-41B0-B9CA-9C8A419EAE47}" type="slidenum">
              <a:rPr lang="en-US" sz="1200" b="1" strike="noStrike">
                <a:solidFill>
                  <a:srgbClr val="000000"/>
                </a:solidFill>
                <a:latin typeface="Arial"/>
              </a:rPr>
              <a:pPr algn="ctr">
                <a:lnSpc>
                  <a:spcPct val="100000"/>
                </a:lnSpc>
              </a:pPr>
              <a:t>74</a:t>
            </a:fld>
            <a:endParaRPr/>
          </a:p>
          <a:p>
            <a:pPr algn="ctr">
              <a:lnSpc>
                <a:spcPct val="100000"/>
              </a:lnSpc>
            </a:pPr>
            <a:endParaRPr/>
          </a:p>
        </p:txBody>
      </p:sp>
      <p:sp>
        <p:nvSpPr>
          <p:cNvPr id="1625" name="CustomShape 2"/>
          <p:cNvSpPr/>
          <p:nvPr/>
        </p:nvSpPr>
        <p:spPr>
          <a:xfrm>
            <a:off x="609480" y="5400720"/>
            <a:ext cx="6092640" cy="35841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Starting Up an ASM Instance</a:t>
            </a:r>
            <a:endParaRPr/>
          </a:p>
          <a:p>
            <a:pPr lvl="1">
              <a:lnSpc>
                <a:spcPct val="100000"/>
              </a:lnSpc>
              <a:buSzPct val="45000"/>
              <a:buFont typeface="StarSymbol"/>
              <a:buChar char="l"/>
            </a:pPr>
            <a:r>
              <a:rPr lang="en-US" sz="1200" strike="noStrike">
                <a:solidFill>
                  <a:srgbClr val="000000"/>
                </a:solidFill>
                <a:latin typeface="Arial"/>
              </a:rPr>
              <a:t>ASM instances are started similarly to database instances except that the initialization parameter file contains an entry like </a:t>
            </a:r>
            <a:r>
              <a:rPr lang="en-US" sz="1200" strike="noStrike">
                <a:solidFill>
                  <a:srgbClr val="000000"/>
                </a:solidFill>
                <a:latin typeface="Courier New"/>
              </a:rPr>
              <a:t>INSTANCE_TYPE=ASM</a:t>
            </a:r>
            <a:r>
              <a:rPr lang="en-US" sz="1200" strike="noStrike">
                <a:solidFill>
                  <a:srgbClr val="000000"/>
                </a:solidFill>
                <a:latin typeface="Arial"/>
              </a:rPr>
              <a:t>. When this parameter is set to the value </a:t>
            </a:r>
            <a:r>
              <a:rPr lang="en-US" sz="1200" strike="noStrike">
                <a:solidFill>
                  <a:srgbClr val="000000"/>
                </a:solidFill>
                <a:latin typeface="Courier New"/>
              </a:rPr>
              <a:t>ASM</a:t>
            </a:r>
            <a:r>
              <a:rPr lang="en-US" sz="1200" strike="noStrike">
                <a:solidFill>
                  <a:srgbClr val="000000"/>
                </a:solidFill>
                <a:latin typeface="Arial"/>
              </a:rPr>
              <a:t>, it informs the Oracle executable that an ASM instance is starting, not a database instance. Furthermore, for ASM instances, the mount option during startup tries to mount the disk groups specified by the </a:t>
            </a:r>
            <a:r>
              <a:rPr lang="en-US" sz="1200" strike="noStrike">
                <a:solidFill>
                  <a:srgbClr val="000000"/>
                </a:solidFill>
                <a:latin typeface="Courier New"/>
              </a:rPr>
              <a:t>ASM_DISKGROUPS</a:t>
            </a:r>
            <a:r>
              <a:rPr lang="en-US" sz="1200" strike="noStrike">
                <a:solidFill>
                  <a:srgbClr val="000000"/>
                </a:solidFill>
                <a:latin typeface="Arial"/>
              </a:rPr>
              <a:t> initialization parameter. No database is mounted in this case.</a:t>
            </a:r>
            <a:endParaRPr/>
          </a:p>
          <a:p>
            <a:pPr lvl="1">
              <a:lnSpc>
                <a:spcPct val="100000"/>
              </a:lnSpc>
              <a:buSzPct val="45000"/>
              <a:buFont typeface="StarSymbol"/>
              <a:buChar char="l"/>
            </a:pPr>
            <a:r>
              <a:rPr lang="en-US" sz="1200" strike="noStrike">
                <a:solidFill>
                  <a:srgbClr val="000000"/>
                </a:solidFill>
                <a:latin typeface="Arial"/>
              </a:rPr>
              <a:t>Other </a:t>
            </a:r>
            <a:r>
              <a:rPr lang="en-US" sz="1200" strike="noStrike">
                <a:solidFill>
                  <a:srgbClr val="000000"/>
                </a:solidFill>
                <a:latin typeface="Courier New"/>
              </a:rPr>
              <a:t>STARTUP</a:t>
            </a:r>
            <a:r>
              <a:rPr lang="en-US" sz="1200" strike="noStrike">
                <a:solidFill>
                  <a:srgbClr val="000000"/>
                </a:solidFill>
                <a:latin typeface="Arial"/>
              </a:rPr>
              <a:t> clauses have comparable interpretation for ASM instances as they do for database instances. For example, </a:t>
            </a:r>
            <a:r>
              <a:rPr lang="en-US" sz="1200" strike="noStrike">
                <a:solidFill>
                  <a:srgbClr val="000000"/>
                </a:solidFill>
                <a:latin typeface="Courier New"/>
              </a:rPr>
              <a:t>RESTRICT</a:t>
            </a:r>
            <a:r>
              <a:rPr lang="en-US" sz="1200" strike="noStrike">
                <a:solidFill>
                  <a:srgbClr val="000000"/>
                </a:solidFill>
                <a:latin typeface="Arial"/>
              </a:rPr>
              <a:t> prevents database instances from connecting to this ASM instance. </a:t>
            </a:r>
            <a:r>
              <a:rPr lang="en-US" sz="1200" strike="noStrike">
                <a:solidFill>
                  <a:srgbClr val="000000"/>
                </a:solidFill>
                <a:latin typeface="Courier New"/>
              </a:rPr>
              <a:t>OPEN</a:t>
            </a:r>
            <a:r>
              <a:rPr lang="en-US" sz="1200" strike="noStrike">
                <a:solidFill>
                  <a:srgbClr val="000000"/>
                </a:solidFill>
                <a:latin typeface="Arial"/>
              </a:rPr>
              <a:t> is invalid for an ASM instance. </a:t>
            </a:r>
            <a:r>
              <a:rPr lang="en-US" sz="1200" strike="noStrike">
                <a:solidFill>
                  <a:srgbClr val="000000"/>
                </a:solidFill>
                <a:latin typeface="Courier New"/>
              </a:rPr>
              <a:t>NOMOUNT</a:t>
            </a:r>
            <a:r>
              <a:rPr lang="en-US" sz="1200" strike="noStrike">
                <a:solidFill>
                  <a:srgbClr val="000000"/>
                </a:solidFill>
                <a:latin typeface="Arial"/>
              </a:rPr>
              <a:t> startups ASM instance without mounting any disk group.</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8EEBA8E2-BEE8-4B70-B5C4-22347E449FC3}" type="slidenum">
              <a:rPr lang="en-US" sz="1200" b="1" strike="noStrike">
                <a:solidFill>
                  <a:srgbClr val="000000"/>
                </a:solidFill>
                <a:latin typeface="Arial"/>
              </a:rPr>
              <a:pPr algn="ctr">
                <a:lnSpc>
                  <a:spcPct val="100000"/>
                </a:lnSpc>
              </a:pPr>
              <a:t>75</a:t>
            </a:fld>
            <a:endParaRPr/>
          </a:p>
          <a:p>
            <a:pPr algn="ctr">
              <a:lnSpc>
                <a:spcPct val="100000"/>
              </a:lnSpc>
            </a:pPr>
            <a:endParaRPr/>
          </a:p>
        </p:txBody>
      </p:sp>
      <p:sp>
        <p:nvSpPr>
          <p:cNvPr id="1627" name="CustomShape 2"/>
          <p:cNvSpPr/>
          <p:nvPr/>
        </p:nvSpPr>
        <p:spPr>
          <a:xfrm>
            <a:off x="609480" y="5400720"/>
            <a:ext cx="6092640" cy="35841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ASM Disk Groups</a:t>
            </a:r>
            <a:endParaRPr/>
          </a:p>
          <a:p>
            <a:pPr lvl="1">
              <a:lnSpc>
                <a:spcPct val="100000"/>
              </a:lnSpc>
              <a:buSzPct val="45000"/>
              <a:buFont typeface="StarSymbol"/>
              <a:buChar char="l"/>
            </a:pPr>
            <a:r>
              <a:rPr lang="en-US" sz="1200" strike="noStrike">
                <a:solidFill>
                  <a:srgbClr val="000000"/>
                </a:solidFill>
                <a:latin typeface="Arial"/>
              </a:rPr>
              <a:t>A disk group is a collection of disks managed as a logical unit. Storage is added and removed from disk groups in units of ASM disks. Every ASM disk has an ASM disk name which is a name common to all nodes in a cluster. The ASM disk name abstraction is required because different hosts can use different names to refer to the same disk.</a:t>
            </a:r>
            <a:endParaRPr/>
          </a:p>
          <a:p>
            <a:pPr lvl="1">
              <a:lnSpc>
                <a:spcPct val="100000"/>
              </a:lnSpc>
              <a:buSzPct val="45000"/>
              <a:buFont typeface="StarSymbol"/>
              <a:buChar char="l"/>
            </a:pPr>
            <a:r>
              <a:rPr lang="en-US" sz="1200" strike="noStrike">
                <a:solidFill>
                  <a:srgbClr val="000000"/>
                </a:solidFill>
                <a:latin typeface="Arial"/>
              </a:rPr>
              <a:t>ASM always </a:t>
            </a:r>
            <a:r>
              <a:rPr lang="en-US" sz="1200" strike="noStrike">
                <a:solidFill>
                  <a:srgbClr val="000000"/>
                </a:solidFill>
                <a:latin typeface="Arial"/>
                <a:ea typeface="Times New Roman"/>
              </a:rPr>
              <a:t>evenly spreads files in 1MB allocation unit chunks across all of the disks in a disk group. This is called </a:t>
            </a:r>
            <a:r>
              <a:rPr lang="en-US" sz="1200" i="1" strike="noStrike">
                <a:solidFill>
                  <a:srgbClr val="000000"/>
                </a:solidFill>
                <a:latin typeface="Arial"/>
                <a:ea typeface="Times New Roman"/>
              </a:rPr>
              <a:t>coarse</a:t>
            </a:r>
            <a:r>
              <a:rPr lang="en-US" sz="1200" strike="noStrike">
                <a:solidFill>
                  <a:srgbClr val="000000"/>
                </a:solidFill>
                <a:latin typeface="Arial"/>
                <a:ea typeface="Times New Roman"/>
              </a:rPr>
              <a:t> striping. That way, ASM eliminates the need for manual disk tuning. However, disks in a disk group should have similar size and performance characteristics to obtain optimal I/O. For most installations there is only a small number of disk groups. For instance, one disk group for a work area, and one for a recovery area. For files, such as log files, that require low latency, ASM provides fine-grained (128K) striping. </a:t>
            </a:r>
            <a:r>
              <a:rPr lang="en-US" sz="1200" i="1" strike="noStrike">
                <a:solidFill>
                  <a:srgbClr val="000000"/>
                </a:solidFill>
                <a:latin typeface="Arial"/>
                <a:ea typeface="Times New Roman"/>
              </a:rPr>
              <a:t>Fine</a:t>
            </a:r>
            <a:r>
              <a:rPr lang="en-US" sz="1200" strike="noStrike">
                <a:solidFill>
                  <a:srgbClr val="000000"/>
                </a:solidFill>
                <a:latin typeface="Arial"/>
                <a:ea typeface="Times New Roman"/>
              </a:rPr>
              <a:t> striping stripes each allocation unit. Fine striping breaks up medium-sized I/O operations, into multiple smaller I/O operations that execute in parallel. While the number of files, and disks increase, you only have to manage a constant number of disk groups. From a database perspective, disk groups can be specified as the default location for files created in the database.</a:t>
            </a:r>
            <a:endParaRPr/>
          </a:p>
          <a:p>
            <a:pPr lvl="1">
              <a:lnSpc>
                <a:spcPct val="100000"/>
              </a:lnSpc>
              <a:buSzPct val="45000"/>
              <a:buFont typeface="StarSymbol"/>
              <a:buChar char="l"/>
            </a:pPr>
            <a:r>
              <a:rPr lang="en-US" sz="1200" b="1" strike="noStrike">
                <a:solidFill>
                  <a:srgbClr val="000000"/>
                </a:solidFill>
                <a:latin typeface="Arial"/>
                <a:ea typeface="Times New Roman"/>
              </a:rPr>
              <a:t>Note:</a:t>
            </a:r>
            <a:r>
              <a:rPr lang="en-US" sz="1200" strike="noStrike">
                <a:solidFill>
                  <a:srgbClr val="000000"/>
                </a:solidFill>
                <a:latin typeface="Arial"/>
                <a:ea typeface="Times New Roman"/>
              </a:rPr>
              <a:t> Each disk group is self-describing, containing its own file directory, disk directory, and other directories.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CustomShape 1"/>
          <p:cNvSpPr/>
          <p:nvPr/>
        </p:nvSpPr>
        <p:spPr>
          <a:xfrm>
            <a:off x="888480" y="4642920"/>
            <a:ext cx="4881960" cy="43945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CustomShape 1"/>
          <p:cNvSpPr/>
          <p:nvPr/>
        </p:nvSpPr>
        <p:spPr>
          <a:xfrm>
            <a:off x="888480" y="4642920"/>
            <a:ext cx="4881960" cy="43945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 name="CustomShape 1"/>
          <p:cNvSpPr/>
          <p:nvPr/>
        </p:nvSpPr>
        <p:spPr>
          <a:xfrm>
            <a:off x="888480" y="4642920"/>
            <a:ext cx="4881960" cy="43945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CustomShape 1"/>
          <p:cNvSpPr/>
          <p:nvPr/>
        </p:nvSpPr>
        <p:spPr>
          <a:xfrm>
            <a:off x="888480" y="4642920"/>
            <a:ext cx="4881960" cy="43945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399A4E97-1A89-4B00-B09A-84EE2B7C167E}" type="slidenum">
              <a:rPr lang="en-US" sz="1200" b="1" strike="noStrike">
                <a:solidFill>
                  <a:srgbClr val="000000"/>
                </a:solidFill>
                <a:latin typeface="Arial"/>
              </a:rPr>
              <a:pPr algn="ctr">
                <a:lnSpc>
                  <a:spcPct val="100000"/>
                </a:lnSpc>
              </a:pPr>
              <a:t>84</a:t>
            </a:fld>
            <a:endParaRPr/>
          </a:p>
          <a:p>
            <a:pPr algn="ctr">
              <a:lnSpc>
                <a:spcPct val="100000"/>
              </a:lnSpc>
            </a:pPr>
            <a:endParaRPr/>
          </a:p>
        </p:txBody>
      </p:sp>
      <p:sp>
        <p:nvSpPr>
          <p:cNvPr id="1633" name="CustomShape 2"/>
          <p:cNvSpPr/>
          <p:nvPr/>
        </p:nvSpPr>
        <p:spPr>
          <a:xfrm>
            <a:off x="609480" y="5400360"/>
            <a:ext cx="6092640" cy="35823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Create or Delete Disk Groups</a:t>
            </a:r>
            <a:endParaRPr/>
          </a:p>
          <a:p>
            <a:pPr lvl="1">
              <a:lnSpc>
                <a:spcPct val="97000"/>
              </a:lnSpc>
              <a:buSzPct val="45000"/>
              <a:buFont typeface="StarSymbol"/>
              <a:buChar char="l"/>
            </a:pPr>
            <a:r>
              <a:rPr lang="en-US" sz="1200" strike="noStrike">
                <a:solidFill>
                  <a:srgbClr val="000000"/>
                </a:solidFill>
                <a:latin typeface="Arial"/>
              </a:rPr>
              <a:t>Assume that ASM disk discovery identified the following disks in the </a:t>
            </a:r>
            <a:r>
              <a:rPr lang="en-US" sz="1200" strike="noStrike">
                <a:solidFill>
                  <a:srgbClr val="000000"/>
                </a:solidFill>
                <a:latin typeface="Courier New"/>
              </a:rPr>
              <a:t>/devices </a:t>
            </a:r>
            <a:r>
              <a:rPr lang="en-US" sz="1200" strike="noStrike">
                <a:solidFill>
                  <a:srgbClr val="000000"/>
                </a:solidFill>
                <a:latin typeface="Arial"/>
              </a:rPr>
              <a:t>directory : </a:t>
            </a:r>
            <a:r>
              <a:rPr lang="en-US" sz="1200" strike="noStrike">
                <a:solidFill>
                  <a:srgbClr val="000000"/>
                </a:solidFill>
                <a:latin typeface="Courier New"/>
              </a:rPr>
              <a:t>A1</a:t>
            </a:r>
            <a:r>
              <a:rPr lang="en-US" sz="1200" strike="noStrike">
                <a:solidFill>
                  <a:srgbClr val="000000"/>
                </a:solidFill>
                <a:latin typeface="Arial"/>
              </a:rPr>
              <a:t>, </a:t>
            </a:r>
            <a:r>
              <a:rPr lang="en-US" sz="1200" strike="noStrike">
                <a:solidFill>
                  <a:srgbClr val="000000"/>
                </a:solidFill>
                <a:latin typeface="Courier New"/>
              </a:rPr>
              <a:t>A2</a:t>
            </a:r>
            <a:r>
              <a:rPr lang="en-US" sz="1200" strike="noStrike">
                <a:solidFill>
                  <a:srgbClr val="000000"/>
                </a:solidFill>
                <a:latin typeface="Arial"/>
              </a:rPr>
              <a:t>, </a:t>
            </a:r>
            <a:r>
              <a:rPr lang="en-US" sz="1200" strike="noStrike">
                <a:solidFill>
                  <a:srgbClr val="000000"/>
                </a:solidFill>
                <a:latin typeface="Courier New"/>
              </a:rPr>
              <a:t>A3</a:t>
            </a:r>
            <a:r>
              <a:rPr lang="en-US" sz="1200" strike="noStrike">
                <a:solidFill>
                  <a:srgbClr val="000000"/>
                </a:solidFill>
                <a:latin typeface="Arial"/>
              </a:rPr>
              <a:t>, </a:t>
            </a:r>
            <a:r>
              <a:rPr lang="en-US" sz="1200" strike="noStrike">
                <a:solidFill>
                  <a:srgbClr val="000000"/>
                </a:solidFill>
                <a:latin typeface="Courier New"/>
              </a:rPr>
              <a:t>B1</a:t>
            </a:r>
            <a:r>
              <a:rPr lang="en-US" sz="1200" strike="noStrike">
                <a:solidFill>
                  <a:srgbClr val="000000"/>
                </a:solidFill>
                <a:latin typeface="Arial"/>
              </a:rPr>
              <a:t>, </a:t>
            </a:r>
            <a:r>
              <a:rPr lang="en-US" sz="1200" strike="noStrike">
                <a:solidFill>
                  <a:srgbClr val="000000"/>
                </a:solidFill>
                <a:latin typeface="Courier New"/>
              </a:rPr>
              <a:t>B2</a:t>
            </a:r>
            <a:r>
              <a:rPr lang="en-US" sz="1200" strike="noStrike">
                <a:solidFill>
                  <a:srgbClr val="000000"/>
                </a:solidFill>
                <a:latin typeface="Arial"/>
              </a:rPr>
              <a:t>, and </a:t>
            </a:r>
            <a:r>
              <a:rPr lang="en-US" sz="1200" strike="noStrike">
                <a:solidFill>
                  <a:srgbClr val="000000"/>
                </a:solidFill>
                <a:latin typeface="Courier New"/>
              </a:rPr>
              <a:t>B3</a:t>
            </a:r>
            <a:r>
              <a:rPr lang="en-US" sz="1200" strike="noStrike">
                <a:solidFill>
                  <a:srgbClr val="000000"/>
                </a:solidFill>
                <a:latin typeface="Arial"/>
              </a:rPr>
              <a:t>. Suppose that disks </a:t>
            </a:r>
            <a:r>
              <a:rPr lang="en-US" sz="1200" strike="noStrike">
                <a:solidFill>
                  <a:srgbClr val="000000"/>
                </a:solidFill>
                <a:latin typeface="Courier New"/>
              </a:rPr>
              <a:t>A1</a:t>
            </a:r>
            <a:r>
              <a:rPr lang="en-US" sz="1200" strike="noStrike">
                <a:solidFill>
                  <a:srgbClr val="000000"/>
                </a:solidFill>
                <a:latin typeface="Arial"/>
              </a:rPr>
              <a:t>, </a:t>
            </a:r>
            <a:r>
              <a:rPr lang="en-US" sz="1200" strike="noStrike">
                <a:solidFill>
                  <a:srgbClr val="000000"/>
                </a:solidFill>
                <a:latin typeface="Courier New"/>
              </a:rPr>
              <a:t>A2</a:t>
            </a:r>
            <a:r>
              <a:rPr lang="en-US" sz="1200" strike="noStrike">
                <a:solidFill>
                  <a:srgbClr val="000000"/>
                </a:solidFill>
                <a:latin typeface="Arial"/>
              </a:rPr>
              <a:t>, and </a:t>
            </a:r>
            <a:r>
              <a:rPr lang="en-US" sz="1200" strike="noStrike">
                <a:solidFill>
                  <a:srgbClr val="000000"/>
                </a:solidFill>
                <a:latin typeface="Courier New"/>
              </a:rPr>
              <a:t>A3</a:t>
            </a:r>
            <a:r>
              <a:rPr lang="en-US" sz="1200" strike="noStrike">
                <a:solidFill>
                  <a:srgbClr val="000000"/>
                </a:solidFill>
                <a:latin typeface="Arial"/>
              </a:rPr>
              <a:t> are on a separate SCSI controller from disks </a:t>
            </a:r>
            <a:r>
              <a:rPr lang="en-US" sz="1200" strike="noStrike">
                <a:solidFill>
                  <a:srgbClr val="000000"/>
                </a:solidFill>
                <a:latin typeface="Courier New"/>
              </a:rPr>
              <a:t>B1</a:t>
            </a:r>
            <a:r>
              <a:rPr lang="en-US" sz="1200" strike="noStrike">
                <a:solidFill>
                  <a:srgbClr val="000000"/>
                </a:solidFill>
                <a:latin typeface="Arial"/>
              </a:rPr>
              <a:t>, </a:t>
            </a:r>
            <a:r>
              <a:rPr lang="en-US" sz="1200" strike="noStrike">
                <a:solidFill>
                  <a:srgbClr val="000000"/>
                </a:solidFill>
                <a:latin typeface="Courier New"/>
              </a:rPr>
              <a:t>B2</a:t>
            </a:r>
            <a:r>
              <a:rPr lang="en-US" sz="1200" strike="noStrike">
                <a:solidFill>
                  <a:srgbClr val="000000"/>
                </a:solidFill>
                <a:latin typeface="Arial"/>
              </a:rPr>
              <a:t>, and </a:t>
            </a:r>
            <a:r>
              <a:rPr lang="en-US" sz="1200" strike="noStrike">
                <a:solidFill>
                  <a:srgbClr val="000000"/>
                </a:solidFill>
                <a:latin typeface="Courier New"/>
              </a:rPr>
              <a:t>B3</a:t>
            </a:r>
            <a:r>
              <a:rPr lang="en-US" sz="1200" strike="noStrike">
                <a:solidFill>
                  <a:srgbClr val="000000"/>
                </a:solidFill>
                <a:latin typeface="Arial"/>
              </a:rPr>
              <a:t>. The first example illustrates how to configure a disk group called </a:t>
            </a:r>
            <a:r>
              <a:rPr lang="en-US" sz="1200" strike="noStrike">
                <a:solidFill>
                  <a:srgbClr val="000000"/>
                </a:solidFill>
                <a:latin typeface="Courier New"/>
              </a:rPr>
              <a:t>DGROUPA</a:t>
            </a:r>
            <a:r>
              <a:rPr lang="en-US" sz="1200" strike="noStrike">
                <a:solidFill>
                  <a:srgbClr val="000000"/>
                </a:solidFill>
                <a:latin typeface="Arial"/>
              </a:rPr>
              <a:t> with two failure groups: </a:t>
            </a:r>
            <a:r>
              <a:rPr lang="en-US" sz="1200" strike="noStrike">
                <a:solidFill>
                  <a:srgbClr val="000000"/>
                </a:solidFill>
                <a:latin typeface="Courier New"/>
              </a:rPr>
              <a:t>CONTROLLER1</a:t>
            </a:r>
            <a:r>
              <a:rPr lang="en-US" sz="1200" strike="noStrike">
                <a:solidFill>
                  <a:srgbClr val="000000"/>
                </a:solidFill>
                <a:latin typeface="Arial"/>
              </a:rPr>
              <a:t> and </a:t>
            </a:r>
            <a:r>
              <a:rPr lang="en-US" sz="1200" strike="noStrike">
                <a:solidFill>
                  <a:srgbClr val="000000"/>
                </a:solidFill>
                <a:latin typeface="Courier New"/>
              </a:rPr>
              <a:t>CONTROLLER2</a:t>
            </a:r>
            <a:r>
              <a:rPr lang="en-US" sz="1200" strike="noStrike">
                <a:solidFill>
                  <a:srgbClr val="000000"/>
                </a:solidFill>
                <a:latin typeface="Arial"/>
              </a:rPr>
              <a:t>.</a:t>
            </a:r>
            <a:endParaRPr/>
          </a:p>
          <a:p>
            <a:pPr lvl="1">
              <a:lnSpc>
                <a:spcPct val="97000"/>
              </a:lnSpc>
              <a:buSzPct val="45000"/>
              <a:buFont typeface="StarSymbol"/>
              <a:buChar char="l"/>
            </a:pPr>
            <a:r>
              <a:rPr lang="en-US" sz="1200" strike="noStrike">
                <a:solidFill>
                  <a:srgbClr val="000000"/>
                </a:solidFill>
                <a:latin typeface="Arial"/>
              </a:rPr>
              <a:t>The example also uses the default redundancy characteristic, </a:t>
            </a:r>
            <a:r>
              <a:rPr lang="en-US" sz="1200" strike="noStrike">
                <a:solidFill>
                  <a:srgbClr val="000000"/>
                </a:solidFill>
                <a:latin typeface="Courier New"/>
              </a:rPr>
              <a:t>NORMAL</a:t>
            </a:r>
            <a:r>
              <a:rPr lang="en-US" sz="1200" strike="noStrike">
                <a:solidFill>
                  <a:srgbClr val="000000"/>
                </a:solidFill>
                <a:latin typeface="Arial"/>
              </a:rPr>
              <a:t> </a:t>
            </a:r>
            <a:r>
              <a:rPr lang="en-US" sz="1200" strike="noStrike">
                <a:solidFill>
                  <a:srgbClr val="000000"/>
                </a:solidFill>
                <a:latin typeface="Courier New"/>
              </a:rPr>
              <a:t>REDUNDANCY</a:t>
            </a:r>
            <a:r>
              <a:rPr lang="en-US" sz="1200" strike="noStrike">
                <a:solidFill>
                  <a:srgbClr val="000000"/>
                </a:solidFill>
                <a:latin typeface="Arial"/>
              </a:rPr>
              <a:t>, for the disk group. You can optionally provide a disk name and size for the disk. If you do not supply this information, ASM creates a default name and attempts to determine the size of the disk. If the size cannot be determined, an error is returned. </a:t>
            </a:r>
            <a:r>
              <a:rPr lang="en-US" sz="1200" strike="noStrike">
                <a:solidFill>
                  <a:srgbClr val="000000"/>
                </a:solidFill>
                <a:latin typeface="Courier New"/>
              </a:rPr>
              <a:t>FORCE</a:t>
            </a:r>
            <a:r>
              <a:rPr lang="en-US" sz="1200" strike="noStrike">
                <a:solidFill>
                  <a:srgbClr val="000000"/>
                </a:solidFill>
                <a:latin typeface="Arial"/>
              </a:rPr>
              <a:t> indicates that a specified disk should be added to the specified disk group even though the disk is already formatted as a member of an ASM disk group. Using the </a:t>
            </a:r>
            <a:r>
              <a:rPr lang="en-US" sz="1200" strike="noStrike">
                <a:solidFill>
                  <a:srgbClr val="000000"/>
                </a:solidFill>
                <a:latin typeface="Courier New"/>
              </a:rPr>
              <a:t>FORCE</a:t>
            </a:r>
            <a:r>
              <a:rPr lang="en-US" sz="1200" strike="noStrike">
                <a:solidFill>
                  <a:srgbClr val="000000"/>
                </a:solidFill>
                <a:latin typeface="Arial"/>
              </a:rPr>
              <a:t> option for a disk that is not formatted as a member of an ASM disk group returns an error. </a:t>
            </a:r>
            <a:endParaRPr/>
          </a:p>
          <a:p>
            <a:pPr lvl="1">
              <a:lnSpc>
                <a:spcPct val="97000"/>
              </a:lnSpc>
              <a:buSzPct val="45000"/>
              <a:buFont typeface="StarSymbol"/>
              <a:buChar char="l"/>
            </a:pPr>
            <a:r>
              <a:rPr lang="en-US" sz="1200" strike="noStrike">
                <a:solidFill>
                  <a:srgbClr val="000000"/>
                </a:solidFill>
                <a:latin typeface="Arial"/>
              </a:rPr>
              <a:t>As shown by the second statement, you can delete a disk group along with all its files. To avoid accidental deletions, the </a:t>
            </a:r>
            <a:r>
              <a:rPr lang="en-US" sz="1200" strike="noStrike">
                <a:solidFill>
                  <a:srgbClr val="000000"/>
                </a:solidFill>
                <a:latin typeface="Courier New"/>
              </a:rPr>
              <a:t>INCLUDING</a:t>
            </a:r>
            <a:r>
              <a:rPr lang="en-US" sz="1200" strike="noStrike">
                <a:solidFill>
                  <a:srgbClr val="000000"/>
                </a:solidFill>
                <a:latin typeface="Arial"/>
              </a:rPr>
              <a:t> </a:t>
            </a:r>
            <a:r>
              <a:rPr lang="en-US" sz="1200" strike="noStrike">
                <a:solidFill>
                  <a:srgbClr val="000000"/>
                </a:solidFill>
                <a:latin typeface="Courier New"/>
              </a:rPr>
              <a:t>CONTENTS</a:t>
            </a:r>
            <a:r>
              <a:rPr lang="en-US" sz="1200" strike="noStrike">
                <a:solidFill>
                  <a:srgbClr val="000000"/>
                </a:solidFill>
                <a:latin typeface="Arial"/>
              </a:rPr>
              <a:t> option must be specified if the disk group still contains any files besides internal ASM metadata. The disk group must be mounted in order to drop it. After ensuring that none of the disk group files are open, the group and all its drives are removed from the disk group. Then the header of each disk is overwritten to eliminate the ASM formatting information.</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13A35D1D-3144-4AA0-BDD8-BFB71D0ED749}" type="slidenum">
              <a:rPr lang="en-US" sz="1200" b="1" strike="noStrike">
                <a:solidFill>
                  <a:srgbClr val="000000"/>
                </a:solidFill>
                <a:latin typeface="Arial"/>
              </a:rPr>
              <a:pPr algn="ctr">
                <a:lnSpc>
                  <a:spcPct val="100000"/>
                </a:lnSpc>
              </a:pPr>
              <a:t>85</a:t>
            </a:fld>
            <a:endParaRPr/>
          </a:p>
          <a:p>
            <a:pPr algn="ctr">
              <a:lnSpc>
                <a:spcPct val="100000"/>
              </a:lnSpc>
            </a:pPr>
            <a:endParaRPr/>
          </a:p>
        </p:txBody>
      </p:sp>
      <p:sp>
        <p:nvSpPr>
          <p:cNvPr id="1635" name="CustomShape 2"/>
          <p:cNvSpPr/>
          <p:nvPr/>
        </p:nvSpPr>
        <p:spPr>
          <a:xfrm>
            <a:off x="609480" y="5400360"/>
            <a:ext cx="6092640" cy="35823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Create or Delete Disk Groups</a:t>
            </a:r>
            <a:endParaRPr/>
          </a:p>
          <a:p>
            <a:pPr lvl="1">
              <a:lnSpc>
                <a:spcPct val="97000"/>
              </a:lnSpc>
              <a:buSzPct val="45000"/>
              <a:buFont typeface="StarSymbol"/>
              <a:buChar char="l"/>
            </a:pPr>
            <a:r>
              <a:rPr lang="en-US" sz="1200" strike="noStrike">
                <a:solidFill>
                  <a:srgbClr val="000000"/>
                </a:solidFill>
                <a:latin typeface="Arial"/>
              </a:rPr>
              <a:t>Assume that ASM disk discovery identified the following disks in the </a:t>
            </a:r>
            <a:r>
              <a:rPr lang="en-US" sz="1200" strike="noStrike">
                <a:solidFill>
                  <a:srgbClr val="000000"/>
                </a:solidFill>
                <a:latin typeface="Courier New"/>
              </a:rPr>
              <a:t>/devices </a:t>
            </a:r>
            <a:r>
              <a:rPr lang="en-US" sz="1200" strike="noStrike">
                <a:solidFill>
                  <a:srgbClr val="000000"/>
                </a:solidFill>
                <a:latin typeface="Arial"/>
              </a:rPr>
              <a:t>directory : </a:t>
            </a:r>
            <a:r>
              <a:rPr lang="en-US" sz="1200" strike="noStrike">
                <a:solidFill>
                  <a:srgbClr val="000000"/>
                </a:solidFill>
                <a:latin typeface="Courier New"/>
              </a:rPr>
              <a:t>A1</a:t>
            </a:r>
            <a:r>
              <a:rPr lang="en-US" sz="1200" strike="noStrike">
                <a:solidFill>
                  <a:srgbClr val="000000"/>
                </a:solidFill>
                <a:latin typeface="Arial"/>
              </a:rPr>
              <a:t>, </a:t>
            </a:r>
            <a:r>
              <a:rPr lang="en-US" sz="1200" strike="noStrike">
                <a:solidFill>
                  <a:srgbClr val="000000"/>
                </a:solidFill>
                <a:latin typeface="Courier New"/>
              </a:rPr>
              <a:t>A2</a:t>
            </a:r>
            <a:r>
              <a:rPr lang="en-US" sz="1200" strike="noStrike">
                <a:solidFill>
                  <a:srgbClr val="000000"/>
                </a:solidFill>
                <a:latin typeface="Arial"/>
              </a:rPr>
              <a:t>, </a:t>
            </a:r>
            <a:r>
              <a:rPr lang="en-US" sz="1200" strike="noStrike">
                <a:solidFill>
                  <a:srgbClr val="000000"/>
                </a:solidFill>
                <a:latin typeface="Courier New"/>
              </a:rPr>
              <a:t>A3</a:t>
            </a:r>
            <a:r>
              <a:rPr lang="en-US" sz="1200" strike="noStrike">
                <a:solidFill>
                  <a:srgbClr val="000000"/>
                </a:solidFill>
                <a:latin typeface="Arial"/>
              </a:rPr>
              <a:t>, </a:t>
            </a:r>
            <a:r>
              <a:rPr lang="en-US" sz="1200" strike="noStrike">
                <a:solidFill>
                  <a:srgbClr val="000000"/>
                </a:solidFill>
                <a:latin typeface="Courier New"/>
              </a:rPr>
              <a:t>B1</a:t>
            </a:r>
            <a:r>
              <a:rPr lang="en-US" sz="1200" strike="noStrike">
                <a:solidFill>
                  <a:srgbClr val="000000"/>
                </a:solidFill>
                <a:latin typeface="Arial"/>
              </a:rPr>
              <a:t>, </a:t>
            </a:r>
            <a:r>
              <a:rPr lang="en-US" sz="1200" strike="noStrike">
                <a:solidFill>
                  <a:srgbClr val="000000"/>
                </a:solidFill>
                <a:latin typeface="Courier New"/>
              </a:rPr>
              <a:t>B2</a:t>
            </a:r>
            <a:r>
              <a:rPr lang="en-US" sz="1200" strike="noStrike">
                <a:solidFill>
                  <a:srgbClr val="000000"/>
                </a:solidFill>
                <a:latin typeface="Arial"/>
              </a:rPr>
              <a:t>, and </a:t>
            </a:r>
            <a:r>
              <a:rPr lang="en-US" sz="1200" strike="noStrike">
                <a:solidFill>
                  <a:srgbClr val="000000"/>
                </a:solidFill>
                <a:latin typeface="Courier New"/>
              </a:rPr>
              <a:t>B3</a:t>
            </a:r>
            <a:r>
              <a:rPr lang="en-US" sz="1200" strike="noStrike">
                <a:solidFill>
                  <a:srgbClr val="000000"/>
                </a:solidFill>
                <a:latin typeface="Arial"/>
              </a:rPr>
              <a:t>. Suppose that disks </a:t>
            </a:r>
            <a:r>
              <a:rPr lang="en-US" sz="1200" strike="noStrike">
                <a:solidFill>
                  <a:srgbClr val="000000"/>
                </a:solidFill>
                <a:latin typeface="Courier New"/>
              </a:rPr>
              <a:t>A1</a:t>
            </a:r>
            <a:r>
              <a:rPr lang="en-US" sz="1200" strike="noStrike">
                <a:solidFill>
                  <a:srgbClr val="000000"/>
                </a:solidFill>
                <a:latin typeface="Arial"/>
              </a:rPr>
              <a:t>, </a:t>
            </a:r>
            <a:r>
              <a:rPr lang="en-US" sz="1200" strike="noStrike">
                <a:solidFill>
                  <a:srgbClr val="000000"/>
                </a:solidFill>
                <a:latin typeface="Courier New"/>
              </a:rPr>
              <a:t>A2</a:t>
            </a:r>
            <a:r>
              <a:rPr lang="en-US" sz="1200" strike="noStrike">
                <a:solidFill>
                  <a:srgbClr val="000000"/>
                </a:solidFill>
                <a:latin typeface="Arial"/>
              </a:rPr>
              <a:t>, and </a:t>
            </a:r>
            <a:r>
              <a:rPr lang="en-US" sz="1200" strike="noStrike">
                <a:solidFill>
                  <a:srgbClr val="000000"/>
                </a:solidFill>
                <a:latin typeface="Courier New"/>
              </a:rPr>
              <a:t>A3</a:t>
            </a:r>
            <a:r>
              <a:rPr lang="en-US" sz="1200" strike="noStrike">
                <a:solidFill>
                  <a:srgbClr val="000000"/>
                </a:solidFill>
                <a:latin typeface="Arial"/>
              </a:rPr>
              <a:t> are on a separate SCSI controller from disks </a:t>
            </a:r>
            <a:r>
              <a:rPr lang="en-US" sz="1200" strike="noStrike">
                <a:solidFill>
                  <a:srgbClr val="000000"/>
                </a:solidFill>
                <a:latin typeface="Courier New"/>
              </a:rPr>
              <a:t>B1</a:t>
            </a:r>
            <a:r>
              <a:rPr lang="en-US" sz="1200" strike="noStrike">
                <a:solidFill>
                  <a:srgbClr val="000000"/>
                </a:solidFill>
                <a:latin typeface="Arial"/>
              </a:rPr>
              <a:t>, </a:t>
            </a:r>
            <a:r>
              <a:rPr lang="en-US" sz="1200" strike="noStrike">
                <a:solidFill>
                  <a:srgbClr val="000000"/>
                </a:solidFill>
                <a:latin typeface="Courier New"/>
              </a:rPr>
              <a:t>B2</a:t>
            </a:r>
            <a:r>
              <a:rPr lang="en-US" sz="1200" strike="noStrike">
                <a:solidFill>
                  <a:srgbClr val="000000"/>
                </a:solidFill>
                <a:latin typeface="Arial"/>
              </a:rPr>
              <a:t>, and </a:t>
            </a:r>
            <a:r>
              <a:rPr lang="en-US" sz="1200" strike="noStrike">
                <a:solidFill>
                  <a:srgbClr val="000000"/>
                </a:solidFill>
                <a:latin typeface="Courier New"/>
              </a:rPr>
              <a:t>B3</a:t>
            </a:r>
            <a:r>
              <a:rPr lang="en-US" sz="1200" strike="noStrike">
                <a:solidFill>
                  <a:srgbClr val="000000"/>
                </a:solidFill>
                <a:latin typeface="Arial"/>
              </a:rPr>
              <a:t>. The first example illustrates how to configure a disk group called </a:t>
            </a:r>
            <a:r>
              <a:rPr lang="en-US" sz="1200" strike="noStrike">
                <a:solidFill>
                  <a:srgbClr val="000000"/>
                </a:solidFill>
                <a:latin typeface="Courier New"/>
              </a:rPr>
              <a:t>DGROUPA</a:t>
            </a:r>
            <a:r>
              <a:rPr lang="en-US" sz="1200" strike="noStrike">
                <a:solidFill>
                  <a:srgbClr val="000000"/>
                </a:solidFill>
                <a:latin typeface="Arial"/>
              </a:rPr>
              <a:t> with two failure groups: </a:t>
            </a:r>
            <a:r>
              <a:rPr lang="en-US" sz="1200" strike="noStrike">
                <a:solidFill>
                  <a:srgbClr val="000000"/>
                </a:solidFill>
                <a:latin typeface="Courier New"/>
              </a:rPr>
              <a:t>CONTROLLER1</a:t>
            </a:r>
            <a:r>
              <a:rPr lang="en-US" sz="1200" strike="noStrike">
                <a:solidFill>
                  <a:srgbClr val="000000"/>
                </a:solidFill>
                <a:latin typeface="Arial"/>
              </a:rPr>
              <a:t> and </a:t>
            </a:r>
            <a:r>
              <a:rPr lang="en-US" sz="1200" strike="noStrike">
                <a:solidFill>
                  <a:srgbClr val="000000"/>
                </a:solidFill>
                <a:latin typeface="Courier New"/>
              </a:rPr>
              <a:t>CONTROLLER2</a:t>
            </a:r>
            <a:r>
              <a:rPr lang="en-US" sz="1200" strike="noStrike">
                <a:solidFill>
                  <a:srgbClr val="000000"/>
                </a:solidFill>
                <a:latin typeface="Arial"/>
              </a:rPr>
              <a:t>.</a:t>
            </a:r>
            <a:endParaRPr/>
          </a:p>
          <a:p>
            <a:pPr lvl="1">
              <a:lnSpc>
                <a:spcPct val="97000"/>
              </a:lnSpc>
              <a:buSzPct val="45000"/>
              <a:buFont typeface="StarSymbol"/>
              <a:buChar char="l"/>
            </a:pPr>
            <a:r>
              <a:rPr lang="en-US" sz="1200" strike="noStrike">
                <a:solidFill>
                  <a:srgbClr val="000000"/>
                </a:solidFill>
                <a:latin typeface="Arial"/>
              </a:rPr>
              <a:t>The example also uses the default redundancy characteristic, </a:t>
            </a:r>
            <a:r>
              <a:rPr lang="en-US" sz="1200" strike="noStrike">
                <a:solidFill>
                  <a:srgbClr val="000000"/>
                </a:solidFill>
                <a:latin typeface="Courier New"/>
              </a:rPr>
              <a:t>NORMAL</a:t>
            </a:r>
            <a:r>
              <a:rPr lang="en-US" sz="1200" strike="noStrike">
                <a:solidFill>
                  <a:srgbClr val="000000"/>
                </a:solidFill>
                <a:latin typeface="Arial"/>
              </a:rPr>
              <a:t> </a:t>
            </a:r>
            <a:r>
              <a:rPr lang="en-US" sz="1200" strike="noStrike">
                <a:solidFill>
                  <a:srgbClr val="000000"/>
                </a:solidFill>
                <a:latin typeface="Courier New"/>
              </a:rPr>
              <a:t>REDUNDANCY</a:t>
            </a:r>
            <a:r>
              <a:rPr lang="en-US" sz="1200" strike="noStrike">
                <a:solidFill>
                  <a:srgbClr val="000000"/>
                </a:solidFill>
                <a:latin typeface="Arial"/>
              </a:rPr>
              <a:t>, for the disk group. You can optionally provide a disk name and size for the disk. If you do not supply this information, ASM creates a default name and attempts to determine the size of the disk. If the size cannot be determined, an error is returned. </a:t>
            </a:r>
            <a:r>
              <a:rPr lang="en-US" sz="1200" strike="noStrike">
                <a:solidFill>
                  <a:srgbClr val="000000"/>
                </a:solidFill>
                <a:latin typeface="Courier New"/>
              </a:rPr>
              <a:t>FORCE</a:t>
            </a:r>
            <a:r>
              <a:rPr lang="en-US" sz="1200" strike="noStrike">
                <a:solidFill>
                  <a:srgbClr val="000000"/>
                </a:solidFill>
                <a:latin typeface="Arial"/>
              </a:rPr>
              <a:t> indicates that a specified disk should be added to the specified disk group even though the disk is already formatted as a member of an ASM disk group. Using the </a:t>
            </a:r>
            <a:r>
              <a:rPr lang="en-US" sz="1200" strike="noStrike">
                <a:solidFill>
                  <a:srgbClr val="000000"/>
                </a:solidFill>
                <a:latin typeface="Courier New"/>
              </a:rPr>
              <a:t>FORCE</a:t>
            </a:r>
            <a:r>
              <a:rPr lang="en-US" sz="1200" strike="noStrike">
                <a:solidFill>
                  <a:srgbClr val="000000"/>
                </a:solidFill>
                <a:latin typeface="Arial"/>
              </a:rPr>
              <a:t> option for a disk that is not formatted as a member of an ASM disk group returns an error. </a:t>
            </a:r>
            <a:endParaRPr/>
          </a:p>
          <a:p>
            <a:pPr lvl="1">
              <a:lnSpc>
                <a:spcPct val="97000"/>
              </a:lnSpc>
              <a:buSzPct val="45000"/>
              <a:buFont typeface="StarSymbol"/>
              <a:buChar char="l"/>
            </a:pPr>
            <a:r>
              <a:rPr lang="en-US" sz="1200" strike="noStrike">
                <a:solidFill>
                  <a:srgbClr val="000000"/>
                </a:solidFill>
                <a:latin typeface="Arial"/>
              </a:rPr>
              <a:t>As shown by the second statement, you can delete a disk group along with all its files. To avoid accidental deletions, the </a:t>
            </a:r>
            <a:r>
              <a:rPr lang="en-US" sz="1200" strike="noStrike">
                <a:solidFill>
                  <a:srgbClr val="000000"/>
                </a:solidFill>
                <a:latin typeface="Courier New"/>
              </a:rPr>
              <a:t>INCLUDING</a:t>
            </a:r>
            <a:r>
              <a:rPr lang="en-US" sz="1200" strike="noStrike">
                <a:solidFill>
                  <a:srgbClr val="000000"/>
                </a:solidFill>
                <a:latin typeface="Arial"/>
              </a:rPr>
              <a:t> </a:t>
            </a:r>
            <a:r>
              <a:rPr lang="en-US" sz="1200" strike="noStrike">
                <a:solidFill>
                  <a:srgbClr val="000000"/>
                </a:solidFill>
                <a:latin typeface="Courier New"/>
              </a:rPr>
              <a:t>CONTENTS</a:t>
            </a:r>
            <a:r>
              <a:rPr lang="en-US" sz="1200" strike="noStrike">
                <a:solidFill>
                  <a:srgbClr val="000000"/>
                </a:solidFill>
                <a:latin typeface="Arial"/>
              </a:rPr>
              <a:t> option must be specified if the disk group still contains any files besides internal ASM metadata. The disk group must be mounted in order to drop it. After ensuring that none of the disk group files are open, the group and all its drives are removed from the disk group. Then the header of each disk is overwritten to eliminate the ASM formatting information.</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637"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25BCD3B3-583B-45AA-AEB6-3B987EA52C18}" type="slidenum">
              <a:rPr lang="en-US" sz="1300" strike="noStrike">
                <a:solidFill>
                  <a:srgbClr val="000000"/>
                </a:solidFill>
                <a:latin typeface="+mn-lt"/>
                <a:ea typeface="+mn-ea"/>
              </a:rPr>
              <a:pPr algn="r">
                <a:lnSpc>
                  <a:spcPct val="100000"/>
                </a:lnSpc>
              </a:pPr>
              <a:t>86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 name="PlaceHolder 1"/>
          <p:cNvSpPr>
            <a:spLocks noGrp="1"/>
          </p:cNvSpPr>
          <p:nvPr>
            <p:ph type="body"/>
          </p:nvPr>
        </p:nvSpPr>
        <p:spPr>
          <a:xfrm>
            <a:off x="960120" y="3474720"/>
            <a:ext cx="7675560" cy="3286440"/>
          </a:xfrm>
          <a:prstGeom prst="rect">
            <a:avLst/>
          </a:prstGeom>
        </p:spPr>
        <p:txBody>
          <a:bodyPr lIns="96840" tIns="48240" rIns="96840" bIns="48240"/>
          <a:lstStyle/>
          <a:p>
            <a:endParaRPr/>
          </a:p>
        </p:txBody>
      </p:sp>
      <p:sp>
        <p:nvSpPr>
          <p:cNvPr id="1639" name="CustomShape 2"/>
          <p:cNvSpPr/>
          <p:nvPr/>
        </p:nvSpPr>
        <p:spPr>
          <a:xfrm>
            <a:off x="5438520" y="6948000"/>
            <a:ext cx="4155120" cy="360360"/>
          </a:xfrm>
          <a:prstGeom prst="rect">
            <a:avLst/>
          </a:prstGeom>
          <a:noFill/>
          <a:ln>
            <a:noFill/>
          </a:ln>
        </p:spPr>
        <p:style>
          <a:lnRef idx="0">
            <a:scrgbClr r="0" g="0" b="0"/>
          </a:lnRef>
          <a:fillRef idx="0">
            <a:scrgbClr r="0" g="0" b="0"/>
          </a:fillRef>
          <a:effectRef idx="0">
            <a:scrgbClr r="0" g="0" b="0"/>
          </a:effectRef>
          <a:fontRef idx="minor"/>
        </p:style>
        <p:txBody>
          <a:bodyPr lIns="96840" tIns="48240" rIns="96840" bIns="48240" anchor="b"/>
          <a:lstStyle/>
          <a:p>
            <a:pPr algn="r">
              <a:lnSpc>
                <a:spcPct val="100000"/>
              </a:lnSpc>
            </a:pPr>
            <a:fld id="{3D059790-C935-4CD4-BBDA-DA7C7DBD52BA}" type="slidenum">
              <a:rPr lang="en-US" sz="1300" strike="noStrike">
                <a:solidFill>
                  <a:srgbClr val="000000"/>
                </a:solidFill>
                <a:latin typeface="+mn-lt"/>
                <a:ea typeface="+mn-ea"/>
              </a:rPr>
              <a:pPr algn="r">
                <a:lnSpc>
                  <a:spcPct val="100000"/>
                </a:lnSpc>
              </a:pPr>
              <a:t>87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6CF7EFC2-5777-4423-81C2-9245845BEDB3}" type="slidenum">
              <a:rPr lang="en-US" sz="1200" b="1" strike="noStrike">
                <a:solidFill>
                  <a:srgbClr val="000000"/>
                </a:solidFill>
                <a:latin typeface="Arial"/>
              </a:rPr>
              <a:pPr algn="ctr">
                <a:lnSpc>
                  <a:spcPct val="100000"/>
                </a:lnSpc>
              </a:pPr>
              <a:t>88</a:t>
            </a:fld>
            <a:endParaRPr/>
          </a:p>
          <a:p>
            <a:pPr algn="ctr">
              <a:lnSpc>
                <a:spcPct val="100000"/>
              </a:lnSpc>
            </a:pPr>
            <a:endParaRPr/>
          </a:p>
        </p:txBody>
      </p:sp>
      <p:sp>
        <p:nvSpPr>
          <p:cNvPr id="1641" name="CustomShape 2"/>
          <p:cNvSpPr/>
          <p:nvPr/>
        </p:nvSpPr>
        <p:spPr>
          <a:xfrm>
            <a:off x="609480" y="5400360"/>
            <a:ext cx="6092640" cy="35823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Dynamic Performance View Additions</a:t>
            </a:r>
            <a:endParaRPr/>
          </a:p>
          <a:p>
            <a:pPr>
              <a:lnSpc>
                <a:spcPct val="100000"/>
              </a:lnSpc>
            </a:pPr>
            <a:endParaRPr/>
          </a:p>
          <a:p>
            <a:pPr>
              <a:lnSpc>
                <a:spcPct val="100000"/>
              </a:lnSpc>
            </a:pPr>
            <a:endParaRPr/>
          </a:p>
          <a:p>
            <a:pPr>
              <a:lnSpc>
                <a:spcPct val="95000"/>
              </a:lnSpc>
            </a:pPr>
            <a:endParaRPr/>
          </a:p>
          <a:p>
            <a:pPr>
              <a:lnSpc>
                <a:spcPct val="95000"/>
              </a:lnSpc>
            </a:pPr>
            <a:endParaRPr/>
          </a:p>
          <a:p>
            <a:pPr>
              <a:lnSpc>
                <a:spcPct val="95000"/>
              </a:lnSpc>
            </a:pPr>
            <a:endParaRPr/>
          </a:p>
          <a:p>
            <a:pPr>
              <a:lnSpc>
                <a:spcPct val="95000"/>
              </a:lnSpc>
            </a:pPr>
            <a:endParaRPr/>
          </a:p>
          <a:p>
            <a:pPr>
              <a:lnSpc>
                <a:spcPct val="95000"/>
              </a:lnSpc>
            </a:pPr>
            <a:endParaRPr/>
          </a:p>
          <a:p>
            <a:pPr>
              <a:lnSpc>
                <a:spcPct val="95000"/>
              </a:lnSpc>
            </a:pPr>
            <a:endParaRPr/>
          </a:p>
          <a:p>
            <a:pPr>
              <a:lnSpc>
                <a:spcPct val="95000"/>
              </a:lnSpc>
            </a:pPr>
            <a:endParaRPr/>
          </a:p>
          <a:p>
            <a:pPr>
              <a:lnSpc>
                <a:spcPct val="95000"/>
              </a:lnSpc>
            </a:pPr>
            <a:endParaRPr/>
          </a:p>
          <a:p>
            <a:pPr>
              <a:lnSpc>
                <a:spcPct val="95000"/>
              </a:lnSpc>
            </a:pPr>
            <a:endParaRPr/>
          </a:p>
          <a:p>
            <a:pPr>
              <a:lnSpc>
                <a:spcPct val="95000"/>
              </a:lnSpc>
            </a:pPr>
            <a:endParaRPr/>
          </a:p>
        </p:txBody>
      </p:sp>
      <p:graphicFrame>
        <p:nvGraphicFramePr>
          <p:cNvPr id="1642" name="Table 3"/>
          <p:cNvGraphicFramePr/>
          <p:nvPr/>
        </p:nvGraphicFramePr>
        <p:xfrm>
          <a:off x="731880" y="5797440"/>
          <a:ext cx="5744880" cy="3225600"/>
        </p:xfrm>
        <a:graphic>
          <a:graphicData uri="http://schemas.openxmlformats.org/drawingml/2006/table">
            <a:tbl>
              <a:tblPr/>
              <a:tblGrid>
                <a:gridCol w="1706400"/>
                <a:gridCol w="2252880"/>
                <a:gridCol w="1785960"/>
              </a:tblGrid>
              <a:tr h="378000">
                <a:tc>
                  <a:txBody>
                    <a:bodyPr/>
                    <a:lstStyle/>
                    <a:p>
                      <a:pPr>
                        <a:lnSpc>
                          <a:spcPct val="100000"/>
                        </a:lnSpc>
                      </a:pPr>
                      <a:r>
                        <a:rPr lang="en-US" sz="1100" b="1" strike="noStrike">
                          <a:solidFill>
                            <a:srgbClr val="000000"/>
                          </a:solidFill>
                          <a:latin typeface="Arial"/>
                        </a:rPr>
                        <a:t>View</a:t>
                      </a:r>
                      <a:endParaRPr/>
                    </a:p>
                  </a:txBody>
                  <a:tcPr/>
                </a:tc>
                <a:tc>
                  <a:txBody>
                    <a:bodyPr/>
                    <a:lstStyle/>
                    <a:p>
                      <a:pPr>
                        <a:lnSpc>
                          <a:spcPct val="100000"/>
                        </a:lnSpc>
                      </a:pPr>
                      <a:r>
                        <a:rPr lang="en-US" sz="1100" b="1" strike="noStrike">
                          <a:solidFill>
                            <a:srgbClr val="000000"/>
                          </a:solidFill>
                          <a:latin typeface="Arial"/>
                        </a:rPr>
                        <a:t>ASM</a:t>
                      </a:r>
                      <a:endParaRPr/>
                    </a:p>
                  </a:txBody>
                  <a:tcPr/>
                </a:tc>
                <a:tc>
                  <a:txBody>
                    <a:bodyPr/>
                    <a:lstStyle/>
                    <a:p>
                      <a:pPr>
                        <a:lnSpc>
                          <a:spcPct val="100000"/>
                        </a:lnSpc>
                      </a:pPr>
                      <a:r>
                        <a:rPr lang="en-US" sz="1100" b="1" strike="noStrike">
                          <a:solidFill>
                            <a:srgbClr val="000000"/>
                          </a:solidFill>
                          <a:latin typeface="Arial"/>
                        </a:rPr>
                        <a:t>Database</a:t>
                      </a:r>
                      <a:endParaRPr/>
                    </a:p>
                  </a:txBody>
                  <a:tcPr/>
                </a:tc>
              </a:tr>
              <a:tr h="712800">
                <a:tc>
                  <a:txBody>
                    <a:bodyPr/>
                    <a:lstStyle/>
                    <a:p>
                      <a:pPr>
                        <a:lnSpc>
                          <a:spcPct val="100000"/>
                        </a:lnSpc>
                      </a:pPr>
                      <a:r>
                        <a:rPr lang="en-US" sz="1100" strike="noStrike">
                          <a:solidFill>
                            <a:srgbClr val="000000"/>
                          </a:solidFill>
                          <a:latin typeface="Courier New"/>
                        </a:rPr>
                        <a:t>V$ASM_CLIENT</a:t>
                      </a:r>
                      <a:r>
                        <a:rPr lang="en-US" sz="1100" strike="noStrike">
                          <a:solidFill>
                            <a:srgbClr val="000000"/>
                          </a:solidFill>
                          <a:latin typeface="Arial"/>
                        </a:rPr>
                        <a:t> </a:t>
                      </a:r>
                      <a:endParaRPr/>
                    </a:p>
                  </a:txBody>
                  <a:tcPr/>
                </a:tc>
                <a:tc>
                  <a:txBody>
                    <a:bodyPr/>
                    <a:lstStyle/>
                    <a:p>
                      <a:pPr>
                        <a:lnSpc>
                          <a:spcPct val="100000"/>
                        </a:lnSpc>
                      </a:pPr>
                      <a:r>
                        <a:rPr lang="en-US" sz="1100" strike="noStrike">
                          <a:solidFill>
                            <a:srgbClr val="000000"/>
                          </a:solidFill>
                          <a:latin typeface="Arial"/>
                        </a:rPr>
                        <a:t>one row for every database instance using a disk group in the ASM instance</a:t>
                      </a:r>
                      <a:endParaRPr/>
                    </a:p>
                  </a:txBody>
                  <a:tcPr/>
                </a:tc>
                <a:tc>
                  <a:txBody>
                    <a:bodyPr/>
                    <a:lstStyle/>
                    <a:p>
                      <a:pPr>
                        <a:lnSpc>
                          <a:spcPct val="100000"/>
                        </a:lnSpc>
                      </a:pPr>
                      <a:r>
                        <a:rPr lang="en-US" sz="1100" strike="noStrike">
                          <a:solidFill>
                            <a:srgbClr val="000000"/>
                          </a:solidFill>
                          <a:latin typeface="Arial"/>
                        </a:rPr>
                        <a:t>one row for each disk group with the database and ASM instance name</a:t>
                      </a:r>
                      <a:endParaRPr/>
                    </a:p>
                  </a:txBody>
                  <a:tcPr/>
                </a:tc>
              </a:tr>
              <a:tr h="712800">
                <a:tc>
                  <a:txBody>
                    <a:bodyPr/>
                    <a:lstStyle/>
                    <a:p>
                      <a:pPr>
                        <a:lnSpc>
                          <a:spcPct val="100000"/>
                        </a:lnSpc>
                      </a:pPr>
                      <a:r>
                        <a:rPr lang="en-US" sz="1100" strike="noStrike">
                          <a:solidFill>
                            <a:srgbClr val="000000"/>
                          </a:solidFill>
                          <a:latin typeface="Courier New"/>
                        </a:rPr>
                        <a:t>V$ASM_DISKGROUP </a:t>
                      </a:r>
                      <a:endParaRPr/>
                    </a:p>
                  </a:txBody>
                  <a:tcPr/>
                </a:tc>
                <a:tc>
                  <a:txBody>
                    <a:bodyPr/>
                    <a:lstStyle/>
                    <a:p>
                      <a:pPr>
                        <a:lnSpc>
                          <a:spcPct val="100000"/>
                        </a:lnSpc>
                      </a:pPr>
                      <a:r>
                        <a:rPr lang="en-US" sz="1100" strike="noStrike">
                          <a:solidFill>
                            <a:srgbClr val="000000"/>
                          </a:solidFill>
                          <a:latin typeface="Arial"/>
                        </a:rPr>
                        <a:t>one row for every discovered disk group </a:t>
                      </a:r>
                      <a:endParaRPr/>
                    </a:p>
                  </a:txBody>
                  <a:tcPr/>
                </a:tc>
                <a:tc>
                  <a:txBody>
                    <a:bodyPr/>
                    <a:lstStyle/>
                    <a:p>
                      <a:pPr>
                        <a:lnSpc>
                          <a:spcPct val="100000"/>
                        </a:lnSpc>
                      </a:pPr>
                      <a:r>
                        <a:rPr lang="en-US" sz="1100" strike="noStrike">
                          <a:solidFill>
                            <a:srgbClr val="000000"/>
                          </a:solidFill>
                          <a:latin typeface="Arial"/>
                        </a:rPr>
                        <a:t>a row for all disk groups mounted or dismounted</a:t>
                      </a:r>
                      <a:endParaRPr/>
                    </a:p>
                  </a:txBody>
                  <a:tcPr/>
                </a:tc>
              </a:tr>
              <a:tr h="712800">
                <a:tc>
                  <a:txBody>
                    <a:bodyPr/>
                    <a:lstStyle/>
                    <a:p>
                      <a:pPr>
                        <a:lnSpc>
                          <a:spcPct val="100000"/>
                        </a:lnSpc>
                      </a:pPr>
                      <a:r>
                        <a:rPr lang="en-US" sz="1100" strike="noStrike">
                          <a:solidFill>
                            <a:srgbClr val="000000"/>
                          </a:solidFill>
                          <a:latin typeface="Courier New"/>
                        </a:rPr>
                        <a:t>V$ASM_TEMPLATE </a:t>
                      </a:r>
                      <a:endParaRPr/>
                    </a:p>
                  </a:txBody>
                  <a:tcPr/>
                </a:tc>
                <a:tc>
                  <a:txBody>
                    <a:bodyPr/>
                    <a:lstStyle/>
                    <a:p>
                      <a:pPr>
                        <a:lnSpc>
                          <a:spcPct val="100000"/>
                        </a:lnSpc>
                      </a:pPr>
                      <a:r>
                        <a:rPr lang="en-US" sz="1100" strike="noStrike">
                          <a:solidFill>
                            <a:srgbClr val="000000"/>
                          </a:solidFill>
                          <a:latin typeface="Arial"/>
                        </a:rPr>
                        <a:t>one row for every template present in every mounted disk group </a:t>
                      </a:r>
                      <a:endParaRPr/>
                    </a:p>
                  </a:txBody>
                  <a:tcPr/>
                </a:tc>
                <a:tc>
                  <a:txBody>
                    <a:bodyPr/>
                    <a:lstStyle/>
                    <a:p>
                      <a:pPr>
                        <a:lnSpc>
                          <a:spcPct val="100000"/>
                        </a:lnSpc>
                      </a:pPr>
                      <a:r>
                        <a:rPr lang="en-US" sz="1100" strike="noStrike">
                          <a:solidFill>
                            <a:srgbClr val="000000"/>
                          </a:solidFill>
                          <a:latin typeface="Arial"/>
                        </a:rPr>
                        <a:t>rows for all templates in mounted disk groups</a:t>
                      </a:r>
                      <a:endParaRPr/>
                    </a:p>
                  </a:txBody>
                  <a:tcPr/>
                </a:tc>
              </a:tr>
              <a:tr h="709200">
                <a:tc>
                  <a:txBody>
                    <a:bodyPr/>
                    <a:lstStyle/>
                    <a:p>
                      <a:pPr>
                        <a:lnSpc>
                          <a:spcPct val="100000"/>
                        </a:lnSpc>
                      </a:pPr>
                      <a:r>
                        <a:rPr lang="en-US" sz="1100" strike="noStrike">
                          <a:solidFill>
                            <a:srgbClr val="000000"/>
                          </a:solidFill>
                          <a:latin typeface="Courier New"/>
                        </a:rPr>
                        <a:t>V$ASM_DISK </a:t>
                      </a:r>
                      <a:endParaRPr/>
                    </a:p>
                  </a:txBody>
                  <a:tcPr/>
                </a:tc>
                <a:tc>
                  <a:txBody>
                    <a:bodyPr/>
                    <a:lstStyle/>
                    <a:p>
                      <a:pPr>
                        <a:lnSpc>
                          <a:spcPct val="100000"/>
                        </a:lnSpc>
                      </a:pPr>
                      <a:r>
                        <a:rPr lang="en-US" sz="1100" strike="noStrike">
                          <a:solidFill>
                            <a:srgbClr val="000000"/>
                          </a:solidFill>
                          <a:latin typeface="Arial"/>
                        </a:rPr>
                        <a:t>one row for every discovered disk, including disks which are not part of any disk group</a:t>
                      </a:r>
                      <a:endParaRPr/>
                    </a:p>
                  </a:txBody>
                  <a:tcPr/>
                </a:tc>
                <a:tc>
                  <a:txBody>
                    <a:bodyPr/>
                    <a:lstStyle/>
                    <a:p>
                      <a:pPr>
                        <a:lnSpc>
                          <a:spcPct val="100000"/>
                        </a:lnSpc>
                      </a:pPr>
                      <a:r>
                        <a:rPr lang="en-US" sz="1100" strike="noStrike">
                          <a:solidFill>
                            <a:srgbClr val="000000"/>
                          </a:solidFill>
                          <a:latin typeface="Arial"/>
                        </a:rPr>
                        <a:t>rows for disks in the disk groups in use by the database instance</a:t>
                      </a:r>
                      <a:endParaRPr/>
                    </a:p>
                  </a:txBody>
                  <a:tcPr/>
                </a:tc>
              </a:tr>
            </a:tbl>
          </a:graphicData>
        </a:graphic>
      </p:graphicFrame>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 name="CustomShape 1"/>
          <p:cNvSpPr/>
          <p:nvPr/>
        </p:nvSpPr>
        <p:spPr>
          <a:xfrm>
            <a:off x="0" y="9128160"/>
            <a:ext cx="7311600" cy="469440"/>
          </a:xfrm>
          <a:prstGeom prst="rect">
            <a:avLst/>
          </a:prstGeom>
          <a:noFill/>
          <a:ln>
            <a:noFill/>
          </a:ln>
        </p:spPr>
        <p:style>
          <a:lnRef idx="0">
            <a:scrgbClr r="0" g="0" b="0"/>
          </a:lnRef>
          <a:fillRef idx="0">
            <a:scrgbClr r="0" g="0" b="0"/>
          </a:fillRef>
          <a:effectRef idx="0">
            <a:scrgbClr r="0" g="0" b="0"/>
          </a:effectRef>
          <a:fontRef idx="minor"/>
        </p:style>
        <p:txBody>
          <a:bodyPr lIns="95040" tIns="47520" rIns="95040" bIns="47520" anchor="b"/>
          <a:lstStyle/>
          <a:p>
            <a:pPr algn="ctr">
              <a:lnSpc>
                <a:spcPct val="100000"/>
              </a:lnSpc>
            </a:pPr>
            <a:r>
              <a:rPr lang="en-US" sz="1200" b="1" strike="noStrike">
                <a:solidFill>
                  <a:srgbClr val="000000"/>
                </a:solidFill>
                <a:latin typeface="Arial"/>
              </a:rPr>
              <a:t>Oracle Database 10</a:t>
            </a:r>
            <a:r>
              <a:rPr lang="en-US" sz="1200" b="1" i="1" strike="noStrike">
                <a:solidFill>
                  <a:srgbClr val="000000"/>
                </a:solidFill>
                <a:latin typeface="Arial"/>
              </a:rPr>
              <a:t>g</a:t>
            </a:r>
            <a:r>
              <a:rPr lang="en-US" sz="1200" b="1" strike="noStrike">
                <a:solidFill>
                  <a:srgbClr val="000000"/>
                </a:solidFill>
                <a:latin typeface="Arial"/>
              </a:rPr>
              <a:t>: Administration Workshop II   14-</a:t>
            </a:r>
            <a:fld id="{88694AC4-934C-4AB7-BC52-AC4B3D073DCB}" type="slidenum">
              <a:rPr lang="en-US" sz="1200" b="1" strike="noStrike">
                <a:solidFill>
                  <a:srgbClr val="000000"/>
                </a:solidFill>
                <a:latin typeface="Arial"/>
              </a:rPr>
              <a:pPr algn="ctr">
                <a:lnSpc>
                  <a:spcPct val="100000"/>
                </a:lnSpc>
              </a:pPr>
              <a:t>89</a:t>
            </a:fld>
            <a:endParaRPr/>
          </a:p>
          <a:p>
            <a:pPr algn="ctr">
              <a:lnSpc>
                <a:spcPct val="100000"/>
              </a:lnSpc>
            </a:pPr>
            <a:endParaRPr/>
          </a:p>
        </p:txBody>
      </p:sp>
      <p:sp>
        <p:nvSpPr>
          <p:cNvPr id="1644" name="CustomShape 2"/>
          <p:cNvSpPr/>
          <p:nvPr/>
        </p:nvSpPr>
        <p:spPr>
          <a:xfrm>
            <a:off x="609480" y="5400360"/>
            <a:ext cx="6092640" cy="3582360"/>
          </a:xfrm>
          <a:prstGeom prst="rect">
            <a:avLst/>
          </a:prstGeom>
          <a:noFill/>
          <a:ln>
            <a:noFill/>
          </a:ln>
        </p:spPr>
        <p:style>
          <a:lnRef idx="0">
            <a:scrgbClr r="0" g="0" b="0"/>
          </a:lnRef>
          <a:fillRef idx="0">
            <a:scrgbClr r="0" g="0" b="0"/>
          </a:fillRef>
          <a:effectRef idx="0">
            <a:scrgbClr r="0" g="0" b="0"/>
          </a:effectRef>
          <a:fontRef idx="minor"/>
        </p:style>
        <p:txBody>
          <a:bodyPr lIns="13320" tIns="13320" rIns="13320" bIns="13320"/>
          <a:lstStyle/>
          <a:p>
            <a:pPr>
              <a:lnSpc>
                <a:spcPct val="100000"/>
              </a:lnSpc>
              <a:buSzPct val="45000"/>
              <a:buFont typeface="StarSymbol"/>
              <a:buChar char="l"/>
            </a:pPr>
            <a:r>
              <a:rPr lang="en-US" sz="1200" strike="noStrike">
                <a:solidFill>
                  <a:srgbClr val="000000"/>
                </a:solidFill>
                <a:latin typeface="Arial"/>
              </a:rPr>
              <a:t>Monitoring Long-Running Operations Using </a:t>
            </a:r>
            <a:r>
              <a:rPr lang="en-US" sz="1200" strike="noStrike">
                <a:solidFill>
                  <a:srgbClr val="000000"/>
                </a:solidFill>
                <a:latin typeface="Courier New"/>
              </a:rPr>
              <a:t>V$ASM_OPERATION</a:t>
            </a:r>
            <a:endParaRPr/>
          </a:p>
          <a:p>
            <a:pPr lvl="1">
              <a:lnSpc>
                <a:spcPct val="100000"/>
              </a:lnSpc>
              <a:buSzPct val="45000"/>
              <a:buFont typeface="StarSymbol"/>
              <a:buChar char="l"/>
            </a:pPr>
            <a:r>
              <a:rPr lang="en-US" sz="1200" strike="noStrike">
                <a:solidFill>
                  <a:srgbClr val="000000"/>
                </a:solidFill>
                <a:latin typeface="Arial"/>
              </a:rPr>
              <a:t>The </a:t>
            </a:r>
            <a:r>
              <a:rPr lang="en-US" sz="1200" strike="noStrike">
                <a:solidFill>
                  <a:srgbClr val="000000"/>
                </a:solidFill>
                <a:latin typeface="Courier New"/>
              </a:rPr>
              <a:t>ALTER</a:t>
            </a:r>
            <a:r>
              <a:rPr lang="en-US" sz="1200" strike="noStrike">
                <a:solidFill>
                  <a:srgbClr val="000000"/>
                </a:solidFill>
                <a:latin typeface="Arial"/>
              </a:rPr>
              <a:t> </a:t>
            </a:r>
            <a:r>
              <a:rPr lang="en-US" sz="1200" strike="noStrike">
                <a:solidFill>
                  <a:srgbClr val="000000"/>
                </a:solidFill>
                <a:latin typeface="Courier New"/>
              </a:rPr>
              <a:t>DISKGROUP</a:t>
            </a:r>
            <a:r>
              <a:rPr lang="en-US" sz="1200" strike="noStrike">
                <a:solidFill>
                  <a:srgbClr val="000000"/>
                </a:solidFill>
                <a:latin typeface="Arial"/>
              </a:rPr>
              <a:t> </a:t>
            </a:r>
            <a:r>
              <a:rPr lang="en-US" sz="1200" strike="noStrike">
                <a:solidFill>
                  <a:srgbClr val="000000"/>
                </a:solidFill>
                <a:latin typeface="Courier New"/>
              </a:rPr>
              <a:t>DROP</a:t>
            </a:r>
            <a:r>
              <a:rPr lang="en-US" sz="1200" strike="noStrike">
                <a:solidFill>
                  <a:srgbClr val="000000"/>
                </a:solidFill>
                <a:latin typeface="Arial"/>
              </a:rPr>
              <a:t>, </a:t>
            </a:r>
            <a:r>
              <a:rPr lang="en-US" sz="1200" strike="noStrike">
                <a:solidFill>
                  <a:srgbClr val="000000"/>
                </a:solidFill>
                <a:latin typeface="Courier New"/>
              </a:rPr>
              <a:t>RESIZE</a:t>
            </a:r>
            <a:r>
              <a:rPr lang="en-US" sz="1200" strike="noStrike">
                <a:solidFill>
                  <a:srgbClr val="000000"/>
                </a:solidFill>
                <a:latin typeface="Arial"/>
              </a:rPr>
              <a:t>, and </a:t>
            </a:r>
            <a:r>
              <a:rPr lang="en-US" sz="1200" strike="noStrike">
                <a:solidFill>
                  <a:srgbClr val="000000"/>
                </a:solidFill>
                <a:latin typeface="Courier New"/>
              </a:rPr>
              <a:t>REBALANCE</a:t>
            </a:r>
            <a:r>
              <a:rPr lang="en-US" sz="1200" strike="noStrike">
                <a:solidFill>
                  <a:srgbClr val="000000"/>
                </a:solidFill>
                <a:latin typeface="Arial"/>
              </a:rPr>
              <a:t> commands return before the operation is complete. To monitor progress of these long-running operations, you can query the </a:t>
            </a:r>
            <a:r>
              <a:rPr lang="en-US" sz="1200" strike="noStrike">
                <a:solidFill>
                  <a:srgbClr val="000000"/>
                </a:solidFill>
                <a:latin typeface="Courier New"/>
              </a:rPr>
              <a:t>V$ASM_OPERATION</a:t>
            </a:r>
            <a:r>
              <a:rPr lang="en-US" sz="1200" strike="noStrike">
                <a:solidFill>
                  <a:srgbClr val="000000"/>
                </a:solidFill>
                <a:latin typeface="Arial"/>
              </a:rPr>
              <a:t> fixed view. This view is described in the table in this slide.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5" name="CustomShape 1"/>
          <p:cNvSpPr/>
          <p:nvPr/>
        </p:nvSpPr>
        <p:spPr>
          <a:xfrm>
            <a:off x="888840" y="4643280"/>
            <a:ext cx="4881960" cy="43945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CustomShape 1"/>
          <p:cNvSpPr/>
          <p:nvPr/>
        </p:nvSpPr>
        <p:spPr>
          <a:xfrm>
            <a:off x="888480" y="4642920"/>
            <a:ext cx="4880880" cy="4393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0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0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0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0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0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21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1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21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214" name="Picture 213"/>
          <p:cNvPicPr/>
          <p:nvPr/>
        </p:nvPicPr>
        <p:blipFill>
          <a:blip r:embed="rId2"/>
          <a:stretch/>
        </p:blipFill>
        <p:spPr>
          <a:xfrm>
            <a:off x="2079000" y="1604520"/>
            <a:ext cx="4984920" cy="3977280"/>
          </a:xfrm>
          <a:prstGeom prst="rect">
            <a:avLst/>
          </a:prstGeom>
          <a:ln>
            <a:noFill/>
          </a:ln>
        </p:spPr>
      </p:pic>
      <p:pic>
        <p:nvPicPr>
          <p:cNvPr id="215" name="Picture 214"/>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5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5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5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26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6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6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26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8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6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26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7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7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7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7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7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7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7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8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28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8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28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286" name="Picture 285"/>
          <p:cNvPicPr/>
          <p:nvPr/>
        </p:nvPicPr>
        <p:blipFill>
          <a:blip r:embed="rId2"/>
          <a:stretch/>
        </p:blipFill>
        <p:spPr>
          <a:xfrm>
            <a:off x="2079000" y="1604520"/>
            <a:ext cx="4984920" cy="3977280"/>
          </a:xfrm>
          <a:prstGeom prst="rect">
            <a:avLst/>
          </a:prstGeom>
          <a:ln>
            <a:noFill/>
          </a:ln>
        </p:spPr>
      </p:pic>
      <p:pic>
        <p:nvPicPr>
          <p:cNvPr id="287" name="Picture 286"/>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2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31"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33"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334"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8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3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39"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340"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42"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34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44"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4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4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48"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50"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351"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5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5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55"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56"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58"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59"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60" name="Picture 359"/>
          <p:cNvPicPr/>
          <p:nvPr/>
        </p:nvPicPr>
        <p:blipFill>
          <a:blip r:embed="rId2"/>
          <a:stretch/>
        </p:blipFill>
        <p:spPr>
          <a:xfrm>
            <a:off x="2079000" y="1604520"/>
            <a:ext cx="4984920" cy="3977280"/>
          </a:xfrm>
          <a:prstGeom prst="rect">
            <a:avLst/>
          </a:prstGeom>
          <a:ln>
            <a:noFill/>
          </a:ln>
        </p:spPr>
      </p:pic>
      <p:pic>
        <p:nvPicPr>
          <p:cNvPr id="361" name="Picture 360"/>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0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03"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8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8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05"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406"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0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0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1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411"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412"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14"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41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416"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1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41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420"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22"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423"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2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426"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427"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428"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30"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431"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432" name="Picture 431"/>
          <p:cNvPicPr/>
          <p:nvPr/>
        </p:nvPicPr>
        <p:blipFill>
          <a:blip r:embed="rId2"/>
          <a:stretch/>
        </p:blipFill>
        <p:spPr>
          <a:xfrm>
            <a:off x="2079000" y="1604520"/>
            <a:ext cx="4984920" cy="3977280"/>
          </a:xfrm>
          <a:prstGeom prst="rect">
            <a:avLst/>
          </a:prstGeom>
          <a:ln>
            <a:noFill/>
          </a:ln>
        </p:spPr>
      </p:pic>
      <p:pic>
        <p:nvPicPr>
          <p:cNvPr id="433" name="Picture 432"/>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077200" y="6356350"/>
            <a:ext cx="609600" cy="365125"/>
          </a:xfrm>
        </p:spPr>
        <p:txBody>
          <a:bodyPr/>
          <a:lstStyle/>
          <a:p>
            <a:fld id="{69E29E33-B620-47F9-BB04-8846C2A5AFCC}" type="slidenum">
              <a:rPr kumimoji="0" lang="en-US" smtClean="0"/>
              <a:pPr/>
              <a:t>‹#›</a:t>
            </a:fld>
            <a:endParaRPr kumimoji="0"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B97365-EBCA-4027-87D5-99FC1D4DF0BB}" type="datetimeFigureOut">
              <a:rPr lang="en-US" smtClean="0"/>
              <a:pPr/>
              <a:t>12/13/2017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9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9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9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9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9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9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0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0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0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181"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25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4" name="Picture 1"/>
          <p:cNvPicPr/>
          <p:nvPr/>
        </p:nvPicPr>
        <p:blipFill>
          <a:blip r:embed="rId14"/>
          <a:stretch/>
        </p:blipFill>
        <p:spPr>
          <a:xfrm>
            <a:off x="0" y="0"/>
            <a:ext cx="9141480" cy="6855120"/>
          </a:xfrm>
          <a:prstGeom prst="rect">
            <a:avLst/>
          </a:prstGeom>
          <a:ln>
            <a:noFill/>
          </a:ln>
        </p:spPr>
      </p:pic>
      <p:pic>
        <p:nvPicPr>
          <p:cNvPr id="325" name="Picture 3"/>
          <p:cNvPicPr/>
          <p:nvPr/>
        </p:nvPicPr>
        <p:blipFill>
          <a:blip r:embed="rId15" cstate="print"/>
          <a:stretch/>
        </p:blipFill>
        <p:spPr>
          <a:xfrm>
            <a:off x="6129720" y="6294960"/>
            <a:ext cx="3169080" cy="970200"/>
          </a:xfrm>
          <a:prstGeom prst="rect">
            <a:avLst/>
          </a:prstGeom>
          <a:ln>
            <a:noFill/>
          </a:ln>
        </p:spPr>
      </p:pic>
      <p:sp>
        <p:nvSpPr>
          <p:cNvPr id="32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327"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399"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12/13/2017</a:t>
            </a:fld>
            <a:endParaRPr lang="en-US" dirty="0">
              <a:solidFill>
                <a:schemeClr val="tx2">
                  <a:shade val="9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5.xml"/><Relationship Id="rId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5.xml"/><Relationship Id="rId1" Type="http://schemas.openxmlformats.org/officeDocument/2006/relationships/audio" Target="../media/audio7.wav"/><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8.wav"/></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9.wav"/></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90.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5.xml"/><Relationship Id="rId1" Type="http://schemas.openxmlformats.org/officeDocument/2006/relationships/audio" Target="../media/audio91.wa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4.xml"/><Relationship Id="rId1" Type="http://schemas.openxmlformats.org/officeDocument/2006/relationships/audio" Target="../media/audio8.wav"/><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audio" Target="../media/audio9.wav"/><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5.xml"/><Relationship Id="rId1" Type="http://schemas.openxmlformats.org/officeDocument/2006/relationships/audio" Target="../media/audio10.wav"/><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5.xml"/><Relationship Id="rId1" Type="http://schemas.openxmlformats.org/officeDocument/2006/relationships/audio" Target="../media/audio11.wav"/><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5.xml"/><Relationship Id="rId1" Type="http://schemas.openxmlformats.org/officeDocument/2006/relationships/audio" Target="../media/audio12.wav"/><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5.xml"/><Relationship Id="rId1" Type="http://schemas.openxmlformats.org/officeDocument/2006/relationships/audio" Target="../media/audio13.wav"/><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5.xml"/><Relationship Id="rId1" Type="http://schemas.openxmlformats.org/officeDocument/2006/relationships/audio" Target="../media/audio14.wav"/><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5.xml"/><Relationship Id="rId1" Type="http://schemas.openxmlformats.org/officeDocument/2006/relationships/audio" Target="../media/audio15.wav"/><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5.xml"/><Relationship Id="rId1" Type="http://schemas.openxmlformats.org/officeDocument/2006/relationships/audio" Target="../media/audio16.wav"/><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5.xml"/><Relationship Id="rId1" Type="http://schemas.openxmlformats.org/officeDocument/2006/relationships/audio" Target="../media/audio17.wa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5.xml"/><Relationship Id="rId1" Type="http://schemas.openxmlformats.org/officeDocument/2006/relationships/audio" Target="../media/audio2.wa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5.xml"/><Relationship Id="rId1" Type="http://schemas.openxmlformats.org/officeDocument/2006/relationships/audio" Target="../media/audio18.wav"/><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5.xml"/><Relationship Id="rId1" Type="http://schemas.openxmlformats.org/officeDocument/2006/relationships/audio" Target="../media/audio19.wav"/><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5.xml"/><Relationship Id="rId1" Type="http://schemas.openxmlformats.org/officeDocument/2006/relationships/audio" Target="../media/audio20.wav"/><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5.xml"/><Relationship Id="rId1" Type="http://schemas.openxmlformats.org/officeDocument/2006/relationships/audio" Target="../media/audio21.wav"/><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27.xml"/><Relationship Id="rId7" Type="http://schemas.openxmlformats.org/officeDocument/2006/relationships/image" Target="../media/image13.wmf"/><Relationship Id="rId2" Type="http://schemas.openxmlformats.org/officeDocument/2006/relationships/slideLayout" Target="../slideLayouts/slideLayout55.xml"/><Relationship Id="rId1" Type="http://schemas.openxmlformats.org/officeDocument/2006/relationships/audio" Target="../media/audio22.wav"/><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5.xml"/><Relationship Id="rId7" Type="http://schemas.openxmlformats.org/officeDocument/2006/relationships/image" Target="../media/image17.png"/><Relationship Id="rId2" Type="http://schemas.openxmlformats.org/officeDocument/2006/relationships/audio" Target="../media/audio23.wav"/><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5.xml"/><Relationship Id="rId1" Type="http://schemas.openxmlformats.org/officeDocument/2006/relationships/audio" Target="../media/audio24.wav"/><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5.xml"/><Relationship Id="rId1" Type="http://schemas.openxmlformats.org/officeDocument/2006/relationships/audio" Target="../media/audio25.wav"/></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5.xml"/><Relationship Id="rId1" Type="http://schemas.openxmlformats.org/officeDocument/2006/relationships/audio" Target="../media/audio26.wav"/></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5.xml"/><Relationship Id="rId1" Type="http://schemas.openxmlformats.org/officeDocument/2006/relationships/audio" Target="../media/audio27.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5.xml"/><Relationship Id="rId1" Type="http://schemas.openxmlformats.org/officeDocument/2006/relationships/audio" Target="../media/audio28.wav"/><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5.xml"/><Relationship Id="rId1" Type="http://schemas.openxmlformats.org/officeDocument/2006/relationships/audio" Target="../media/audio29.wav"/><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media/audio30.wav"/><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5.xml"/><Relationship Id="rId1" Type="http://schemas.openxmlformats.org/officeDocument/2006/relationships/audio" Target="../media/audio31.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5.xml"/><Relationship Id="rId1" Type="http://schemas.openxmlformats.org/officeDocument/2006/relationships/audio" Target="../media/audio32.wav"/><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5.xml"/><Relationship Id="rId1" Type="http://schemas.openxmlformats.org/officeDocument/2006/relationships/audio" Target="../media/audio33.wav"/><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5.xml"/><Relationship Id="rId1" Type="http://schemas.openxmlformats.org/officeDocument/2006/relationships/audio" Target="../media/audio34.wav"/><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5.xml"/><Relationship Id="rId1" Type="http://schemas.openxmlformats.org/officeDocument/2006/relationships/audio" Target="../media/audio35.wav"/><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5.xml"/><Relationship Id="rId1" Type="http://schemas.openxmlformats.org/officeDocument/2006/relationships/audio" Target="../media/audio36.wav"/><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5.xml"/><Relationship Id="rId1" Type="http://schemas.openxmlformats.org/officeDocument/2006/relationships/audio" Target="../media/audio37.wav"/><Relationship Id="rId5" Type="http://schemas.openxmlformats.org/officeDocument/2006/relationships/image" Target="../media/image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5.xml"/><Relationship Id="rId1" Type="http://schemas.openxmlformats.org/officeDocument/2006/relationships/audio" Target="../media/audio38.wav"/><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5.xml"/><Relationship Id="rId1" Type="http://schemas.openxmlformats.org/officeDocument/2006/relationships/audio" Target="../media/audio39.wav"/><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5.xml"/><Relationship Id="rId1" Type="http://schemas.openxmlformats.org/officeDocument/2006/relationships/audio" Target="../media/audio40.wav"/><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5.xml"/><Relationship Id="rId1" Type="http://schemas.openxmlformats.org/officeDocument/2006/relationships/audio" Target="../media/audio41.wav"/><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5.xml"/><Relationship Id="rId1" Type="http://schemas.openxmlformats.org/officeDocument/2006/relationships/audio" Target="../media/audio42.wav"/><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5.xml"/><Relationship Id="rId1" Type="http://schemas.openxmlformats.org/officeDocument/2006/relationships/audio" Target="../media/audio43.wav"/><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5.xml"/><Relationship Id="rId1" Type="http://schemas.openxmlformats.org/officeDocument/2006/relationships/audio" Target="../media/audio44.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5.xml"/><Relationship Id="rId1" Type="http://schemas.openxmlformats.org/officeDocument/2006/relationships/audio" Target="../media/audio45.wav"/><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5.xml"/><Relationship Id="rId1" Type="http://schemas.openxmlformats.org/officeDocument/2006/relationships/audio" Target="../media/audio46.wav"/><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5.xml"/><Relationship Id="rId1" Type="http://schemas.openxmlformats.org/officeDocument/2006/relationships/audio" Target="../media/audio47.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5.xml"/><Relationship Id="rId1" Type="http://schemas.openxmlformats.org/officeDocument/2006/relationships/audio" Target="../media/audio3.wav"/><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5.xml"/><Relationship Id="rId1" Type="http://schemas.openxmlformats.org/officeDocument/2006/relationships/audio" Target="../media/audio48.wav"/><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audio" Target="../media/audio49.wav"/><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audio" Target="../media/audio50.wav"/><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audio" Target="../media/audio51.wav"/><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audio" Target="../media/audio52.wav"/><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audio" Target="../media/audio53.wav"/><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4.xml"/><Relationship Id="rId1" Type="http://schemas.openxmlformats.org/officeDocument/2006/relationships/audio" Target="../media/audio54.wav"/><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5.xml"/><Relationship Id="rId1" Type="http://schemas.openxmlformats.org/officeDocument/2006/relationships/audio" Target="../media/audio55.wav"/><Relationship Id="rId5" Type="http://schemas.openxmlformats.org/officeDocument/2006/relationships/image" Target="../media/image6.png"/><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5.xml"/><Relationship Id="rId1" Type="http://schemas.openxmlformats.org/officeDocument/2006/relationships/audio" Target="../media/audio56.wav"/></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5.xml"/><Relationship Id="rId1" Type="http://schemas.openxmlformats.org/officeDocument/2006/relationships/audio" Target="../media/audio57.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5.xml"/><Relationship Id="rId1" Type="http://schemas.openxmlformats.org/officeDocument/2006/relationships/audio" Target="../media/audio4.wav"/><Relationship Id="rId5" Type="http://schemas.openxmlformats.org/officeDocument/2006/relationships/image" Target="../media/image6.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5.xml"/><Relationship Id="rId1" Type="http://schemas.openxmlformats.org/officeDocument/2006/relationships/audio" Target="../media/audio58.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5.xml"/><Relationship Id="rId1" Type="http://schemas.openxmlformats.org/officeDocument/2006/relationships/audio" Target="../media/audio59.wav"/><Relationship Id="rId5" Type="http://schemas.openxmlformats.org/officeDocument/2006/relationships/image" Target="../media/image6.png"/><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4.xml"/><Relationship Id="rId1" Type="http://schemas.openxmlformats.org/officeDocument/2006/relationships/audio" Target="../media/audio60.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audio" Target="../media/audio61.wav"/><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audio" Target="../media/audio62.wav"/><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audio" Target="../media/audio63.wav"/><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audio" Target="../media/audio64.wav"/></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audio" Target="../media/audio65.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4.xml"/><Relationship Id="rId1" Type="http://schemas.openxmlformats.org/officeDocument/2006/relationships/audio" Target="../media/audio66.wav"/><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4.xml"/><Relationship Id="rId1" Type="http://schemas.openxmlformats.org/officeDocument/2006/relationships/audio" Target="../media/audio67.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5.xml"/><Relationship Id="rId1" Type="http://schemas.openxmlformats.org/officeDocument/2006/relationships/audio" Target="../media/audio5.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4.xml"/><Relationship Id="rId1" Type="http://schemas.openxmlformats.org/officeDocument/2006/relationships/audio" Target="../media/audio68.wav"/><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4.xml"/><Relationship Id="rId1" Type="http://schemas.openxmlformats.org/officeDocument/2006/relationships/audio" Target="../media/audio69.wav"/></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audio" Target="../media/audio70.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7.xml"/><Relationship Id="rId1" Type="http://schemas.openxmlformats.org/officeDocument/2006/relationships/audio" Target="../media/audio71.wav"/><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audio" Target="../media/audio72.wav"/><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audio" Target="../media/audio73.wav"/><Relationship Id="rId5" Type="http://schemas.openxmlformats.org/officeDocument/2006/relationships/image" Target="../media/image6.png"/><Relationship Id="rId4" Type="http://schemas.openxmlformats.org/officeDocument/2006/relationships/image" Target="../media/image25.e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5.xml"/><Relationship Id="rId1" Type="http://schemas.openxmlformats.org/officeDocument/2006/relationships/audio" Target="../media/audio74.wav"/><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5.xml"/><Relationship Id="rId1" Type="http://schemas.openxmlformats.org/officeDocument/2006/relationships/audio" Target="../media/audio75.wav"/><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audio" Target="../media/audio76.wav"/><Relationship Id="rId5" Type="http://schemas.openxmlformats.org/officeDocument/2006/relationships/image" Target="../media/image6.png"/><Relationship Id="rId4" Type="http://schemas.openxmlformats.org/officeDocument/2006/relationships/image" Target="../media/image2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audio" Target="../media/audio77.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5.xml"/><Relationship Id="rId1" Type="http://schemas.openxmlformats.org/officeDocument/2006/relationships/audio" Target="../media/audio6.wav"/><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78.wav"/></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79.wav"/></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0.wav"/></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1.wav"/></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2.wav"/></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audio" Target="../media/audio83.wav"/><Relationship Id="rId4" Type="http://schemas.openxmlformats.org/officeDocument/2006/relationships/image" Target="../media/image6.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4.wav"/></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5.wav"/></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6.wav"/></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audio" Target="../media/audio8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CustomShape 1"/>
          <p:cNvSpPr/>
          <p:nvPr/>
        </p:nvSpPr>
        <p:spPr>
          <a:xfrm>
            <a:off x="457200" y="1171440"/>
            <a:ext cx="8305800" cy="2118600"/>
          </a:xfrm>
          <a:prstGeom prst="rect">
            <a:avLst/>
          </a:prstGeom>
          <a:solidFill>
            <a:srgbClr val="8064A2"/>
          </a:solidFill>
          <a:ln>
            <a:noFill/>
          </a:ln>
        </p:spPr>
        <p:style>
          <a:lnRef idx="0">
            <a:scrgbClr r="0" g="0" b="0"/>
          </a:lnRef>
          <a:fillRef idx="0">
            <a:scrgbClr r="0" g="0" b="0"/>
          </a:fillRef>
          <a:effectRef idx="0">
            <a:scrgbClr r="0" g="0" b="0"/>
          </a:effectRef>
          <a:fontRef idx="minor"/>
        </p:style>
        <p:txBody>
          <a:bodyPr lIns="90000" tIns="45000" rIns="90000" bIns="45000" anchor="ctr"/>
          <a:lstStyle/>
          <a:p>
            <a:r>
              <a:rPr lang="en-US" sz="3600" b="1" strike="noStrike" dirty="0">
                <a:solidFill>
                  <a:srgbClr val="FFFFFF"/>
                </a:solidFill>
                <a:latin typeface="Cambria" pitchFamily="18" charset="0"/>
                <a:ea typeface="DejaVu Sans"/>
              </a:rPr>
              <a:t>11gR2 RAC/Grid </a:t>
            </a:r>
            <a:r>
              <a:rPr lang="en-US" sz="3600" b="1" strike="noStrike" dirty="0" err="1">
                <a:solidFill>
                  <a:srgbClr val="FFFFFF"/>
                </a:solidFill>
                <a:latin typeface="Cambria" pitchFamily="18" charset="0"/>
                <a:ea typeface="DejaVu Sans"/>
              </a:rPr>
              <a:t>Clusterware</a:t>
            </a:r>
            <a:r>
              <a:rPr lang="en-US" sz="3600" b="1" strike="noStrike" dirty="0">
                <a:solidFill>
                  <a:srgbClr val="FFFFFF"/>
                </a:solidFill>
                <a:latin typeface="Cambria" pitchFamily="18" charset="0"/>
                <a:ea typeface="DejaVu Sans"/>
              </a:rPr>
              <a:t> and ASM</a:t>
            </a:r>
            <a:endParaRPr sz="3600">
              <a:latin typeface="Cambria" pitchFamily="18" charset="0"/>
            </a:endParaRPr>
          </a:p>
          <a:p>
            <a:pPr algn="ctr">
              <a:lnSpc>
                <a:spcPct val="100000"/>
              </a:lnSpc>
            </a:pPr>
            <a:endParaRPr/>
          </a:p>
        </p:txBody>
      </p:sp>
      <p:sp>
        <p:nvSpPr>
          <p:cNvPr id="476" name="CustomShape 2"/>
          <p:cNvSpPr/>
          <p:nvPr/>
        </p:nvSpPr>
        <p:spPr>
          <a:xfrm>
            <a:off x="685800" y="4724280"/>
            <a:ext cx="7767000" cy="909000"/>
          </a:xfrm>
          <a:prstGeom prst="rect">
            <a:avLst/>
          </a:prstGeom>
          <a:solidFill>
            <a:srgbClr val="8064A2"/>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trike="noStrike" dirty="0" err="1">
                <a:solidFill>
                  <a:srgbClr val="FFFFFF"/>
                </a:solidFill>
                <a:latin typeface="Calibri"/>
                <a:ea typeface="DejaVu Sans"/>
              </a:rPr>
              <a:t>Shahique</a:t>
            </a:r>
            <a:r>
              <a:rPr lang="en-US" sz="3200" b="1" strike="noStrike" dirty="0">
                <a:solidFill>
                  <a:srgbClr val="FFFFFF"/>
                </a:solidFill>
                <a:latin typeface="Calibri"/>
                <a:ea typeface="DejaVu Sans"/>
              </a:rPr>
              <a:t> </a:t>
            </a:r>
            <a:r>
              <a:rPr lang="en-US" sz="3200" b="1" strike="noStrike" dirty="0" err="1">
                <a:solidFill>
                  <a:srgbClr val="FFFFFF"/>
                </a:solidFill>
                <a:latin typeface="Calibri"/>
                <a:ea typeface="DejaVu Sans"/>
              </a:rPr>
              <a:t>Anwer</a:t>
            </a:r>
            <a:endParaRPr/>
          </a:p>
        </p:txBody>
      </p:sp>
      <p:pic>
        <p:nvPicPr>
          <p:cNvPr id="477" name="Picture 4"/>
          <p:cNvPicPr/>
          <p:nvPr/>
        </p:nvPicPr>
        <p:blipFill>
          <a:blip r:embed="rId4"/>
          <a:stretch/>
        </p:blipFill>
        <p:spPr>
          <a:xfrm>
            <a:off x="0" y="6248520"/>
            <a:ext cx="9138600" cy="404280"/>
          </a:xfrm>
          <a:prstGeom prst="rect">
            <a:avLst/>
          </a:prstGeom>
          <a:ln>
            <a:noFill/>
          </a:ln>
        </p:spPr>
      </p:pic>
      <p:pic>
        <p:nvPicPr>
          <p:cNvPr id="478" name="Picture 5"/>
          <p:cNvPicPr/>
          <p:nvPr/>
        </p:nvPicPr>
        <p:blipFill>
          <a:blip r:embed="rId4"/>
          <a:stretch/>
        </p:blipFill>
        <p:spPr>
          <a:xfrm>
            <a:off x="2160" y="762120"/>
            <a:ext cx="9136440" cy="404280"/>
          </a:xfrm>
          <a:prstGeom prst="rect">
            <a:avLst/>
          </a:prstGeom>
          <a:ln>
            <a:noFill/>
          </a:ln>
        </p:spPr>
      </p:pic>
      <p:pic>
        <p:nvPicPr>
          <p:cNvPr id="6" name="~PP1375.WAV">
            <a:hlinkClick r:id="" action="ppaction://media"/>
          </p:cNvPr>
          <p:cNvPicPr>
            <a:picLocks noRot="1" noChangeAspect="1"/>
          </p:cNvPicPr>
          <p:nvPr>
            <a:wavAudioFile r:embed="rId1" name="~PP1375.WAV"/>
          </p:nvPr>
        </p:nvPicPr>
        <p:blipFill>
          <a:blip r:embed="rId5"/>
          <a:stretch>
            <a:fillRect/>
          </a:stretch>
        </p:blipFill>
        <p:spPr>
          <a:xfrm>
            <a:off x="8696325" y="6410325"/>
            <a:ext cx="304800" cy="304800"/>
          </a:xfrm>
          <a:prstGeom prst="rect">
            <a:avLst/>
          </a:prstGeom>
        </p:spPr>
      </p:pic>
    </p:spTree>
  </p:cSld>
  <p:clrMapOvr>
    <a:masterClrMapping/>
  </p:clrMapOvr>
  <p:transition advTm="8013"/>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2"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smtClean="0">
                <a:solidFill>
                  <a:srgbClr val="000000"/>
                </a:solidFill>
                <a:latin typeface="Cambria" pitchFamily="18" charset="0"/>
                <a:ea typeface="DejaVu Sans"/>
              </a:rPr>
              <a:t>Background </a:t>
            </a:r>
            <a:r>
              <a:rPr lang="en-US" sz="3600" strike="noStrike" dirty="0">
                <a:solidFill>
                  <a:srgbClr val="000000"/>
                </a:solidFill>
                <a:latin typeface="Cambria" pitchFamily="18" charset="0"/>
                <a:ea typeface="DejaVu Sans"/>
              </a:rPr>
              <a:t>Processes</a:t>
            </a:r>
            <a:endParaRPr sz="3600">
              <a:latin typeface="Cambria" pitchFamily="18" charset="0"/>
            </a:endParaRPr>
          </a:p>
        </p:txBody>
      </p:sp>
      <p:sp>
        <p:nvSpPr>
          <p:cNvPr id="503"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pPr>
            <a:r>
              <a:rPr lang="en-US" sz="2000" strike="noStrike" dirty="0">
                <a:solidFill>
                  <a:srgbClr val="000000"/>
                </a:solidFill>
                <a:latin typeface="Cambria" pitchFamily="18" charset="0"/>
                <a:ea typeface="DejaVu Sans"/>
              </a:rPr>
              <a:t>Each RAC instance has set of standard background processes e.g</a:t>
            </a:r>
            <a:r>
              <a:rPr lang="en-US" sz="2000" strike="noStrike" dirty="0" smtClean="0">
                <a:solidFill>
                  <a:srgbClr val="000000"/>
                </a:solidFill>
                <a:latin typeface="Cambria" pitchFamily="18" charset="0"/>
                <a:ea typeface="DejaVu Sans"/>
              </a:rPr>
              <a:t>.</a:t>
            </a:r>
          </a:p>
          <a:p>
            <a:pPr>
              <a:lnSpc>
                <a:spcPct val="100000"/>
              </a:lnSpc>
              <a:buSzPct val="45000"/>
            </a:pPr>
            <a:endParaRPr sz="2000">
              <a:latin typeface="Cambria" pitchFamily="18" charset="0"/>
            </a:endParaRPr>
          </a:p>
          <a:p>
            <a:pPr marL="914400" lvl="1" indent="-457200">
              <a:lnSpc>
                <a:spcPct val="100000"/>
              </a:lnSpc>
              <a:buSzPct val="75000"/>
              <a:buFont typeface="+mj-lt"/>
              <a:buAutoNum type="arabicPeriod"/>
            </a:pPr>
            <a:r>
              <a:rPr lang="en-US" sz="2000" strike="noStrike" dirty="0">
                <a:solidFill>
                  <a:srgbClr val="000000"/>
                </a:solidFill>
                <a:latin typeface="Cambria" pitchFamily="18" charset="0"/>
                <a:ea typeface="DejaVu Sans"/>
              </a:rPr>
              <a:t>PMON</a:t>
            </a:r>
            <a:endParaRPr sz="2000">
              <a:latin typeface="Cambria" pitchFamily="18" charset="0"/>
            </a:endParaRPr>
          </a:p>
          <a:p>
            <a:pPr marL="914400" lvl="1" indent="-457200">
              <a:lnSpc>
                <a:spcPct val="100000"/>
              </a:lnSpc>
              <a:buSzPct val="75000"/>
              <a:buFont typeface="+mj-lt"/>
              <a:buAutoNum type="arabicPeriod"/>
            </a:pPr>
            <a:r>
              <a:rPr lang="en-US" sz="2000" strike="noStrike" dirty="0">
                <a:solidFill>
                  <a:srgbClr val="000000"/>
                </a:solidFill>
                <a:latin typeface="Cambria" pitchFamily="18" charset="0"/>
                <a:ea typeface="DejaVu Sans"/>
              </a:rPr>
              <a:t>SMON</a:t>
            </a:r>
            <a:endParaRPr sz="2000">
              <a:latin typeface="Cambria" pitchFamily="18" charset="0"/>
            </a:endParaRPr>
          </a:p>
          <a:p>
            <a:pPr marL="914400" lvl="1" indent="-457200">
              <a:lnSpc>
                <a:spcPct val="100000"/>
              </a:lnSpc>
              <a:buSzPct val="75000"/>
              <a:buFont typeface="+mj-lt"/>
              <a:buAutoNum type="arabicPeriod"/>
            </a:pPr>
            <a:r>
              <a:rPr lang="en-US" sz="2000" strike="noStrike" dirty="0">
                <a:solidFill>
                  <a:srgbClr val="000000"/>
                </a:solidFill>
                <a:latin typeface="Cambria" pitchFamily="18" charset="0"/>
                <a:ea typeface="DejaVu Sans"/>
              </a:rPr>
              <a:t>LGWR</a:t>
            </a:r>
            <a:endParaRPr sz="2000">
              <a:latin typeface="Cambria" pitchFamily="18" charset="0"/>
            </a:endParaRPr>
          </a:p>
          <a:p>
            <a:pPr marL="914400" lvl="1" indent="-457200">
              <a:lnSpc>
                <a:spcPct val="100000"/>
              </a:lnSpc>
              <a:buSzPct val="75000"/>
              <a:buFont typeface="+mj-lt"/>
              <a:buAutoNum type="arabicPeriod"/>
            </a:pPr>
            <a:r>
              <a:rPr lang="en-US" sz="2000" strike="noStrike" dirty="0" err="1">
                <a:solidFill>
                  <a:srgbClr val="000000"/>
                </a:solidFill>
                <a:latin typeface="Cambria" pitchFamily="18" charset="0"/>
                <a:ea typeface="DejaVu Sans"/>
              </a:rPr>
              <a:t>DBWn</a:t>
            </a:r>
            <a:endParaRPr sz="2000">
              <a:latin typeface="Cambria" pitchFamily="18" charset="0"/>
            </a:endParaRPr>
          </a:p>
          <a:p>
            <a:pPr marL="914400" lvl="1" indent="-457200">
              <a:lnSpc>
                <a:spcPct val="100000"/>
              </a:lnSpc>
              <a:buSzPct val="75000"/>
              <a:buFont typeface="+mj-lt"/>
              <a:buAutoNum type="arabicPeriod"/>
            </a:pPr>
            <a:r>
              <a:rPr lang="en-US" sz="2000" strike="noStrike" dirty="0" err="1" smtClean="0">
                <a:solidFill>
                  <a:srgbClr val="000000"/>
                </a:solidFill>
                <a:latin typeface="Cambria" pitchFamily="18" charset="0"/>
                <a:ea typeface="DejaVu Sans"/>
              </a:rPr>
              <a:t>ARCn</a:t>
            </a:r>
            <a:endParaRPr lang="en-US" sz="2000" strike="noStrike" dirty="0" smtClean="0">
              <a:solidFill>
                <a:srgbClr val="000000"/>
              </a:solidFill>
              <a:latin typeface="Cambria" pitchFamily="18" charset="0"/>
              <a:ea typeface="DejaVu Sans"/>
            </a:endParaRPr>
          </a:p>
          <a:p>
            <a:pPr marL="914400" lvl="1" indent="-457200">
              <a:lnSpc>
                <a:spcPct val="100000"/>
              </a:lnSpc>
              <a:buSzPct val="75000"/>
              <a:buFont typeface="+mj-lt"/>
              <a:buAutoNum type="arabicPeriod"/>
            </a:pPr>
            <a:endParaRPr sz="2000">
              <a:latin typeface="Cambria" pitchFamily="18" charset="0"/>
            </a:endParaRPr>
          </a:p>
          <a:p>
            <a:pPr>
              <a:lnSpc>
                <a:spcPct val="100000"/>
              </a:lnSpc>
              <a:buSzPct val="45000"/>
              <a:buFont typeface="StarSymbol"/>
              <a:buChar char="l"/>
            </a:pPr>
            <a:r>
              <a:rPr lang="en-US" sz="2000" strike="noStrike" dirty="0">
                <a:solidFill>
                  <a:srgbClr val="000000"/>
                </a:solidFill>
                <a:latin typeface="Cambria" pitchFamily="18" charset="0"/>
                <a:ea typeface="DejaVu Sans"/>
              </a:rPr>
              <a:t>RAC instances use additional background processes to support GCS and GES </a:t>
            </a:r>
            <a:r>
              <a:rPr lang="en-US" sz="2000" strike="noStrike" dirty="0" smtClean="0">
                <a:solidFill>
                  <a:srgbClr val="000000"/>
                </a:solidFill>
                <a:latin typeface="Cambria" pitchFamily="18" charset="0"/>
                <a:ea typeface="DejaVu Sans"/>
              </a:rPr>
              <a:t>including</a:t>
            </a:r>
          </a:p>
          <a:p>
            <a:pPr>
              <a:lnSpc>
                <a:spcPct val="100000"/>
              </a:lnSpc>
              <a:buSzPct val="45000"/>
              <a:buFont typeface="StarSymbol"/>
              <a:buChar char="l"/>
            </a:pPr>
            <a:endParaRPr sz="2000">
              <a:latin typeface="Cambria" pitchFamily="18" charset="0"/>
            </a:endParaRPr>
          </a:p>
          <a:p>
            <a:pPr marL="914400" lvl="1" indent="-457200">
              <a:lnSpc>
                <a:spcPct val="100000"/>
              </a:lnSpc>
              <a:buSzPct val="75000"/>
              <a:buFont typeface="+mj-lt"/>
              <a:buAutoNum type="arabicPeriod"/>
            </a:pPr>
            <a:r>
              <a:rPr lang="en-US" sz="2000" strike="noStrike" dirty="0">
                <a:solidFill>
                  <a:srgbClr val="000000"/>
                </a:solidFill>
                <a:latin typeface="Cambria" pitchFamily="18" charset="0"/>
                <a:ea typeface="DejaVu Sans"/>
              </a:rPr>
              <a:t>LMON</a:t>
            </a:r>
            <a:endParaRPr sz="2000">
              <a:latin typeface="Cambria" pitchFamily="18" charset="0"/>
            </a:endParaRPr>
          </a:p>
          <a:p>
            <a:pPr marL="914400" lvl="1" indent="-457200">
              <a:lnSpc>
                <a:spcPct val="100000"/>
              </a:lnSpc>
              <a:buSzPct val="75000"/>
              <a:buFont typeface="+mj-lt"/>
              <a:buAutoNum type="arabicPeriod"/>
            </a:pPr>
            <a:r>
              <a:rPr lang="en-US" sz="2000" strike="noStrike" dirty="0">
                <a:solidFill>
                  <a:srgbClr val="000000"/>
                </a:solidFill>
                <a:latin typeface="Cambria" pitchFamily="18" charset="0"/>
                <a:ea typeface="DejaVu Sans"/>
              </a:rPr>
              <a:t>LCK0	</a:t>
            </a:r>
            <a:endParaRPr sz="2000">
              <a:latin typeface="Cambria" pitchFamily="18" charset="0"/>
            </a:endParaRPr>
          </a:p>
          <a:p>
            <a:pPr marL="914400" lvl="1" indent="-457200">
              <a:lnSpc>
                <a:spcPct val="100000"/>
              </a:lnSpc>
              <a:buSzPct val="75000"/>
              <a:buFont typeface="+mj-lt"/>
              <a:buAutoNum type="arabicPeriod"/>
            </a:pPr>
            <a:r>
              <a:rPr lang="en-US" sz="2000" strike="noStrike" dirty="0" err="1">
                <a:solidFill>
                  <a:srgbClr val="000000"/>
                </a:solidFill>
                <a:latin typeface="Cambria" pitchFamily="18" charset="0"/>
                <a:ea typeface="DejaVu Sans"/>
              </a:rPr>
              <a:t>LMDn</a:t>
            </a:r>
            <a:endParaRPr sz="2000">
              <a:latin typeface="Cambria" pitchFamily="18" charset="0"/>
            </a:endParaRPr>
          </a:p>
          <a:p>
            <a:pPr marL="914400" lvl="1" indent="-457200">
              <a:lnSpc>
                <a:spcPct val="100000"/>
              </a:lnSpc>
              <a:buSzPct val="75000"/>
              <a:buFont typeface="+mj-lt"/>
              <a:buAutoNum type="arabicPeriod"/>
            </a:pPr>
            <a:r>
              <a:rPr lang="en-US" sz="2000" strike="noStrike" dirty="0" err="1">
                <a:solidFill>
                  <a:srgbClr val="000000"/>
                </a:solidFill>
                <a:latin typeface="Cambria" pitchFamily="18" charset="0"/>
                <a:ea typeface="DejaVu Sans"/>
              </a:rPr>
              <a:t>LMSn</a:t>
            </a:r>
            <a:endParaRPr sz="2000">
              <a:latin typeface="Cambria" pitchFamily="18" charset="0"/>
            </a:endParaRPr>
          </a:p>
          <a:p>
            <a:pPr marL="914400" lvl="1" indent="-457200">
              <a:lnSpc>
                <a:spcPct val="100000"/>
              </a:lnSpc>
              <a:buSzPct val="75000"/>
              <a:buFont typeface="+mj-lt"/>
              <a:buAutoNum type="arabicPeriod"/>
            </a:pPr>
            <a:r>
              <a:rPr lang="en-US" sz="2000" strike="noStrike" dirty="0">
                <a:solidFill>
                  <a:srgbClr val="000000"/>
                </a:solidFill>
                <a:latin typeface="Cambria" pitchFamily="18" charset="0"/>
                <a:ea typeface="DejaVu Sans"/>
              </a:rPr>
              <a:t>DIAG</a:t>
            </a:r>
            <a:endParaRPr sz="2000">
              <a:latin typeface="Cambria" pitchFamily="18" charset="0"/>
            </a:endParaRPr>
          </a:p>
        </p:txBody>
      </p:sp>
      <p:pic>
        <p:nvPicPr>
          <p:cNvPr id="4" name="~PP37.WAV">
            <a:hlinkClick r:id="" action="ppaction://media"/>
          </p:cNvPr>
          <p:cNvPicPr>
            <a:picLocks noRot="1" noChangeAspect="1"/>
          </p:cNvPicPr>
          <p:nvPr>
            <a:wavAudioFile r:embed="rId1" name="~PP37.WAV"/>
          </p:nvPr>
        </p:nvPicPr>
        <p:blipFill>
          <a:blip r:embed="rId4"/>
          <a:stretch>
            <a:fillRect/>
          </a:stretch>
        </p:blipFill>
        <p:spPr>
          <a:xfrm>
            <a:off x="8696325" y="6410325"/>
            <a:ext cx="304800" cy="304800"/>
          </a:xfrm>
          <a:prstGeom prst="rect">
            <a:avLst/>
          </a:prstGeom>
        </p:spPr>
      </p:pic>
    </p:spTree>
  </p:cSld>
  <p:clrMapOvr>
    <a:masterClrMapping/>
  </p:clrMapOvr>
  <p:transition advTm="79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CustomShape 1"/>
          <p:cNvSpPr/>
          <p:nvPr/>
        </p:nvSpPr>
        <p:spPr>
          <a:xfrm>
            <a:off x="466560" y="91440"/>
            <a:ext cx="8277480" cy="708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400" b="1" strike="noStrike">
                <a:latin typeface="Arial"/>
              </a:rPr>
              <a:t>Implementation Plan</a:t>
            </a:r>
            <a:endParaRPr/>
          </a:p>
          <a:p>
            <a:endParaRPr/>
          </a:p>
          <a:p>
            <a:r>
              <a:rPr lang="en-US" sz="1400" strike="noStrike">
                <a:latin typeface="Arial"/>
              </a:rPr>
              <a:t>1) Stop database instance on master node using srvctl command.(As Grid user)</a:t>
            </a:r>
            <a:endParaRPr/>
          </a:p>
          <a:p>
            <a:r>
              <a:rPr lang="en-US" sz="1400" strike="noStrike">
                <a:latin typeface="Arial"/>
              </a:rPr>
              <a:t>2) To take back up of Grid Home including the Oracle Inventory directory </a:t>
            </a:r>
            <a:endParaRPr/>
          </a:p>
          <a:p>
            <a:r>
              <a:rPr lang="en-US" sz="1400" strike="noStrike">
                <a:latin typeface="Arial"/>
              </a:rPr>
              <a:t>eg</a:t>
            </a:r>
            <a:endParaRPr/>
          </a:p>
          <a:p>
            <a:r>
              <a:rPr lang="en-US" sz="1400" strike="noStrike">
                <a:latin typeface="Arial"/>
              </a:rPr>
              <a:t>tar -cvf /backup/ch6339/oracle_inventory_pptdatabase.tar  </a:t>
            </a:r>
            <a:endParaRPr/>
          </a:p>
          <a:p>
            <a:r>
              <a:rPr lang="en-US" sz="1400" strike="noStrike">
                <a:latin typeface="Arial"/>
              </a:rPr>
              <a:t>            server:/backup/ch6339 $echo $ORACLE_HOME </a:t>
            </a:r>
            <a:endParaRPr/>
          </a:p>
          <a:p>
            <a:r>
              <a:rPr lang="en-US" sz="1400" strike="noStrike">
                <a:latin typeface="Arial"/>
              </a:rPr>
              <a:t>               /oracle/product/databaseppt/11.2.0.1 </a:t>
            </a:r>
            <a:endParaRPr/>
          </a:p>
          <a:p>
            <a:r>
              <a:rPr lang="en-US" sz="1400" strike="noStrike">
                <a:latin typeface="Arial"/>
              </a:rPr>
              <a:t>                server:databaseppt:/backup/ch6339 $ </a:t>
            </a:r>
            <a:endParaRPr/>
          </a:p>
          <a:p>
            <a:r>
              <a:rPr lang="en-US" sz="1400" strike="noStrike">
                <a:latin typeface="Arial"/>
              </a:rPr>
              <a:t>          Go into the Oracle Home and execute below command</a:t>
            </a:r>
            <a:endParaRPr/>
          </a:p>
          <a:p>
            <a:r>
              <a:rPr lang="en-US" sz="1400" strike="noStrike">
                <a:latin typeface="Arial"/>
              </a:rPr>
              <a:t>            </a:t>
            </a:r>
            <a:endParaRPr/>
          </a:p>
          <a:p>
            <a:r>
              <a:rPr lang="en-US" sz="1400" strike="noStrike">
                <a:latin typeface="Arial"/>
              </a:rPr>
              <a:t>                :databaseppt:/oracle/product/databaseppt/11.2.0.1 $  tar -cvf /backup/ch6339/oracle_home_crd44ppt.tar .</a:t>
            </a:r>
            <a:endParaRPr/>
          </a:p>
          <a:p>
            <a:endParaRPr/>
          </a:p>
          <a:p>
            <a:r>
              <a:rPr lang="en-US" sz="1400" strike="noStrike">
                <a:latin typeface="Arial"/>
              </a:rPr>
              <a:t>3) create ocm.rsp(oracle configuration manager) from Grid User and change the permission of the file to 775</a:t>
            </a:r>
            <a:endParaRPr/>
          </a:p>
          <a:p>
            <a:r>
              <a:rPr lang="en-US" sz="1400" strike="noStrike">
                <a:latin typeface="Arial"/>
              </a:rPr>
              <a:t>[/home/oracrs]$ cd /u02/oracle/11.2.0.4/grid/OPatch/ocm/bin</a:t>
            </a:r>
            <a:endParaRPr/>
          </a:p>
          <a:p>
            <a:r>
              <a:rPr lang="en-US" sz="1400" strike="noStrike">
                <a:latin typeface="Arial"/>
              </a:rPr>
              <a:t>[/u02/oracle/11.2.0.4/grid/OPatch/ocm/bin]$ ls -ltr</a:t>
            </a:r>
            <a:endParaRPr/>
          </a:p>
          <a:p>
            <a:r>
              <a:rPr lang="en-US" sz="1400" strike="noStrike">
                <a:latin typeface="Arial"/>
              </a:rPr>
              <a:t>total 24</a:t>
            </a:r>
            <a:endParaRPr/>
          </a:p>
          <a:p>
            <a:r>
              <a:rPr lang="en-US" sz="1400" strike="noStrike">
                <a:latin typeface="Arial"/>
              </a:rPr>
              <a:t>-rwxr-x---    1 oracrs   oinstall       9063 Nov 27 2009  emocmrsp[/u02/oracle/11.2.0.4/grid/OPatch/ocm/bin]$ ./emocmrsp</a:t>
            </a:r>
            <a:endParaRPr/>
          </a:p>
          <a:p>
            <a:r>
              <a:rPr lang="en-US" sz="1400" strike="noStrike">
                <a:latin typeface="Arial"/>
              </a:rPr>
              <a:t>OCM Installation Response Generator 10.3.7.0.0 - Production</a:t>
            </a:r>
            <a:endParaRPr/>
          </a:p>
          <a:p>
            <a:r>
              <a:rPr lang="en-US" sz="1400" strike="noStrike">
                <a:latin typeface="Arial"/>
              </a:rPr>
              <a:t>Copyright (c) 2005, 2012, Oracle and/or its affiliates.  All rights reserved.</a:t>
            </a:r>
            <a:endParaRPr/>
          </a:p>
          <a:p>
            <a:endParaRPr/>
          </a:p>
          <a:p>
            <a:r>
              <a:rPr lang="en-US" sz="1400" strike="noStrike">
                <a:latin typeface="Arial"/>
              </a:rPr>
              <a:t>Provide your email address to be informed of security issues, install and</a:t>
            </a:r>
            <a:endParaRPr/>
          </a:p>
          <a:p>
            <a:r>
              <a:rPr lang="en-US" sz="1400" strike="noStrike">
                <a:latin typeface="Arial"/>
              </a:rPr>
              <a:t>initiate Oracle Configuration Manager. Easier for you if you use your My</a:t>
            </a:r>
            <a:endParaRPr/>
          </a:p>
          <a:p>
            <a:r>
              <a:rPr lang="en-US" sz="1400" strike="noStrike">
                <a:latin typeface="Arial"/>
              </a:rPr>
              <a:t>Oracle Support Email address/User Name.</a:t>
            </a:r>
            <a:endParaRPr/>
          </a:p>
          <a:p>
            <a:r>
              <a:rPr lang="en-US" sz="1400" strike="noStrike">
                <a:latin typeface="Arial"/>
              </a:rPr>
              <a:t>Visit http://www.oracle.com/support/policies.html for details.</a:t>
            </a:r>
            <a:endParaRPr/>
          </a:p>
          <a:p>
            <a:r>
              <a:rPr lang="en-US" sz="1400" strike="noStrike">
                <a:latin typeface="Arial"/>
              </a:rPr>
              <a:t>Email address/User Name:</a:t>
            </a:r>
            <a:endParaRPr/>
          </a:p>
          <a:p>
            <a:endParaRPr/>
          </a:p>
          <a:p>
            <a:r>
              <a:rPr lang="en-US" sz="1400" strike="noStrike">
                <a:latin typeface="Arial"/>
              </a:rPr>
              <a:t>You have not provided an email address for notification of security issues.</a:t>
            </a:r>
            <a:endParaRPr/>
          </a:p>
          <a:p>
            <a:r>
              <a:rPr lang="en-US" sz="1400" strike="noStrike">
                <a:latin typeface="Arial"/>
              </a:rPr>
              <a:t>Do you wish to remain uninformed of security issues ([Y]es, [N]o) [N]:  Y</a:t>
            </a:r>
            <a:endParaRPr/>
          </a:p>
          <a:p>
            <a:r>
              <a:rPr lang="en-US" sz="1400" strike="noStrike">
                <a:latin typeface="Arial"/>
              </a:rPr>
              <a:t>The OCM configuration response file (ocm.rsp) was successfully created.</a:t>
            </a:r>
            <a:endParaRPr/>
          </a:p>
          <a:p>
            <a:endParaRPr/>
          </a:p>
          <a:p>
            <a:endParaRPr/>
          </a:p>
        </p:txBody>
      </p:sp>
      <p:pic>
        <p:nvPicPr>
          <p:cNvPr id="3" name="~PP2643.WAV">
            <a:hlinkClick r:id="" action="ppaction://media"/>
          </p:cNvPr>
          <p:cNvPicPr>
            <a:picLocks noRot="1" noChangeAspect="1"/>
          </p:cNvPicPr>
          <p:nvPr>
            <a:wavAudioFile r:embed="rId1" name="~PP2643.WAV"/>
          </p:nvPr>
        </p:nvPicPr>
        <p:blipFill>
          <a:blip r:embed="rId3"/>
          <a:stretch>
            <a:fillRect/>
          </a:stretch>
        </p:blipFill>
        <p:spPr>
          <a:xfrm>
            <a:off x="8696325" y="6410325"/>
            <a:ext cx="304800" cy="304800"/>
          </a:xfrm>
          <a:prstGeom prst="rect">
            <a:avLst/>
          </a:prstGeom>
        </p:spPr>
      </p:pic>
    </p:spTree>
  </p:cSld>
  <p:clrMapOvr>
    <a:masterClrMapping/>
  </p:clrMapOvr>
  <p:transition advTm="94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CustomShape 1"/>
          <p:cNvSpPr/>
          <p:nvPr/>
        </p:nvSpPr>
        <p:spPr>
          <a:xfrm>
            <a:off x="0" y="91440"/>
            <a:ext cx="9298440" cy="658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400" strike="noStrike">
                <a:latin typeface="Arial"/>
              </a:rPr>
              <a:t>[/u02/oracle/11.2.0.4/grid/OPatch/ocm/bin]$ ls -ltr</a:t>
            </a:r>
            <a:endParaRPr/>
          </a:p>
          <a:p>
            <a:r>
              <a:rPr lang="en-US" sz="1400" strike="noStrike">
                <a:latin typeface="Arial"/>
              </a:rPr>
              <a:t>total 32</a:t>
            </a:r>
            <a:endParaRPr/>
          </a:p>
          <a:p>
            <a:r>
              <a:rPr lang="en-US" sz="1400" strike="noStrike">
                <a:latin typeface="Arial"/>
              </a:rPr>
              <a:t>-rwxr-x---    1 oracrs   oinstall       9063 Nov 27 2009  emocmrsp</a:t>
            </a:r>
            <a:endParaRPr/>
          </a:p>
          <a:p>
            <a:r>
              <a:rPr lang="en-US" sz="1400" strike="noStrike">
                <a:latin typeface="Arial"/>
              </a:rPr>
              <a:t>-rw-r--r--    1 oracrs   oinstall        623 Aug 25 02:08 ocm.rsp</a:t>
            </a:r>
            <a:endParaRPr/>
          </a:p>
          <a:p>
            <a:endParaRPr/>
          </a:p>
          <a:p>
            <a:r>
              <a:rPr lang="en-US" sz="1400" strike="noStrike">
                <a:latin typeface="Arial"/>
              </a:rPr>
              <a:t>/u02/oracle/11.2.0.4/grid/OPatch/ocm/bin]$ chmod 775 ocm.rsp</a:t>
            </a:r>
            <a:endParaRPr/>
          </a:p>
          <a:p>
            <a:r>
              <a:rPr lang="en-US" sz="1400" strike="noStrike">
                <a:latin typeface="Arial"/>
              </a:rPr>
              <a:t>[/u02/oracle/11.2.0.4/grid/OPatch/ocm/bin]$ ls -ltr</a:t>
            </a:r>
            <a:endParaRPr/>
          </a:p>
          <a:p>
            <a:r>
              <a:rPr lang="en-US" sz="1400" strike="noStrike">
                <a:latin typeface="Arial"/>
              </a:rPr>
              <a:t>total 32</a:t>
            </a:r>
            <a:endParaRPr/>
          </a:p>
          <a:p>
            <a:r>
              <a:rPr lang="en-US" sz="1400" strike="noStrike">
                <a:latin typeface="Arial"/>
              </a:rPr>
              <a:t>-rwxr-x---    1 oracrs   oinstall       9063 Nov 27 2009  emocmrsp</a:t>
            </a:r>
            <a:endParaRPr/>
          </a:p>
          <a:p>
            <a:r>
              <a:rPr lang="en-US" sz="1400" strike="noStrike">
                <a:latin typeface="Arial"/>
              </a:rPr>
              <a:t>-rwxrwxr-x    1 oracrs   oinstall        623 Aug 25 02:08 ocm.rsp</a:t>
            </a:r>
            <a:endParaRPr/>
          </a:p>
          <a:p>
            <a:endParaRPr/>
          </a:p>
          <a:p>
            <a:endParaRPr/>
          </a:p>
          <a:p>
            <a:r>
              <a:rPr lang="en-US" sz="1400" strike="noStrike">
                <a:latin typeface="Arial"/>
              </a:rPr>
              <a:t>4- To patch only the GI home run the Opatch auto command  mentioning Grid Home Path  (from root user) on Node1</a:t>
            </a:r>
            <a:endParaRPr/>
          </a:p>
          <a:p>
            <a:endParaRPr/>
          </a:p>
          <a:p>
            <a:endParaRPr/>
          </a:p>
          <a:p>
            <a:r>
              <a:rPr lang="en-US" sz="1400" strike="noStrike">
                <a:latin typeface="Arial"/>
              </a:rPr>
              <a:t>Note- there is not need to stop oracle instance and clusterware home opatch auto will stop and start automatically</a:t>
            </a:r>
            <a:endParaRPr/>
          </a:p>
          <a:p>
            <a:endParaRPr/>
          </a:p>
          <a:p>
            <a:r>
              <a:rPr lang="en-US" sz="1400" strike="noStrike">
                <a:latin typeface="Arial"/>
              </a:rPr>
              <a:t>Before executing OPatch, add the directory containing OPatch to the your path:</a:t>
            </a:r>
            <a:endParaRPr/>
          </a:p>
          <a:p>
            <a:endParaRPr/>
          </a:p>
          <a:p>
            <a:r>
              <a:rPr lang="en-US" sz="1400" strike="noStrike">
                <a:latin typeface="Arial"/>
              </a:rPr>
              <a:t># export PATH=$PATH:&lt;GI_HOME&gt;/Opatch</a:t>
            </a:r>
            <a:endParaRPr/>
          </a:p>
          <a:p>
            <a:endParaRPr/>
          </a:p>
          <a:p>
            <a:r>
              <a:rPr lang="en-US" sz="1400" strike="noStrike">
                <a:latin typeface="Arial"/>
              </a:rPr>
              <a:t>[server:root:/u02/oracle/11.2.0.4/grid/bin:] id</a:t>
            </a:r>
            <a:endParaRPr/>
          </a:p>
          <a:p>
            <a:r>
              <a:rPr lang="en-US" sz="1400" strike="noStrike">
                <a:latin typeface="Arial"/>
              </a:rPr>
              <a:t>uid=0(root) gid=0(system) groups=208(tivlogs)</a:t>
            </a:r>
            <a:endParaRPr/>
          </a:p>
          <a:p>
            <a:r>
              <a:rPr lang="en-US" sz="1400" strike="noStrike">
                <a:latin typeface="Arial"/>
              </a:rPr>
              <a:t>[serverl:root:/u02/oracle/11.2.0.4/grid/bin:]</a:t>
            </a:r>
            <a:endParaRPr/>
          </a:p>
          <a:p>
            <a:endParaRPr/>
          </a:p>
          <a:p>
            <a:r>
              <a:rPr lang="en-US" sz="1400" strike="noStrike">
                <a:latin typeface="Arial"/>
              </a:rPr>
              <a:t>ls -ltr /staging/CH11353/22191577</a:t>
            </a:r>
            <a:endParaRPr/>
          </a:p>
          <a:p>
            <a:r>
              <a:rPr lang="en-US" sz="1400" strike="noStrike">
                <a:latin typeface="Arial"/>
              </a:rPr>
              <a:t>ls -ltr /u02/oracle/11.2.0.4/grid/</a:t>
            </a:r>
            <a:endParaRPr/>
          </a:p>
          <a:p>
            <a:r>
              <a:rPr lang="en-US" sz="1400" strike="noStrike">
                <a:latin typeface="Arial"/>
              </a:rPr>
              <a:t>ls -ltr /u02/oracle/11.2.0.4/grid/OPatch/ocm/bin/ocm.rsp</a:t>
            </a:r>
            <a:endParaRPr/>
          </a:p>
          <a:p>
            <a:endParaRPr/>
          </a:p>
          <a:p>
            <a:r>
              <a:rPr lang="en-US" sz="1400" strike="noStrike">
                <a:latin typeface="Arial"/>
              </a:rPr>
              <a:t>go to opatch directory</a:t>
            </a:r>
            <a:endParaRPr/>
          </a:p>
        </p:txBody>
      </p:sp>
      <p:pic>
        <p:nvPicPr>
          <p:cNvPr id="3" name="~PP3627.WAV">
            <a:hlinkClick r:id="" action="ppaction://media"/>
          </p:cNvPr>
          <p:cNvPicPr>
            <a:picLocks noRot="1" noChangeAspect="1"/>
          </p:cNvPicPr>
          <p:nvPr>
            <a:wavAudioFile r:embed="rId1" name="~PP3627.WAV"/>
          </p:nvPr>
        </p:nvPicPr>
        <p:blipFill>
          <a:blip r:embed="rId3"/>
          <a:stretch>
            <a:fillRect/>
          </a:stretch>
        </p:blipFill>
        <p:spPr>
          <a:xfrm>
            <a:off x="8696325" y="6410325"/>
            <a:ext cx="304800" cy="304800"/>
          </a:xfrm>
          <a:prstGeom prst="rect">
            <a:avLst/>
          </a:prstGeom>
        </p:spPr>
      </p:pic>
    </p:spTree>
  </p:cSld>
  <p:clrMapOvr>
    <a:masterClrMapping/>
  </p:clrMapOvr>
  <p:transition advTm="79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CustomShape 1"/>
          <p:cNvSpPr/>
          <p:nvPr/>
        </p:nvSpPr>
        <p:spPr>
          <a:xfrm>
            <a:off x="91440" y="91440"/>
            <a:ext cx="8939880" cy="1007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en-US" sz="1500" strike="noStrike">
                <a:latin typeface="Arial"/>
              </a:rPr>
              <a:t># opatchauto apply &lt;UNZIPPED_PATCH_LOCATION&gt; -oh</a:t>
            </a:r>
            <a:endParaRPr/>
          </a:p>
          <a:p>
            <a:r>
              <a:rPr lang="en-US" sz="1500" strike="noStrike">
                <a:latin typeface="Arial"/>
              </a:rPr>
              <a:t>&lt;Grid_home&gt; -ocmrf &lt;ocm_response_file&gt;</a:t>
            </a:r>
            <a:endParaRPr/>
          </a:p>
          <a:p>
            <a:endParaRPr/>
          </a:p>
          <a:p>
            <a:r>
              <a:rPr lang="en-US" sz="1500" strike="noStrike">
                <a:latin typeface="Arial"/>
              </a:rPr>
              <a:t>cd /u02/oracle/11.2.0.4/grid/OPatch</a:t>
            </a:r>
            <a:endParaRPr/>
          </a:p>
          <a:p>
            <a:r>
              <a:rPr lang="en-US" sz="1500" strike="noStrike">
                <a:latin typeface="Arial"/>
              </a:rPr>
              <a:t>[server:root:/u02/oracle/11.2.0.4/grid/Opatch:]</a:t>
            </a:r>
            <a:endParaRPr/>
          </a:p>
          <a:p>
            <a:endParaRPr/>
          </a:p>
          <a:p>
            <a:r>
              <a:rPr lang="en-US" sz="1500" strike="noStrike">
                <a:latin typeface="Arial"/>
              </a:rPr>
              <a:t>./opatch auto /staging/CH11353/22191577 -oh /u02/oracle/11.2.0.4/grid/ -ocmrf /u02/oracle/11.2.0.4/grid/Opatch/ocm/bin/ocm.rsp</a:t>
            </a:r>
            <a:endParaRPr/>
          </a:p>
          <a:p>
            <a:r>
              <a:rPr lang="en-US" sz="1500" strike="noStrike">
                <a:latin typeface="Arial"/>
              </a:rPr>
              <a:t>or</a:t>
            </a:r>
            <a:endParaRPr/>
          </a:p>
          <a:p>
            <a:endParaRPr/>
          </a:p>
          <a:p>
            <a:r>
              <a:rPr lang="en-US" sz="1500" strike="noStrike">
                <a:latin typeface="Arial"/>
              </a:rPr>
              <a:t>/u02/oracle/11.2.0.4/OPatch/opatch auto /oswatcher/24436338 -oh $ORACLE_HOME -ocmrf $ORACLE_HOME/OPatch/ocm/bin/ocm.rsp </a:t>
            </a:r>
            <a:endParaRPr/>
          </a:p>
          <a:p>
            <a:endParaRPr/>
          </a:p>
          <a:p>
            <a:endParaRPr/>
          </a:p>
          <a:p>
            <a:r>
              <a:rPr lang="en-US" sz="1500" strike="noStrike">
                <a:latin typeface="Arial"/>
              </a:rPr>
              <a:t>Repeat same steps on Node2</a:t>
            </a:r>
            <a:endParaRPr/>
          </a:p>
          <a:p>
            <a:endParaRPr/>
          </a:p>
          <a:p>
            <a:r>
              <a:rPr lang="en-US" sz="1500" strike="noStrike">
                <a:latin typeface="Arial"/>
              </a:rPr>
              <a:t>Post Implementation</a:t>
            </a:r>
            <a:endParaRPr/>
          </a:p>
          <a:p>
            <a:endParaRPr/>
          </a:p>
          <a:p>
            <a:r>
              <a:rPr lang="en-US" sz="1500" strike="noStrike">
                <a:latin typeface="Arial"/>
              </a:rPr>
              <a:t>1) Validate the Grid inventory by using lsinventory command</a:t>
            </a:r>
            <a:endParaRPr/>
          </a:p>
          <a:p>
            <a:r>
              <a:rPr lang="en-US" sz="1500" strike="noStrike">
                <a:latin typeface="Arial"/>
              </a:rPr>
              <a:t>[/u02/oracle/11.2.0.4/grid/Opatch] opatch lsinventory </a:t>
            </a:r>
            <a:endParaRPr/>
          </a:p>
          <a:p>
            <a:r>
              <a:rPr lang="en-US" sz="1500" strike="noStrike">
                <a:latin typeface="Arial"/>
              </a:rPr>
              <a:t>2) crs_stat -t</a:t>
            </a:r>
            <a:endParaRPr/>
          </a:p>
          <a:p>
            <a:r>
              <a:rPr lang="en-US" sz="1500" strike="noStrike">
                <a:latin typeface="Arial"/>
              </a:rPr>
              <a:t>3) ./crsctl check crs </a:t>
            </a:r>
            <a:endParaRPr/>
          </a:p>
          <a:p>
            <a:r>
              <a:rPr lang="en-US" sz="1500" strike="noStrike">
                <a:latin typeface="Arial"/>
              </a:rPr>
              <a:t>4) start database instance and oem if stop during activity</a:t>
            </a:r>
            <a:endParaRPr/>
          </a:p>
          <a:p>
            <a:r>
              <a:rPr lang="en-US" sz="1500" strike="noStrike">
                <a:latin typeface="Arial"/>
              </a:rPr>
              <a:t>srvctl start instance -d &lt;database_name&gt; -i &lt;instance_name&gt;</a:t>
            </a:r>
            <a:endParaRPr/>
          </a:p>
          <a:p>
            <a:endParaRPr/>
          </a:p>
          <a:p>
            <a:r>
              <a:rPr lang="en-US" sz="1500" strike="noStrike">
                <a:latin typeface="Arial"/>
              </a:rPr>
              <a:t>5) check load balance of session</a:t>
            </a:r>
            <a:endParaRPr/>
          </a:p>
          <a:p>
            <a:endParaRPr/>
          </a:p>
          <a:p>
            <a:r>
              <a:rPr lang="en-US" sz="1500" strike="noStrike">
                <a:latin typeface="Arial"/>
              </a:rPr>
              <a:t> select count(1),inst_id,MACHINE from gv$session group by inst_id,MACHINE</a:t>
            </a:r>
            <a:endParaRPr/>
          </a:p>
          <a:p>
            <a:r>
              <a:rPr lang="en-US" sz="1500" strike="noStrike">
                <a:latin typeface="Arial"/>
              </a:rPr>
              <a:t>select count(1),inst_id from gv$session group by inst_id</a:t>
            </a:r>
            <a:endParaRPr/>
          </a:p>
        </p:txBody>
      </p:sp>
      <p:pic>
        <p:nvPicPr>
          <p:cNvPr id="3" name="~PP156.WAV">
            <a:hlinkClick r:id="" action="ppaction://media"/>
          </p:cNvPr>
          <p:cNvPicPr>
            <a:picLocks noRot="1" noChangeAspect="1"/>
          </p:cNvPicPr>
          <p:nvPr>
            <a:wavAudioFile r:embed="rId1" name="~PP156.WAV"/>
          </p:nvPr>
        </p:nvPicPr>
        <p:blipFill>
          <a:blip r:embed="rId3"/>
          <a:stretch>
            <a:fillRect/>
          </a:stretch>
        </p:blipFill>
        <p:spPr>
          <a:xfrm>
            <a:off x="8696325" y="6410325"/>
            <a:ext cx="304800" cy="304800"/>
          </a:xfrm>
          <a:prstGeom prst="rect">
            <a:avLst/>
          </a:prstGeom>
        </p:spPr>
      </p:pic>
    </p:spTree>
  </p:cSld>
  <p:clrMapOvr>
    <a:masterClrMapping/>
  </p:clrMapOvr>
  <p:transition advTm="42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2" name="CustomShape 1"/>
          <p:cNvSpPr/>
          <p:nvPr/>
        </p:nvSpPr>
        <p:spPr>
          <a:xfrm>
            <a:off x="914400" y="1828800"/>
            <a:ext cx="7998120" cy="135900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pPr>
            <a:r>
              <a:rPr lang="en-US" sz="5400" strike="noStrike">
                <a:solidFill>
                  <a:srgbClr val="000000"/>
                </a:solidFill>
                <a:latin typeface="Arial"/>
                <a:ea typeface="DejaVu Sans"/>
              </a:rPr>
              <a:t>Thank you for listening</a:t>
            </a:r>
            <a:endParaRPr/>
          </a:p>
        </p:txBody>
      </p:sp>
      <p:sp>
        <p:nvSpPr>
          <p:cNvPr id="1543" name="CustomShape 2"/>
          <p:cNvSpPr/>
          <p:nvPr/>
        </p:nvSpPr>
        <p:spPr>
          <a:xfrm>
            <a:off x="838080" y="5410080"/>
            <a:ext cx="4797720" cy="487080"/>
          </a:xfrm>
          <a:prstGeom prst="rect">
            <a:avLst/>
          </a:prstGeom>
          <a:noFill/>
          <a:ln>
            <a:noFill/>
          </a:ln>
        </p:spPr>
        <p:style>
          <a:lnRef idx="0">
            <a:scrgbClr r="0" g="0" b="0"/>
          </a:lnRef>
          <a:fillRef idx="0">
            <a:scrgbClr r="0" g="0" b="0"/>
          </a:fillRef>
          <a:effectRef idx="0">
            <a:scrgbClr r="0" g="0" b="0"/>
          </a:effectRef>
          <a:fontRef idx="minor"/>
        </p:style>
      </p:sp>
      <p:pic>
        <p:nvPicPr>
          <p:cNvPr id="4" name="~PP1078.WAV">
            <a:hlinkClick r:id="" action="ppaction://media"/>
          </p:cNvPr>
          <p:cNvPicPr>
            <a:picLocks noRot="1" noChangeAspect="1"/>
          </p:cNvPicPr>
          <p:nvPr>
            <a:wavAudioFile r:embed="rId1" name="~PP1078.WAV"/>
          </p:nvPr>
        </p:nvPicPr>
        <p:blipFill>
          <a:blip r:embed="rId4"/>
          <a:stretch>
            <a:fillRect/>
          </a:stretch>
        </p:blipFill>
        <p:spPr>
          <a:xfrm>
            <a:off x="8696325" y="6410325"/>
            <a:ext cx="304800" cy="304800"/>
          </a:xfrm>
          <a:prstGeom prst="rect">
            <a:avLst/>
          </a:prstGeom>
        </p:spPr>
      </p:pic>
    </p:spTree>
  </p:cSld>
  <p:clrMapOvr>
    <a:masterClrMapping/>
  </p:clrMapOvr>
  <p:transition advTm="84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CustomShape 1"/>
          <p:cNvSpPr/>
          <p:nvPr/>
        </p:nvSpPr>
        <p:spPr>
          <a:xfrm>
            <a:off x="0" y="304800"/>
            <a:ext cx="9144000" cy="655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000" strike="noStrike" dirty="0">
                <a:solidFill>
                  <a:srgbClr val="000000"/>
                </a:solidFill>
                <a:latin typeface="Cambria" pitchFamily="18" charset="0"/>
                <a:ea typeface="DejaVu Sans"/>
              </a:rPr>
              <a:t>In Real Application Clusters, extra background processes are started. Some of the</a:t>
            </a:r>
            <a:endParaRPr sz="2000">
              <a:latin typeface="Cambria" pitchFamily="18" charset="0"/>
            </a:endParaRPr>
          </a:p>
          <a:p>
            <a:r>
              <a:rPr lang="en-US" sz="2000" strike="noStrike" dirty="0">
                <a:solidFill>
                  <a:srgbClr val="000000"/>
                </a:solidFill>
                <a:latin typeface="Cambria" pitchFamily="18" charset="0"/>
                <a:ea typeface="DejaVu Sans"/>
              </a:rPr>
              <a:t>important ones of these are shown on this slide:</a:t>
            </a:r>
            <a:endParaRPr sz="2000">
              <a:latin typeface="Cambria" pitchFamily="18" charset="0"/>
            </a:endParaRPr>
          </a:p>
          <a:p>
            <a:r>
              <a:rPr lang="en-US" sz="2000" strike="noStrike" dirty="0">
                <a:solidFill>
                  <a:srgbClr val="000000"/>
                </a:solidFill>
                <a:latin typeface="Cambria" pitchFamily="18" charset="0"/>
                <a:ea typeface="DejaVu Sans"/>
              </a:rPr>
              <a:t>•</a:t>
            </a:r>
            <a:r>
              <a:rPr lang="en-US" sz="2000" b="1" strike="noStrike" dirty="0">
                <a:solidFill>
                  <a:srgbClr val="000000"/>
                </a:solidFill>
                <a:latin typeface="Cambria" pitchFamily="18" charset="0"/>
                <a:ea typeface="DejaVu Sans"/>
              </a:rPr>
              <a:t>LMON</a:t>
            </a:r>
            <a:r>
              <a:rPr lang="en-US" sz="2000" strike="noStrike" dirty="0">
                <a:solidFill>
                  <a:srgbClr val="000000"/>
                </a:solidFill>
                <a:latin typeface="Cambria" pitchFamily="18" charset="0"/>
                <a:ea typeface="DejaVu Sans"/>
              </a:rPr>
              <a:t> is responsible for monitoring of all global resources, i.e. global cache</a:t>
            </a:r>
            <a:endParaRPr sz="2000">
              <a:latin typeface="Cambria" pitchFamily="18" charset="0"/>
            </a:endParaRPr>
          </a:p>
          <a:p>
            <a:r>
              <a:rPr lang="en-US" sz="2000" strike="noStrike" dirty="0">
                <a:solidFill>
                  <a:srgbClr val="000000"/>
                </a:solidFill>
                <a:latin typeface="Cambria" pitchFamily="18" charset="0"/>
                <a:ea typeface="DejaVu Sans"/>
              </a:rPr>
              <a:t>resources and global </a:t>
            </a:r>
            <a:r>
              <a:rPr lang="en-US" sz="2000" strike="noStrike" dirty="0" err="1">
                <a:solidFill>
                  <a:srgbClr val="000000"/>
                </a:solidFill>
                <a:latin typeface="Cambria" pitchFamily="18" charset="0"/>
                <a:ea typeface="DejaVu Sans"/>
              </a:rPr>
              <a:t>enqueue</a:t>
            </a:r>
            <a:r>
              <a:rPr lang="en-US" sz="2000" strike="noStrike" dirty="0">
                <a:solidFill>
                  <a:srgbClr val="000000"/>
                </a:solidFill>
                <a:latin typeface="Cambria" pitchFamily="18" charset="0"/>
                <a:ea typeface="DejaVu Sans"/>
              </a:rPr>
              <a:t> (lock) resources. Whenever a node is added or</a:t>
            </a:r>
            <a:endParaRPr sz="2000">
              <a:latin typeface="Cambria" pitchFamily="18" charset="0"/>
            </a:endParaRPr>
          </a:p>
          <a:p>
            <a:r>
              <a:rPr lang="en-US" sz="2000" strike="noStrike" dirty="0">
                <a:solidFill>
                  <a:srgbClr val="000000"/>
                </a:solidFill>
                <a:latin typeface="Cambria" pitchFamily="18" charset="0"/>
                <a:ea typeface="DejaVu Sans"/>
              </a:rPr>
              <a:t>removed from the cluster, the LMON process will distribute the global resources on</a:t>
            </a:r>
            <a:endParaRPr sz="2000">
              <a:latin typeface="Cambria" pitchFamily="18" charset="0"/>
            </a:endParaRPr>
          </a:p>
          <a:p>
            <a:r>
              <a:rPr lang="en-US" sz="2000" strike="noStrike" dirty="0">
                <a:solidFill>
                  <a:srgbClr val="000000"/>
                </a:solidFill>
                <a:latin typeface="Cambria" pitchFamily="18" charset="0"/>
                <a:ea typeface="DejaVu Sans"/>
              </a:rPr>
              <a:t>all nodes. In case of a loss of a node, this involves recovery of global resources</a:t>
            </a:r>
            <a:endParaRPr sz="2000">
              <a:latin typeface="Cambria" pitchFamily="18" charset="0"/>
            </a:endParaRPr>
          </a:p>
          <a:p>
            <a:r>
              <a:rPr lang="en-US" sz="2000" strike="noStrike" dirty="0">
                <a:solidFill>
                  <a:srgbClr val="000000"/>
                </a:solidFill>
                <a:latin typeface="Cambria" pitchFamily="18" charset="0"/>
                <a:ea typeface="DejaVu Sans"/>
              </a:rPr>
              <a:t>from the surviving nodes.</a:t>
            </a:r>
            <a:endParaRPr sz="2000">
              <a:latin typeface="Cambria" pitchFamily="18" charset="0"/>
            </a:endParaRPr>
          </a:p>
          <a:p>
            <a:r>
              <a:rPr lang="en-US" sz="2000" strike="noStrike" dirty="0">
                <a:solidFill>
                  <a:srgbClr val="000000"/>
                </a:solidFill>
                <a:latin typeface="Cambria" pitchFamily="18" charset="0"/>
                <a:ea typeface="DejaVu Sans"/>
              </a:rPr>
              <a:t>•</a:t>
            </a:r>
            <a:r>
              <a:rPr lang="en-US" sz="2000" b="1" strike="noStrike" dirty="0">
                <a:solidFill>
                  <a:srgbClr val="000000"/>
                </a:solidFill>
                <a:latin typeface="Cambria" pitchFamily="18" charset="0"/>
                <a:ea typeface="DejaVu Sans"/>
              </a:rPr>
              <a:t>The </a:t>
            </a:r>
            <a:r>
              <a:rPr lang="en-US" sz="2000" b="1" strike="noStrike" dirty="0" err="1">
                <a:solidFill>
                  <a:srgbClr val="000000"/>
                </a:solidFill>
                <a:latin typeface="Cambria" pitchFamily="18" charset="0"/>
                <a:ea typeface="DejaVu Sans"/>
              </a:rPr>
              <a:t>LMSn</a:t>
            </a:r>
            <a:r>
              <a:rPr lang="en-US" sz="2000" b="1" strike="noStrike" dirty="0">
                <a:solidFill>
                  <a:srgbClr val="000000"/>
                </a:solidFill>
                <a:latin typeface="Cambria" pitchFamily="18" charset="0"/>
                <a:ea typeface="DejaVu Sans"/>
              </a:rPr>
              <a:t> </a:t>
            </a:r>
            <a:r>
              <a:rPr lang="en-US" sz="2000" strike="noStrike" dirty="0">
                <a:solidFill>
                  <a:srgbClr val="000000"/>
                </a:solidFill>
                <a:latin typeface="Cambria" pitchFamily="18" charset="0"/>
                <a:ea typeface="DejaVu Sans"/>
              </a:rPr>
              <a:t>processes actually implement the Oracle cache fusion mechanism. This</a:t>
            </a:r>
            <a:endParaRPr sz="2000">
              <a:latin typeface="Cambria" pitchFamily="18" charset="0"/>
            </a:endParaRPr>
          </a:p>
          <a:p>
            <a:r>
              <a:rPr lang="en-US" sz="2000" strike="noStrike" dirty="0">
                <a:solidFill>
                  <a:srgbClr val="000000"/>
                </a:solidFill>
                <a:latin typeface="Cambria" pitchFamily="18" charset="0"/>
                <a:ea typeface="DejaVu Sans"/>
              </a:rPr>
              <a:t>makes sure only one node is modifying a block at any one time, it will send dirty</a:t>
            </a:r>
            <a:endParaRPr sz="2000">
              <a:latin typeface="Cambria" pitchFamily="18" charset="0"/>
            </a:endParaRPr>
          </a:p>
          <a:p>
            <a:r>
              <a:rPr lang="en-US" sz="2000" strike="noStrike" dirty="0">
                <a:solidFill>
                  <a:srgbClr val="000000"/>
                </a:solidFill>
                <a:latin typeface="Cambria" pitchFamily="18" charset="0"/>
                <a:ea typeface="DejaVu Sans"/>
              </a:rPr>
              <a:t>blocks between instances if multiple instances have block modifications to </a:t>
            </a:r>
            <a:r>
              <a:rPr lang="en-US" sz="2000" strike="noStrike" dirty="0" smtClean="0">
                <a:solidFill>
                  <a:srgbClr val="000000"/>
                </a:solidFill>
                <a:latin typeface="Cambria" pitchFamily="18" charset="0"/>
                <a:ea typeface="DejaVu Sans"/>
              </a:rPr>
              <a:t>perform and </a:t>
            </a:r>
            <a:r>
              <a:rPr lang="en-US" sz="2000" strike="noStrike" dirty="0">
                <a:solidFill>
                  <a:srgbClr val="000000"/>
                </a:solidFill>
                <a:latin typeface="Cambria" pitchFamily="18" charset="0"/>
                <a:ea typeface="DejaVu Sans"/>
              </a:rPr>
              <a:t>it will construct and ship read-consistent blocks if one instance need to read a</a:t>
            </a:r>
            <a:endParaRPr sz="2000">
              <a:latin typeface="Cambria" pitchFamily="18" charset="0"/>
            </a:endParaRPr>
          </a:p>
          <a:p>
            <a:r>
              <a:rPr lang="en-US" sz="2000" strike="noStrike" dirty="0">
                <a:solidFill>
                  <a:srgbClr val="000000"/>
                </a:solidFill>
                <a:latin typeface="Cambria" pitchFamily="18" charset="0"/>
                <a:ea typeface="DejaVu Sans"/>
              </a:rPr>
              <a:t>block, that has been modified by another instance.</a:t>
            </a:r>
            <a:endParaRPr sz="2000">
              <a:latin typeface="Cambria" pitchFamily="18" charset="0"/>
            </a:endParaRPr>
          </a:p>
          <a:p>
            <a:r>
              <a:rPr lang="en-US" sz="2000" strike="noStrike" dirty="0">
                <a:solidFill>
                  <a:srgbClr val="000000"/>
                </a:solidFill>
                <a:latin typeface="Cambria" pitchFamily="18" charset="0"/>
                <a:ea typeface="DejaVu Sans"/>
              </a:rPr>
              <a:t>•</a:t>
            </a:r>
            <a:r>
              <a:rPr lang="en-US" sz="2000" b="1" strike="noStrike" dirty="0">
                <a:solidFill>
                  <a:srgbClr val="000000"/>
                </a:solidFill>
                <a:latin typeface="Cambria" pitchFamily="18" charset="0"/>
                <a:ea typeface="DejaVu Sans"/>
              </a:rPr>
              <a:t>The </a:t>
            </a:r>
            <a:r>
              <a:rPr lang="en-US" sz="2000" b="1" strike="noStrike" dirty="0" err="1">
                <a:solidFill>
                  <a:srgbClr val="000000"/>
                </a:solidFill>
                <a:latin typeface="Cambria" pitchFamily="18" charset="0"/>
                <a:ea typeface="DejaVu Sans"/>
              </a:rPr>
              <a:t>LMDn</a:t>
            </a:r>
            <a:r>
              <a:rPr lang="en-US" sz="2000" b="1" strike="noStrike" dirty="0">
                <a:solidFill>
                  <a:srgbClr val="000000"/>
                </a:solidFill>
                <a:latin typeface="Cambria" pitchFamily="18" charset="0"/>
                <a:ea typeface="DejaVu Sans"/>
              </a:rPr>
              <a:t> </a:t>
            </a:r>
            <a:r>
              <a:rPr lang="en-US" sz="2000" strike="noStrike" dirty="0">
                <a:solidFill>
                  <a:srgbClr val="000000"/>
                </a:solidFill>
                <a:latin typeface="Cambria" pitchFamily="18" charset="0"/>
                <a:ea typeface="DejaVu Sans"/>
              </a:rPr>
              <a:t>processes make the </a:t>
            </a:r>
            <a:r>
              <a:rPr lang="en-US" sz="2000" strike="noStrike" dirty="0" err="1">
                <a:solidFill>
                  <a:srgbClr val="000000"/>
                </a:solidFill>
                <a:latin typeface="Cambria" pitchFamily="18" charset="0"/>
                <a:ea typeface="DejaVu Sans"/>
              </a:rPr>
              <a:t>enqueues</a:t>
            </a:r>
            <a:r>
              <a:rPr lang="en-US" sz="2000" strike="noStrike" dirty="0">
                <a:solidFill>
                  <a:srgbClr val="000000"/>
                </a:solidFill>
                <a:latin typeface="Cambria" pitchFamily="18" charset="0"/>
                <a:ea typeface="DejaVu Sans"/>
              </a:rPr>
              <a:t> (e.g. row locks) – that in the non-RAC</a:t>
            </a:r>
            <a:endParaRPr sz="2000">
              <a:latin typeface="Cambria" pitchFamily="18" charset="0"/>
            </a:endParaRPr>
          </a:p>
          <a:p>
            <a:r>
              <a:rPr lang="en-US" sz="2000" strike="noStrike" dirty="0">
                <a:solidFill>
                  <a:srgbClr val="000000"/>
                </a:solidFill>
                <a:latin typeface="Cambria" pitchFamily="18" charset="0"/>
                <a:ea typeface="DejaVu Sans"/>
              </a:rPr>
              <a:t>case is handled internally on one instance – global, so that they can be seen by all</a:t>
            </a:r>
            <a:endParaRPr sz="2000">
              <a:latin typeface="Cambria" pitchFamily="18" charset="0"/>
            </a:endParaRPr>
          </a:p>
          <a:p>
            <a:r>
              <a:rPr lang="en-US" sz="2000" strike="noStrike" dirty="0">
                <a:solidFill>
                  <a:srgbClr val="000000"/>
                </a:solidFill>
                <a:latin typeface="Cambria" pitchFamily="18" charset="0"/>
                <a:ea typeface="DejaVu Sans"/>
              </a:rPr>
              <a:t>Instances.</a:t>
            </a:r>
            <a:endParaRPr sz="2000">
              <a:latin typeface="Cambria" pitchFamily="18" charset="0"/>
            </a:endParaRPr>
          </a:p>
          <a:p>
            <a:r>
              <a:rPr lang="en-US" sz="2000" b="1" strike="noStrike" dirty="0">
                <a:solidFill>
                  <a:srgbClr val="000000"/>
                </a:solidFill>
                <a:latin typeface="Cambria" pitchFamily="18" charset="0"/>
                <a:ea typeface="DejaVu Sans"/>
              </a:rPr>
              <a:t>Global Cache Service Processes (</a:t>
            </a:r>
            <a:r>
              <a:rPr lang="en-US" sz="2000" b="1" strike="noStrike" dirty="0" err="1">
                <a:solidFill>
                  <a:srgbClr val="000000"/>
                </a:solidFill>
                <a:latin typeface="Cambria" pitchFamily="18" charset="0"/>
                <a:ea typeface="DejaVu Sans"/>
              </a:rPr>
              <a:t>LMSn</a:t>
            </a:r>
            <a:r>
              <a:rPr lang="en-US" sz="2000" b="1" strike="noStrike" dirty="0">
                <a:solidFill>
                  <a:srgbClr val="000000"/>
                </a:solidFill>
                <a:latin typeface="Cambria" pitchFamily="18" charset="0"/>
                <a:ea typeface="DejaVu Sans"/>
              </a:rPr>
              <a:t>)</a:t>
            </a:r>
            <a:endParaRPr sz="2000" b="1">
              <a:latin typeface="Cambria" pitchFamily="18" charset="0"/>
            </a:endParaRPr>
          </a:p>
          <a:p>
            <a:r>
              <a:rPr lang="en-US" sz="2000" strike="noStrike" dirty="0" err="1">
                <a:solidFill>
                  <a:srgbClr val="000000"/>
                </a:solidFill>
                <a:latin typeface="Cambria" pitchFamily="18" charset="0"/>
                <a:ea typeface="DejaVu Sans"/>
              </a:rPr>
              <a:t>LMSn</a:t>
            </a:r>
            <a:r>
              <a:rPr lang="en-US" sz="2000" strike="noStrike" dirty="0">
                <a:solidFill>
                  <a:srgbClr val="000000"/>
                </a:solidFill>
                <a:latin typeface="Cambria" pitchFamily="18" charset="0"/>
                <a:ea typeface="DejaVu Sans"/>
              </a:rPr>
              <a:t> processes control the flow of messages to remote instances and manage global data block access.</a:t>
            </a:r>
            <a:endParaRPr sz="2000">
              <a:latin typeface="Cambria" pitchFamily="18" charset="0"/>
            </a:endParaRPr>
          </a:p>
          <a:p>
            <a:r>
              <a:rPr lang="en-US" sz="2000" strike="noStrike" dirty="0" err="1">
                <a:solidFill>
                  <a:srgbClr val="000000"/>
                </a:solidFill>
                <a:latin typeface="Cambria" pitchFamily="18" charset="0"/>
                <a:ea typeface="DejaVu Sans"/>
              </a:rPr>
              <a:t>LMSn</a:t>
            </a:r>
            <a:r>
              <a:rPr lang="en-US" sz="2000" strike="noStrike" dirty="0">
                <a:solidFill>
                  <a:srgbClr val="000000"/>
                </a:solidFill>
                <a:latin typeface="Cambria" pitchFamily="18" charset="0"/>
                <a:ea typeface="DejaVu Sans"/>
              </a:rPr>
              <a:t> processes also transmit block images between the buffer caches of different instances. </a:t>
            </a:r>
            <a:r>
              <a:rPr lang="en-US" sz="2000" strike="noStrike" dirty="0" smtClean="0">
                <a:solidFill>
                  <a:srgbClr val="000000"/>
                </a:solidFill>
                <a:latin typeface="Cambria" pitchFamily="18" charset="0"/>
                <a:ea typeface="DejaVu Sans"/>
              </a:rPr>
              <a:t>This</a:t>
            </a:r>
            <a:endParaRPr sz="2000">
              <a:latin typeface="Cambria" pitchFamily="18" charset="0"/>
            </a:endParaRPr>
          </a:p>
        </p:txBody>
      </p:sp>
    </p:spTree>
  </p:cSld>
  <p:clrMapOvr>
    <a:masterClrMapping/>
  </p:clrMapOvr>
  <p:transition advTm="111124"/>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1"/>
          <p:cNvSpPr/>
          <p:nvPr/>
        </p:nvSpPr>
        <p:spPr>
          <a:xfrm>
            <a:off x="1602360" y="45720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2600" strike="noStrike" dirty="0">
                <a:solidFill>
                  <a:srgbClr val="000000"/>
                </a:solidFill>
                <a:latin typeface="Arial"/>
                <a:ea typeface="DejaVu Sans"/>
              </a:rPr>
              <a:t> </a:t>
            </a:r>
            <a:endParaRPr/>
          </a:p>
        </p:txBody>
      </p:sp>
      <p:sp>
        <p:nvSpPr>
          <p:cNvPr id="508"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pPr>
            <a:endParaRPr/>
          </a:p>
        </p:txBody>
      </p:sp>
      <p:sp>
        <p:nvSpPr>
          <p:cNvPr id="5" name="Rectangle 4"/>
          <p:cNvSpPr/>
          <p:nvPr/>
        </p:nvSpPr>
        <p:spPr>
          <a:xfrm>
            <a:off x="228600" y="457200"/>
            <a:ext cx="8610600" cy="6555641"/>
          </a:xfrm>
          <a:prstGeom prst="rect">
            <a:avLst/>
          </a:prstGeom>
        </p:spPr>
        <p:txBody>
          <a:bodyPr wrap="square">
            <a:spAutoFit/>
          </a:bodyPr>
          <a:lstStyle/>
          <a:p>
            <a:r>
              <a:rPr lang="en-US" sz="2000" strike="noStrike" dirty="0" smtClean="0">
                <a:solidFill>
                  <a:srgbClr val="000000"/>
                </a:solidFill>
                <a:latin typeface="Cambria" pitchFamily="18" charset="0"/>
                <a:ea typeface="DejaVu Sans"/>
              </a:rPr>
              <a:t>processing is part of the Cache Fusion feature. n ranges from 0 to 9 depending on the amount of</a:t>
            </a:r>
            <a:endParaRPr lang="en-US" sz="2000" dirty="0" smtClean="0">
              <a:latin typeface="Cambria" pitchFamily="18" charset="0"/>
            </a:endParaRPr>
          </a:p>
          <a:p>
            <a:r>
              <a:rPr lang="en-US" sz="2000" strike="noStrike" dirty="0" smtClean="0">
                <a:solidFill>
                  <a:srgbClr val="000000"/>
                </a:solidFill>
                <a:latin typeface="Cambria" pitchFamily="18" charset="0"/>
                <a:ea typeface="DejaVu Sans"/>
              </a:rPr>
              <a:t>messaging traffic.</a:t>
            </a:r>
            <a:endParaRPr lang="en-US" sz="2000" b="1" dirty="0" smtClean="0">
              <a:latin typeface="Cambria" pitchFamily="18" charset="0"/>
            </a:endParaRPr>
          </a:p>
          <a:p>
            <a:r>
              <a:rPr lang="en-US" sz="2000" b="1" strike="noStrike" dirty="0" smtClean="0">
                <a:solidFill>
                  <a:srgbClr val="000000"/>
                </a:solidFill>
                <a:latin typeface="Cambria" pitchFamily="18" charset="0"/>
                <a:ea typeface="DejaVu Sans"/>
              </a:rPr>
              <a:t>•Global </a:t>
            </a:r>
            <a:r>
              <a:rPr lang="en-US" sz="2000" b="1" strike="noStrike" dirty="0" err="1" smtClean="0">
                <a:solidFill>
                  <a:srgbClr val="000000"/>
                </a:solidFill>
                <a:latin typeface="Cambria" pitchFamily="18" charset="0"/>
                <a:ea typeface="DejaVu Sans"/>
              </a:rPr>
              <a:t>Enqueue</a:t>
            </a:r>
            <a:r>
              <a:rPr lang="en-US" sz="2000" b="1" strike="noStrike" dirty="0" smtClean="0">
                <a:solidFill>
                  <a:srgbClr val="000000"/>
                </a:solidFill>
                <a:latin typeface="Cambria" pitchFamily="18" charset="0"/>
                <a:ea typeface="DejaVu Sans"/>
              </a:rPr>
              <a:t> Service Monitor (LMON)</a:t>
            </a:r>
            <a:endParaRPr lang="en-US" sz="2000" b="1" dirty="0" smtClean="0">
              <a:latin typeface="Cambria" pitchFamily="18" charset="0"/>
            </a:endParaRPr>
          </a:p>
          <a:p>
            <a:r>
              <a:rPr lang="en-US" sz="2000" strike="noStrike" dirty="0" smtClean="0">
                <a:solidFill>
                  <a:srgbClr val="000000"/>
                </a:solidFill>
                <a:latin typeface="Cambria" pitchFamily="18" charset="0"/>
                <a:ea typeface="DejaVu Sans"/>
              </a:rPr>
              <a:t>Monitors global </a:t>
            </a:r>
            <a:r>
              <a:rPr lang="en-US" sz="2000" strike="noStrike" dirty="0" err="1" smtClean="0">
                <a:solidFill>
                  <a:srgbClr val="000000"/>
                </a:solidFill>
                <a:latin typeface="Cambria" pitchFamily="18" charset="0"/>
                <a:ea typeface="DejaVu Sans"/>
              </a:rPr>
              <a:t>enqueues</a:t>
            </a:r>
            <a:r>
              <a:rPr lang="en-US" sz="2000" strike="noStrike" dirty="0" smtClean="0">
                <a:solidFill>
                  <a:srgbClr val="000000"/>
                </a:solidFill>
                <a:latin typeface="Cambria" pitchFamily="18" charset="0"/>
                <a:ea typeface="DejaVu Sans"/>
              </a:rPr>
              <a:t> and resources across the cluster and performs global </a:t>
            </a:r>
            <a:r>
              <a:rPr lang="en-US" sz="2000" strike="noStrike" dirty="0" err="1" smtClean="0">
                <a:solidFill>
                  <a:srgbClr val="000000"/>
                </a:solidFill>
                <a:latin typeface="Cambria" pitchFamily="18" charset="0"/>
                <a:ea typeface="DejaVu Sans"/>
              </a:rPr>
              <a:t>enqueue</a:t>
            </a:r>
            <a:r>
              <a:rPr lang="en-US" sz="2000" strike="noStrike" dirty="0" smtClean="0">
                <a:solidFill>
                  <a:srgbClr val="000000"/>
                </a:solidFill>
                <a:latin typeface="Cambria" pitchFamily="18" charset="0"/>
                <a:ea typeface="DejaVu Sans"/>
              </a:rPr>
              <a:t> recovery</a:t>
            </a:r>
            <a:endParaRPr lang="en-US" sz="2000" dirty="0" smtClean="0">
              <a:latin typeface="Cambria" pitchFamily="18" charset="0"/>
            </a:endParaRPr>
          </a:p>
          <a:p>
            <a:r>
              <a:rPr lang="en-US" sz="2000" strike="noStrike" dirty="0" smtClean="0">
                <a:solidFill>
                  <a:srgbClr val="000000"/>
                </a:solidFill>
                <a:latin typeface="Cambria" pitchFamily="18" charset="0"/>
                <a:ea typeface="DejaVu Sans"/>
              </a:rPr>
              <a:t>operations. </a:t>
            </a:r>
            <a:r>
              <a:rPr lang="en-US" sz="2000" strike="noStrike" dirty="0" err="1" smtClean="0">
                <a:solidFill>
                  <a:srgbClr val="000000"/>
                </a:solidFill>
                <a:latin typeface="Cambria" pitchFamily="18" charset="0"/>
                <a:ea typeface="DejaVu Sans"/>
              </a:rPr>
              <a:t>Enqueues</a:t>
            </a:r>
            <a:r>
              <a:rPr lang="en-US" sz="2000" strike="noStrike" dirty="0" smtClean="0">
                <a:solidFill>
                  <a:srgbClr val="000000"/>
                </a:solidFill>
                <a:latin typeface="Cambria" pitchFamily="18" charset="0"/>
                <a:ea typeface="DejaVu Sans"/>
              </a:rPr>
              <a:t> are shared memory structures that serialize row updates.</a:t>
            </a:r>
            <a:endParaRPr lang="en-US" sz="2000" b="1" dirty="0" smtClean="0">
              <a:latin typeface="Cambria" pitchFamily="18" charset="0"/>
            </a:endParaRPr>
          </a:p>
          <a:p>
            <a:r>
              <a:rPr lang="en-US" sz="2000" b="1" strike="noStrike" dirty="0" smtClean="0">
                <a:solidFill>
                  <a:srgbClr val="000000"/>
                </a:solidFill>
                <a:latin typeface="Cambria" pitchFamily="18" charset="0"/>
                <a:ea typeface="DejaVu Sans"/>
              </a:rPr>
              <a:t>•Global </a:t>
            </a:r>
            <a:r>
              <a:rPr lang="en-US" sz="2000" b="1" strike="noStrike" dirty="0" err="1" smtClean="0">
                <a:solidFill>
                  <a:srgbClr val="000000"/>
                </a:solidFill>
                <a:latin typeface="Cambria" pitchFamily="18" charset="0"/>
                <a:ea typeface="DejaVu Sans"/>
              </a:rPr>
              <a:t>Enqueue</a:t>
            </a:r>
            <a:r>
              <a:rPr lang="en-US" sz="2000" b="1" strike="noStrike" dirty="0" smtClean="0">
                <a:solidFill>
                  <a:srgbClr val="000000"/>
                </a:solidFill>
                <a:latin typeface="Cambria" pitchFamily="18" charset="0"/>
                <a:ea typeface="DejaVu Sans"/>
              </a:rPr>
              <a:t> Service Daemon (LMD)</a:t>
            </a:r>
            <a:endParaRPr lang="en-US" sz="2000" b="1" dirty="0" smtClean="0">
              <a:latin typeface="Cambria" pitchFamily="18" charset="0"/>
            </a:endParaRPr>
          </a:p>
          <a:p>
            <a:r>
              <a:rPr lang="en-US" sz="2000" strike="noStrike" dirty="0" smtClean="0">
                <a:solidFill>
                  <a:srgbClr val="000000"/>
                </a:solidFill>
                <a:latin typeface="Cambria" pitchFamily="18" charset="0"/>
                <a:ea typeface="DejaVu Sans"/>
              </a:rPr>
              <a:t>Manages global </a:t>
            </a:r>
            <a:r>
              <a:rPr lang="en-US" sz="2000" strike="noStrike" dirty="0" err="1" smtClean="0">
                <a:solidFill>
                  <a:srgbClr val="000000"/>
                </a:solidFill>
                <a:latin typeface="Cambria" pitchFamily="18" charset="0"/>
                <a:ea typeface="DejaVu Sans"/>
              </a:rPr>
              <a:t>enqueue</a:t>
            </a:r>
            <a:r>
              <a:rPr lang="en-US" sz="2000" strike="noStrike" dirty="0" smtClean="0">
                <a:solidFill>
                  <a:srgbClr val="000000"/>
                </a:solidFill>
                <a:latin typeface="Cambria" pitchFamily="18" charset="0"/>
                <a:ea typeface="DejaVu Sans"/>
              </a:rPr>
              <a:t> and global resource access. Within each instance, the LMD process manages</a:t>
            </a:r>
            <a:endParaRPr lang="en-US" sz="2000" dirty="0" smtClean="0">
              <a:latin typeface="Cambria" pitchFamily="18" charset="0"/>
            </a:endParaRPr>
          </a:p>
          <a:p>
            <a:r>
              <a:rPr lang="en-US" sz="2000" strike="noStrike" dirty="0" smtClean="0">
                <a:solidFill>
                  <a:srgbClr val="000000"/>
                </a:solidFill>
                <a:latin typeface="Cambria" pitchFamily="18" charset="0"/>
                <a:ea typeface="DejaVu Sans"/>
              </a:rPr>
              <a:t>incoming remote resource requests.</a:t>
            </a:r>
            <a:endParaRPr lang="en-US" sz="2000" dirty="0" smtClean="0">
              <a:latin typeface="Cambria" pitchFamily="18" charset="0"/>
            </a:endParaRPr>
          </a:p>
          <a:p>
            <a:r>
              <a:rPr lang="en-US" sz="2000" strike="noStrike" dirty="0" smtClean="0">
                <a:solidFill>
                  <a:srgbClr val="000000"/>
                </a:solidFill>
                <a:latin typeface="Cambria" pitchFamily="18" charset="0"/>
                <a:ea typeface="DejaVu Sans"/>
              </a:rPr>
              <a:t>•</a:t>
            </a:r>
            <a:r>
              <a:rPr lang="en-US" sz="2000" b="1" strike="noStrike" dirty="0" smtClean="0">
                <a:solidFill>
                  <a:srgbClr val="000000"/>
                </a:solidFill>
                <a:latin typeface="Cambria" pitchFamily="18" charset="0"/>
                <a:ea typeface="DejaVu Sans"/>
              </a:rPr>
              <a:t>Lock Process (LCK)</a:t>
            </a:r>
            <a:endParaRPr lang="en-US" sz="2000" b="1" dirty="0" smtClean="0">
              <a:latin typeface="Cambria" pitchFamily="18" charset="0"/>
            </a:endParaRPr>
          </a:p>
          <a:p>
            <a:r>
              <a:rPr lang="en-US" sz="2000" strike="noStrike" dirty="0" smtClean="0">
                <a:solidFill>
                  <a:srgbClr val="000000"/>
                </a:solidFill>
                <a:latin typeface="Cambria" pitchFamily="18" charset="0"/>
                <a:ea typeface="DejaVu Sans"/>
              </a:rPr>
              <a:t>Manages non-Cache Fusion resource requests such as library and row cache requests.</a:t>
            </a:r>
            <a:endParaRPr lang="en-US" sz="2000" dirty="0" smtClean="0">
              <a:latin typeface="Cambria" pitchFamily="18" charset="0"/>
            </a:endParaRPr>
          </a:p>
          <a:p>
            <a:r>
              <a:rPr lang="en-US" sz="2000" strike="noStrike" dirty="0" smtClean="0">
                <a:solidFill>
                  <a:srgbClr val="000000"/>
                </a:solidFill>
                <a:latin typeface="Cambria" pitchFamily="18" charset="0"/>
                <a:ea typeface="DejaVu Sans"/>
              </a:rPr>
              <a:t>•</a:t>
            </a:r>
            <a:r>
              <a:rPr lang="en-US" sz="2000" b="1" strike="noStrike" dirty="0" err="1" smtClean="0">
                <a:solidFill>
                  <a:srgbClr val="000000"/>
                </a:solidFill>
                <a:latin typeface="Cambria" pitchFamily="18" charset="0"/>
                <a:ea typeface="DejaVu Sans"/>
              </a:rPr>
              <a:t>Diagnosability</a:t>
            </a:r>
            <a:r>
              <a:rPr lang="en-US" sz="2000" b="1" strike="noStrike" dirty="0" smtClean="0">
                <a:solidFill>
                  <a:srgbClr val="000000"/>
                </a:solidFill>
                <a:latin typeface="Cambria" pitchFamily="18" charset="0"/>
                <a:ea typeface="DejaVu Sans"/>
              </a:rPr>
              <a:t> Daemon (DIAG)</a:t>
            </a:r>
            <a:endParaRPr lang="en-US" sz="2000" b="1" dirty="0" smtClean="0">
              <a:latin typeface="Cambria" pitchFamily="18" charset="0"/>
            </a:endParaRPr>
          </a:p>
          <a:p>
            <a:r>
              <a:rPr lang="en-US" sz="2000" strike="noStrike" dirty="0" smtClean="0">
                <a:solidFill>
                  <a:srgbClr val="000000"/>
                </a:solidFill>
                <a:latin typeface="Cambria" pitchFamily="18" charset="0"/>
                <a:ea typeface="DejaVu Sans"/>
              </a:rPr>
              <a:t>Captures diagnostic data about process failures within instances. The operation of this daemon is</a:t>
            </a:r>
            <a:endParaRPr lang="en-US" sz="2000" dirty="0" smtClean="0">
              <a:latin typeface="Cambria" pitchFamily="18" charset="0"/>
            </a:endParaRPr>
          </a:p>
          <a:p>
            <a:r>
              <a:rPr lang="en-US" sz="2000" strike="noStrike" dirty="0" smtClean="0">
                <a:solidFill>
                  <a:srgbClr val="000000"/>
                </a:solidFill>
                <a:latin typeface="Cambria" pitchFamily="18" charset="0"/>
                <a:ea typeface="DejaVu Sans"/>
              </a:rPr>
              <a:t>automated and it updates an alert log file to record the activity that it performs.</a:t>
            </a:r>
            <a:endParaRPr lang="en-US" sz="2000" dirty="0" smtClean="0">
              <a:latin typeface="Cambria" pitchFamily="18" charset="0"/>
            </a:endParaRPr>
          </a:p>
          <a:p>
            <a:endParaRPr lang="en-US" sz="2000" dirty="0"/>
          </a:p>
        </p:txBody>
      </p:sp>
    </p:spTree>
  </p:cSld>
  <p:clrMapOvr>
    <a:masterClrMapping/>
  </p:clrMapOvr>
  <p:transition advTm="25049"/>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5" name="CustomShape 1"/>
          <p:cNvSpPr/>
          <p:nvPr/>
        </p:nvSpPr>
        <p:spPr>
          <a:xfrm>
            <a:off x="761760" y="75960"/>
            <a:ext cx="7997040" cy="53364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a:solidFill>
                  <a:srgbClr val="000000"/>
                </a:solidFill>
                <a:latin typeface="Cambria" pitchFamily="18" charset="0"/>
                <a:ea typeface="DejaVu Sans"/>
              </a:rPr>
              <a:t>Advantage of RAC</a:t>
            </a:r>
            <a:endParaRPr sz="3600">
              <a:latin typeface="Cambria" pitchFamily="18" charset="0"/>
            </a:endParaRPr>
          </a:p>
        </p:txBody>
      </p:sp>
      <p:sp>
        <p:nvSpPr>
          <p:cNvPr id="506" name="CustomShape 2"/>
          <p:cNvSpPr/>
          <p:nvPr/>
        </p:nvSpPr>
        <p:spPr>
          <a:xfrm>
            <a:off x="228600" y="685800"/>
            <a:ext cx="8763000" cy="60198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pPr>
            <a:endParaRPr sz="2000">
              <a:latin typeface="Cambria" pitchFamily="18" charset="0"/>
            </a:endParaRPr>
          </a:p>
          <a:p>
            <a:pPr marL="914400" lvl="1" indent="-457200">
              <a:lnSpc>
                <a:spcPct val="100000"/>
              </a:lnSpc>
              <a:buSzPct val="75000"/>
              <a:buFont typeface="+mj-lt"/>
              <a:buAutoNum type="arabicPeriod"/>
            </a:pPr>
            <a:r>
              <a:rPr lang="en-US" sz="2000" strike="noStrike" dirty="0">
                <a:solidFill>
                  <a:srgbClr val="000000"/>
                </a:solidFill>
                <a:latin typeface="Cambria" pitchFamily="18" charset="0"/>
                <a:ea typeface="DejaVu Sans"/>
              </a:rPr>
              <a:t>Increasing </a:t>
            </a:r>
            <a:r>
              <a:rPr lang="en-US" sz="2000" strike="noStrike" dirty="0" smtClean="0">
                <a:solidFill>
                  <a:srgbClr val="000000"/>
                </a:solidFill>
                <a:latin typeface="Cambria" pitchFamily="18" charset="0"/>
                <a:ea typeface="DejaVu Sans"/>
              </a:rPr>
              <a:t>availability</a:t>
            </a:r>
            <a:endParaRPr lang="en-US" sz="2000" strike="noStrike" dirty="0">
              <a:solidFill>
                <a:srgbClr val="000000"/>
              </a:solidFill>
              <a:latin typeface="Cambria" pitchFamily="18" charset="0"/>
              <a:ea typeface="DejaVu Sans"/>
            </a:endParaRPr>
          </a:p>
          <a:p>
            <a:pPr marL="914400" lvl="1" indent="-457200">
              <a:lnSpc>
                <a:spcPct val="100000"/>
              </a:lnSpc>
              <a:buSzPct val="75000"/>
              <a:buFont typeface="+mj-lt"/>
              <a:buAutoNum type="arabicPeriod"/>
            </a:pPr>
            <a:r>
              <a:rPr lang="en-US" sz="2000" strike="noStrike" dirty="0" smtClean="0">
                <a:solidFill>
                  <a:srgbClr val="000000"/>
                </a:solidFill>
                <a:latin typeface="Cambria" pitchFamily="18" charset="0"/>
                <a:ea typeface="DejaVu Sans"/>
              </a:rPr>
              <a:t>Increasing scalability</a:t>
            </a:r>
          </a:p>
          <a:p>
            <a:pPr marL="914400" lvl="1" indent="-457200">
              <a:lnSpc>
                <a:spcPct val="100000"/>
              </a:lnSpc>
              <a:buSzPct val="75000"/>
              <a:buFont typeface="+mj-lt"/>
              <a:buAutoNum type="arabicPeriod"/>
            </a:pPr>
            <a:r>
              <a:rPr lang="en-US" sz="2000" strike="noStrike" dirty="0" smtClean="0">
                <a:solidFill>
                  <a:srgbClr val="000000"/>
                </a:solidFill>
                <a:latin typeface="Cambria" pitchFamily="18" charset="0"/>
                <a:ea typeface="DejaVu Sans"/>
              </a:rPr>
              <a:t>Improving maintainability</a:t>
            </a:r>
          </a:p>
          <a:p>
            <a:pPr marL="914400" lvl="1" indent="-457200">
              <a:lnSpc>
                <a:spcPct val="100000"/>
              </a:lnSpc>
              <a:buSzPct val="75000"/>
            </a:pPr>
            <a:endParaRPr lang="en-US" sz="2000" dirty="0">
              <a:solidFill>
                <a:srgbClr val="000000"/>
              </a:solidFill>
              <a:latin typeface="Cambria" pitchFamily="18" charset="0"/>
            </a:endParaRPr>
          </a:p>
          <a:p>
            <a:pPr marL="914400" lvl="1" indent="-457200">
              <a:buSzPct val="75000"/>
            </a:pPr>
            <a:r>
              <a:rPr lang="en-US" sz="2000" b="1" strike="noStrike" dirty="0" smtClean="0">
                <a:solidFill>
                  <a:srgbClr val="000000"/>
                </a:solidFill>
                <a:latin typeface="Cambria" pitchFamily="18" charset="0"/>
                <a:ea typeface="DejaVu Sans"/>
              </a:rPr>
              <a:t>RAC Increase Availability</a:t>
            </a:r>
          </a:p>
          <a:p>
            <a:pPr marL="914400" lvl="1" indent="-457200">
              <a:buSzPct val="75000"/>
            </a:pPr>
            <a:endParaRPr lang="en-US" sz="2000" dirty="0" smtClean="0">
              <a:latin typeface="Cambria" pitchFamily="18" charset="0"/>
            </a:endParaRPr>
          </a:p>
          <a:p>
            <a:pPr>
              <a:lnSpc>
                <a:spcPct val="100000"/>
              </a:lnSpc>
              <a:buSzPct val="45000"/>
            </a:pPr>
            <a:r>
              <a:rPr lang="en-US" sz="2000" strike="noStrike" dirty="0" smtClean="0">
                <a:solidFill>
                  <a:srgbClr val="000000"/>
                </a:solidFill>
                <a:latin typeface="Cambria" pitchFamily="18" charset="0"/>
                <a:ea typeface="DejaVu Sans"/>
              </a:rPr>
              <a:t>Depends on definition of availability</a:t>
            </a: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May achieve less unplanned downtime</a:t>
            </a: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May have more time to respond to failures</a:t>
            </a:r>
            <a:endParaRPr lang="en-US" sz="2000" dirty="0" smtClean="0">
              <a:latin typeface="Cambria" pitchFamily="18" charset="0"/>
            </a:endParaRPr>
          </a:p>
          <a:p>
            <a:pPr>
              <a:lnSpc>
                <a:spcPct val="100000"/>
              </a:lnSpc>
              <a:buSzPct val="45000"/>
              <a:buFont typeface="Arial" pitchFamily="34" charset="0"/>
              <a:buChar char="•"/>
            </a:pPr>
            <a:r>
              <a:rPr lang="en-US" sz="2000" strike="noStrike" dirty="0" smtClean="0">
                <a:solidFill>
                  <a:srgbClr val="000000"/>
                </a:solidFill>
                <a:latin typeface="Cambria" pitchFamily="18" charset="0"/>
                <a:ea typeface="DejaVu Sans"/>
              </a:rPr>
              <a:t>Instance failover means any node can fail without total loss of service</a:t>
            </a:r>
            <a:endParaRPr lang="en-US" sz="2000" dirty="0" smtClean="0">
              <a:latin typeface="Cambria" pitchFamily="18" charset="0"/>
            </a:endParaRPr>
          </a:p>
          <a:p>
            <a:pPr>
              <a:lnSpc>
                <a:spcPct val="100000"/>
              </a:lnSpc>
              <a:buSzPct val="45000"/>
              <a:buFont typeface="Arial" pitchFamily="34" charset="0"/>
              <a:buChar char="•"/>
            </a:pPr>
            <a:r>
              <a:rPr lang="en-US" sz="2000" strike="noStrike" dirty="0" smtClean="0">
                <a:solidFill>
                  <a:srgbClr val="000000"/>
                </a:solidFill>
                <a:latin typeface="Cambria" pitchFamily="18" charset="0"/>
                <a:ea typeface="DejaVu Sans"/>
              </a:rPr>
              <a:t>Must  have capacity in cluster to survive failover</a:t>
            </a:r>
            <a:endParaRPr lang="en-US" sz="2000" dirty="0" smtClean="0">
              <a:latin typeface="Cambria" pitchFamily="18" charset="0"/>
            </a:endParaRPr>
          </a:p>
          <a:p>
            <a:pPr>
              <a:lnSpc>
                <a:spcPct val="100000"/>
              </a:lnSpc>
            </a:pP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Additional Oracle and RAC licenses</a:t>
            </a: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Load can be distributed over all running nodes</a:t>
            </a:r>
            <a:endParaRPr lang="en-US" sz="2000" dirty="0" smtClean="0">
              <a:latin typeface="Cambria" pitchFamily="18" charset="0"/>
            </a:endParaRPr>
          </a:p>
          <a:p>
            <a:pPr>
              <a:lnSpc>
                <a:spcPct val="100000"/>
              </a:lnSpc>
            </a:pPr>
            <a:endParaRPr lang="en-US" sz="2000" dirty="0" smtClean="0">
              <a:latin typeface="Cambria" pitchFamily="18" charset="0"/>
            </a:endParaRPr>
          </a:p>
          <a:p>
            <a:pPr marL="914400" lvl="1" indent="-457200">
              <a:buSzPct val="75000"/>
            </a:pPr>
            <a:endParaRPr lang="en-US" sz="2000" dirty="0" smtClean="0">
              <a:latin typeface="Cambria" pitchFamily="18" charset="0"/>
            </a:endParaRPr>
          </a:p>
          <a:p>
            <a:pPr marL="914400" lvl="1" indent="-457200">
              <a:lnSpc>
                <a:spcPct val="100000"/>
              </a:lnSpc>
              <a:buSzPct val="75000"/>
            </a:pPr>
            <a:endParaRPr sz="2000">
              <a:latin typeface="Cambria" pitchFamily="18" charset="0"/>
            </a:endParaRPr>
          </a:p>
          <a:p>
            <a:pPr>
              <a:lnSpc>
                <a:spcPct val="100000"/>
              </a:lnSpc>
            </a:pPr>
            <a:endParaRPr/>
          </a:p>
        </p:txBody>
      </p:sp>
      <p:sp>
        <p:nvSpPr>
          <p:cNvPr id="5" name="Rectangle 4"/>
          <p:cNvSpPr/>
          <p:nvPr/>
        </p:nvSpPr>
        <p:spPr>
          <a:xfrm>
            <a:off x="152400" y="5181600"/>
            <a:ext cx="8305799" cy="2215991"/>
          </a:xfrm>
          <a:prstGeom prst="rect">
            <a:avLst/>
          </a:prstGeom>
        </p:spPr>
        <p:txBody>
          <a:bodyPr wrap="square">
            <a:spAutoFit/>
          </a:bodyPr>
          <a:lstStyle/>
          <a:p>
            <a:pPr marL="914400" lvl="1" indent="-457200">
              <a:lnSpc>
                <a:spcPct val="100000"/>
              </a:lnSpc>
              <a:buSzPct val="75000"/>
            </a:pPr>
            <a:r>
              <a:rPr lang="en-US" sz="2000" b="1" strike="noStrike" dirty="0" smtClean="0">
                <a:solidFill>
                  <a:srgbClr val="000000"/>
                </a:solidFill>
                <a:latin typeface="Cambria" pitchFamily="18" charset="0"/>
                <a:ea typeface="DejaVu Sans"/>
              </a:rPr>
              <a:t>RAC increase scalability</a:t>
            </a:r>
          </a:p>
          <a:p>
            <a:pPr marL="914400" lvl="1" indent="-457200">
              <a:lnSpc>
                <a:spcPct val="100000"/>
              </a:lnSpc>
              <a:buSzPct val="75000"/>
            </a:pPr>
            <a:endParaRPr lang="en-US" sz="2000" dirty="0">
              <a:solidFill>
                <a:srgbClr val="000000"/>
              </a:solidFill>
              <a:latin typeface="Cambria" pitchFamily="18" charset="0"/>
              <a:ea typeface="DejaVu Sans"/>
            </a:endParaRPr>
          </a:p>
          <a:p>
            <a:pPr>
              <a:lnSpc>
                <a:spcPct val="100000"/>
              </a:lnSpc>
              <a:buSzPct val="45000"/>
              <a:buFont typeface="Arial" pitchFamily="34" charset="0"/>
              <a:buChar char="•"/>
            </a:pPr>
            <a:r>
              <a:rPr lang="en-US" sz="2000" strike="noStrike" dirty="0" smtClean="0">
                <a:solidFill>
                  <a:srgbClr val="000000"/>
                </a:solidFill>
                <a:latin typeface="Cambria" pitchFamily="18" charset="0"/>
                <a:ea typeface="DejaVu Sans"/>
              </a:rPr>
              <a:t>Scalability is the relationship between increments of resources and workloads</a:t>
            </a:r>
            <a:endParaRPr lang="en-US" dirty="0" smtClean="0">
              <a:latin typeface="Cambria" pitchFamily="18" charset="0"/>
            </a:endParaRPr>
          </a:p>
          <a:p>
            <a:pPr>
              <a:lnSpc>
                <a:spcPct val="100000"/>
              </a:lnSpc>
              <a:buFont typeface="Arial" pitchFamily="34" charset="0"/>
              <a:buChar char="•"/>
            </a:pPr>
            <a:r>
              <a:rPr lang="en-US" sz="2000" strike="noStrike" dirty="0" smtClean="0">
                <a:solidFill>
                  <a:srgbClr val="000000"/>
                </a:solidFill>
                <a:latin typeface="Cambria" pitchFamily="18" charset="0"/>
                <a:ea typeface="DejaVu Sans"/>
              </a:rPr>
              <a:t>Can be any resource but with RAC normally refers to adding instances</a:t>
            </a:r>
            <a:endParaRPr lang="en-US" dirty="0" smtClean="0">
              <a:latin typeface="Cambria" pitchFamily="18" charset="0"/>
            </a:endParaRPr>
          </a:p>
          <a:p>
            <a:pPr>
              <a:lnSpc>
                <a:spcPct val="100000"/>
              </a:lnSpc>
            </a:pPr>
            <a:endParaRPr lang="en-US" dirty="0" smtClean="0"/>
          </a:p>
          <a:p>
            <a:pPr marL="914400" lvl="1" indent="-457200">
              <a:lnSpc>
                <a:spcPct val="100000"/>
              </a:lnSpc>
              <a:buSzPct val="75000"/>
            </a:pPr>
            <a:endParaRPr lang="en-US" sz="2000" strike="noStrike" dirty="0" smtClean="0">
              <a:solidFill>
                <a:srgbClr val="000000"/>
              </a:solidFill>
              <a:latin typeface="Cambria" pitchFamily="18" charset="0"/>
              <a:ea typeface="DejaVu Sans"/>
            </a:endParaRPr>
          </a:p>
        </p:txBody>
      </p:sp>
    </p:spTree>
  </p:cSld>
  <p:clrMapOvr>
    <a:masterClrMapping/>
  </p:clrMapOvr>
  <p:transition advTm="1593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 name="CustomShape 1"/>
          <p:cNvSpPr/>
          <p:nvPr/>
        </p:nvSpPr>
        <p:spPr>
          <a:xfrm>
            <a:off x="762120" y="7632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a:solidFill>
                  <a:srgbClr val="000000"/>
                </a:solidFill>
                <a:latin typeface="Cambria" pitchFamily="18" charset="0"/>
                <a:ea typeface="DejaVu Sans"/>
              </a:rPr>
              <a:t>Instances versus Databases</a:t>
            </a:r>
            <a:endParaRPr sz="3600">
              <a:latin typeface="Cambria" pitchFamily="18" charset="0"/>
            </a:endParaRPr>
          </a:p>
        </p:txBody>
      </p:sp>
      <p:sp>
        <p:nvSpPr>
          <p:cNvPr id="515" name="CustomShape 2"/>
          <p:cNvSpPr/>
          <p:nvPr/>
        </p:nvSpPr>
        <p:spPr>
          <a:xfrm>
            <a:off x="304800" y="990720"/>
            <a:ext cx="845436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pPr>
            <a:r>
              <a:rPr lang="en-US" sz="2000" strike="noStrike" dirty="0">
                <a:solidFill>
                  <a:srgbClr val="000000"/>
                </a:solidFill>
                <a:latin typeface="Cambria" pitchFamily="18" charset="0"/>
                <a:ea typeface="DejaVu Sans"/>
              </a:rPr>
              <a:t>A RAC database </a:t>
            </a:r>
            <a:r>
              <a:rPr lang="en-US" sz="2000" strike="noStrike" dirty="0" smtClean="0">
                <a:solidFill>
                  <a:srgbClr val="000000"/>
                </a:solidFill>
                <a:latin typeface="Cambria" pitchFamily="18" charset="0"/>
                <a:ea typeface="DejaVu Sans"/>
              </a:rPr>
              <a:t>includes</a:t>
            </a:r>
          </a:p>
          <a:p>
            <a:pPr>
              <a:lnSpc>
                <a:spcPct val="100000"/>
              </a:lnSpc>
              <a:buSzPct val="45000"/>
            </a:pP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one database</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 More than one instances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RAC is nothing but a multi instance database</a:t>
            </a:r>
            <a:endParaRPr sz="2000">
              <a:latin typeface="Cambria" pitchFamily="18" charset="0"/>
            </a:endParaRPr>
          </a:p>
          <a:p>
            <a:pPr>
              <a:lnSpc>
                <a:spcPct val="100000"/>
              </a:lnSpc>
            </a:pPr>
            <a:endParaRPr sz="2000">
              <a:latin typeface="Cambria" pitchFamily="18" charset="0"/>
            </a:endParaRPr>
          </a:p>
          <a:p>
            <a:pPr>
              <a:lnSpc>
                <a:spcPct val="100000"/>
              </a:lnSpc>
              <a:buSzPct val="45000"/>
            </a:pPr>
            <a:r>
              <a:rPr lang="en-US" sz="2000" strike="noStrike" dirty="0">
                <a:solidFill>
                  <a:srgbClr val="000000"/>
                </a:solidFill>
                <a:latin typeface="Cambria" pitchFamily="18" charset="0"/>
                <a:ea typeface="DejaVu Sans"/>
              </a:rPr>
              <a:t>A database is a set of files </a:t>
            </a:r>
            <a:endParaRPr lang="en-US" sz="2000" strike="noStrike" dirty="0" smtClean="0">
              <a:solidFill>
                <a:srgbClr val="000000"/>
              </a:solidFill>
              <a:latin typeface="Cambria" pitchFamily="18" charset="0"/>
              <a:ea typeface="DejaVu Sans"/>
            </a:endParaRPr>
          </a:p>
          <a:p>
            <a:pPr>
              <a:lnSpc>
                <a:spcPct val="100000"/>
              </a:lnSpc>
              <a:buSzPct val="45000"/>
            </a:pP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Located on shared storage</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Contains all persistent resources</a:t>
            </a:r>
            <a:endParaRPr sz="2000">
              <a:latin typeface="Cambria" pitchFamily="18" charset="0"/>
            </a:endParaRPr>
          </a:p>
          <a:p>
            <a:pPr>
              <a:lnSpc>
                <a:spcPct val="100000"/>
              </a:lnSpc>
            </a:pPr>
            <a:endParaRPr sz="2000">
              <a:latin typeface="Cambria" pitchFamily="18" charset="0"/>
            </a:endParaRPr>
          </a:p>
          <a:p>
            <a:pPr>
              <a:lnSpc>
                <a:spcPct val="100000"/>
              </a:lnSpc>
              <a:buSzPct val="45000"/>
            </a:pPr>
            <a:r>
              <a:rPr lang="en-US" sz="2000" strike="noStrike" dirty="0">
                <a:solidFill>
                  <a:srgbClr val="000000"/>
                </a:solidFill>
                <a:latin typeface="Cambria" pitchFamily="18" charset="0"/>
                <a:ea typeface="DejaVu Sans"/>
              </a:rPr>
              <a:t>An instance is a set of memory structures and background </a:t>
            </a:r>
            <a:r>
              <a:rPr lang="en-US" sz="2000" strike="noStrike" dirty="0" smtClean="0">
                <a:solidFill>
                  <a:srgbClr val="000000"/>
                </a:solidFill>
                <a:latin typeface="Cambria" pitchFamily="18" charset="0"/>
                <a:ea typeface="DejaVu Sans"/>
              </a:rPr>
              <a:t>processes</a:t>
            </a:r>
          </a:p>
          <a:p>
            <a:pPr>
              <a:lnSpc>
                <a:spcPct val="100000"/>
              </a:lnSpc>
              <a:buSzPct val="45000"/>
            </a:pP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Contain all temporal resources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Can be started and stopped independently</a:t>
            </a:r>
            <a:endParaRPr sz="2000">
              <a:latin typeface="Cambria" pitchFamily="18" charset="0"/>
            </a:endParaRPr>
          </a:p>
          <a:p>
            <a:pPr>
              <a:lnSpc>
                <a:spcPct val="100000"/>
              </a:lnSpc>
            </a:pPr>
            <a:endParaRPr/>
          </a:p>
        </p:txBody>
      </p:sp>
    </p:spTree>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6" name="CustomShape 1"/>
          <p:cNvSpPr/>
          <p:nvPr/>
        </p:nvSpPr>
        <p:spPr>
          <a:xfrm>
            <a:off x="3276720" y="5086080"/>
            <a:ext cx="1291320" cy="100404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17" name="CustomShape 2"/>
          <p:cNvSpPr/>
          <p:nvPr/>
        </p:nvSpPr>
        <p:spPr>
          <a:xfrm>
            <a:off x="4645080" y="5100480"/>
            <a:ext cx="1291320" cy="100368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18" name="Line 3"/>
          <p:cNvSpPr/>
          <p:nvPr/>
        </p:nvSpPr>
        <p:spPr>
          <a:xfrm>
            <a:off x="2268360" y="3646440"/>
            <a:ext cx="0" cy="1225080"/>
          </a:xfrm>
          <a:prstGeom prst="line">
            <a:avLst/>
          </a:prstGeom>
          <a:ln w="63360">
            <a:solidFill>
              <a:srgbClr val="000000"/>
            </a:solidFill>
            <a:miter/>
          </a:ln>
        </p:spPr>
      </p:sp>
      <p:sp>
        <p:nvSpPr>
          <p:cNvPr id="519" name="Line 4"/>
          <p:cNvSpPr/>
          <p:nvPr/>
        </p:nvSpPr>
        <p:spPr>
          <a:xfrm>
            <a:off x="971640" y="4871880"/>
            <a:ext cx="7488000" cy="0"/>
          </a:xfrm>
          <a:prstGeom prst="line">
            <a:avLst/>
          </a:prstGeom>
          <a:ln w="63360">
            <a:solidFill>
              <a:srgbClr val="000000"/>
            </a:solidFill>
            <a:miter/>
          </a:ln>
        </p:spPr>
      </p:sp>
      <p:sp>
        <p:nvSpPr>
          <p:cNvPr id="520" name="Line 5"/>
          <p:cNvSpPr/>
          <p:nvPr/>
        </p:nvSpPr>
        <p:spPr>
          <a:xfrm>
            <a:off x="4284720" y="3645000"/>
            <a:ext cx="0" cy="1225440"/>
          </a:xfrm>
          <a:prstGeom prst="line">
            <a:avLst/>
          </a:prstGeom>
          <a:ln w="63360">
            <a:solidFill>
              <a:srgbClr val="000000"/>
            </a:solidFill>
            <a:miter/>
          </a:ln>
        </p:spPr>
      </p:sp>
      <p:sp>
        <p:nvSpPr>
          <p:cNvPr id="521" name="Line 6"/>
          <p:cNvSpPr/>
          <p:nvPr/>
        </p:nvSpPr>
        <p:spPr>
          <a:xfrm>
            <a:off x="6156360" y="3646440"/>
            <a:ext cx="0" cy="1225080"/>
          </a:xfrm>
          <a:prstGeom prst="line">
            <a:avLst/>
          </a:prstGeom>
          <a:ln w="63360">
            <a:solidFill>
              <a:srgbClr val="000000"/>
            </a:solidFill>
            <a:miter/>
          </a:ln>
        </p:spPr>
      </p:sp>
      <p:sp>
        <p:nvSpPr>
          <p:cNvPr id="522" name="Line 7"/>
          <p:cNvSpPr/>
          <p:nvPr/>
        </p:nvSpPr>
        <p:spPr>
          <a:xfrm>
            <a:off x="8028000" y="3646440"/>
            <a:ext cx="0" cy="1225080"/>
          </a:xfrm>
          <a:prstGeom prst="line">
            <a:avLst/>
          </a:prstGeom>
          <a:ln w="63360">
            <a:solidFill>
              <a:srgbClr val="000000"/>
            </a:solidFill>
            <a:miter/>
          </a:ln>
        </p:spPr>
      </p:sp>
      <p:sp>
        <p:nvSpPr>
          <p:cNvPr id="523" name="Line 8"/>
          <p:cNvSpPr/>
          <p:nvPr/>
        </p:nvSpPr>
        <p:spPr>
          <a:xfrm>
            <a:off x="3924360" y="4870440"/>
            <a:ext cx="0" cy="215280"/>
          </a:xfrm>
          <a:prstGeom prst="line">
            <a:avLst/>
          </a:prstGeom>
          <a:ln w="63360">
            <a:solidFill>
              <a:srgbClr val="000000"/>
            </a:solidFill>
            <a:miter/>
          </a:ln>
        </p:spPr>
      </p:sp>
      <p:sp>
        <p:nvSpPr>
          <p:cNvPr id="524" name="Line 9"/>
          <p:cNvSpPr/>
          <p:nvPr/>
        </p:nvSpPr>
        <p:spPr>
          <a:xfrm>
            <a:off x="5292720" y="4870440"/>
            <a:ext cx="0" cy="215280"/>
          </a:xfrm>
          <a:prstGeom prst="line">
            <a:avLst/>
          </a:prstGeom>
          <a:ln w="63360">
            <a:solidFill>
              <a:srgbClr val="000000"/>
            </a:solidFill>
            <a:miter/>
          </a:ln>
        </p:spPr>
      </p:sp>
      <p:sp>
        <p:nvSpPr>
          <p:cNvPr id="525" name="Line 10"/>
          <p:cNvSpPr/>
          <p:nvPr/>
        </p:nvSpPr>
        <p:spPr>
          <a:xfrm>
            <a:off x="4614840" y="4870440"/>
            <a:ext cx="0" cy="575640"/>
          </a:xfrm>
          <a:prstGeom prst="line">
            <a:avLst/>
          </a:prstGeom>
          <a:ln w="63360">
            <a:solidFill>
              <a:srgbClr val="000000"/>
            </a:solidFill>
            <a:miter/>
          </a:ln>
        </p:spPr>
      </p:sp>
      <p:sp>
        <p:nvSpPr>
          <p:cNvPr id="526" name="CustomShape 11"/>
          <p:cNvSpPr/>
          <p:nvPr/>
        </p:nvSpPr>
        <p:spPr>
          <a:xfrm>
            <a:off x="3940200" y="5316480"/>
            <a:ext cx="1291320" cy="100368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27" name="Line 12"/>
          <p:cNvSpPr/>
          <p:nvPr/>
        </p:nvSpPr>
        <p:spPr>
          <a:xfrm>
            <a:off x="1332000" y="1773360"/>
            <a:ext cx="6769080" cy="0"/>
          </a:xfrm>
          <a:prstGeom prst="line">
            <a:avLst/>
          </a:prstGeom>
          <a:ln w="63360">
            <a:solidFill>
              <a:srgbClr val="FF0000"/>
            </a:solidFill>
            <a:miter/>
          </a:ln>
        </p:spPr>
      </p:sp>
      <p:sp>
        <p:nvSpPr>
          <p:cNvPr id="528" name="Line 13"/>
          <p:cNvSpPr/>
          <p:nvPr/>
        </p:nvSpPr>
        <p:spPr>
          <a:xfrm>
            <a:off x="1547640" y="1773360"/>
            <a:ext cx="0" cy="431640"/>
          </a:xfrm>
          <a:prstGeom prst="line">
            <a:avLst/>
          </a:prstGeom>
          <a:ln w="63360">
            <a:solidFill>
              <a:srgbClr val="FF0000"/>
            </a:solidFill>
            <a:miter/>
          </a:ln>
        </p:spPr>
      </p:sp>
      <p:sp>
        <p:nvSpPr>
          <p:cNvPr id="529" name="Line 14"/>
          <p:cNvSpPr/>
          <p:nvPr/>
        </p:nvSpPr>
        <p:spPr>
          <a:xfrm>
            <a:off x="3492360" y="1773360"/>
            <a:ext cx="0" cy="431640"/>
          </a:xfrm>
          <a:prstGeom prst="line">
            <a:avLst/>
          </a:prstGeom>
          <a:ln w="63360">
            <a:solidFill>
              <a:srgbClr val="FF0000"/>
            </a:solidFill>
            <a:miter/>
          </a:ln>
        </p:spPr>
      </p:sp>
      <p:sp>
        <p:nvSpPr>
          <p:cNvPr id="530" name="Line 15"/>
          <p:cNvSpPr/>
          <p:nvPr/>
        </p:nvSpPr>
        <p:spPr>
          <a:xfrm>
            <a:off x="5364000" y="1773360"/>
            <a:ext cx="0" cy="431640"/>
          </a:xfrm>
          <a:prstGeom prst="line">
            <a:avLst/>
          </a:prstGeom>
          <a:ln w="63360">
            <a:solidFill>
              <a:srgbClr val="FF0000"/>
            </a:solidFill>
            <a:miter/>
          </a:ln>
        </p:spPr>
      </p:sp>
      <p:sp>
        <p:nvSpPr>
          <p:cNvPr id="531" name="Line 16"/>
          <p:cNvSpPr/>
          <p:nvPr/>
        </p:nvSpPr>
        <p:spPr>
          <a:xfrm>
            <a:off x="7236000" y="1773360"/>
            <a:ext cx="0" cy="431640"/>
          </a:xfrm>
          <a:prstGeom prst="line">
            <a:avLst/>
          </a:prstGeom>
          <a:ln w="63360">
            <a:solidFill>
              <a:srgbClr val="FF0000"/>
            </a:solidFill>
            <a:miter/>
          </a:ln>
        </p:spPr>
      </p:sp>
      <p:sp>
        <p:nvSpPr>
          <p:cNvPr id="532" name="Line 17"/>
          <p:cNvSpPr/>
          <p:nvPr/>
        </p:nvSpPr>
        <p:spPr>
          <a:xfrm>
            <a:off x="1116000" y="1557360"/>
            <a:ext cx="7272360" cy="0"/>
          </a:xfrm>
          <a:prstGeom prst="line">
            <a:avLst/>
          </a:prstGeom>
          <a:ln w="63360">
            <a:solidFill>
              <a:srgbClr val="3333CC"/>
            </a:solidFill>
            <a:miter/>
          </a:ln>
        </p:spPr>
      </p:sp>
      <p:sp>
        <p:nvSpPr>
          <p:cNvPr id="533" name="Line 18"/>
          <p:cNvSpPr/>
          <p:nvPr/>
        </p:nvSpPr>
        <p:spPr>
          <a:xfrm>
            <a:off x="2268360" y="1557360"/>
            <a:ext cx="0" cy="647640"/>
          </a:xfrm>
          <a:prstGeom prst="line">
            <a:avLst/>
          </a:prstGeom>
          <a:ln w="63360">
            <a:solidFill>
              <a:srgbClr val="3333CC"/>
            </a:solidFill>
            <a:miter/>
          </a:ln>
        </p:spPr>
      </p:sp>
      <p:sp>
        <p:nvSpPr>
          <p:cNvPr id="534" name="Line 19"/>
          <p:cNvSpPr/>
          <p:nvPr/>
        </p:nvSpPr>
        <p:spPr>
          <a:xfrm>
            <a:off x="4140360" y="1557360"/>
            <a:ext cx="0" cy="647640"/>
          </a:xfrm>
          <a:prstGeom prst="line">
            <a:avLst/>
          </a:prstGeom>
          <a:ln w="63360">
            <a:solidFill>
              <a:srgbClr val="3333CC"/>
            </a:solidFill>
            <a:miter/>
          </a:ln>
        </p:spPr>
      </p:sp>
      <p:sp>
        <p:nvSpPr>
          <p:cNvPr id="535" name="Line 20"/>
          <p:cNvSpPr/>
          <p:nvPr/>
        </p:nvSpPr>
        <p:spPr>
          <a:xfrm>
            <a:off x="5940360" y="1557360"/>
            <a:ext cx="0" cy="647640"/>
          </a:xfrm>
          <a:prstGeom prst="line">
            <a:avLst/>
          </a:prstGeom>
          <a:ln w="63360">
            <a:solidFill>
              <a:srgbClr val="3333CC"/>
            </a:solidFill>
            <a:miter/>
          </a:ln>
        </p:spPr>
      </p:sp>
      <p:sp>
        <p:nvSpPr>
          <p:cNvPr id="536" name="Line 21"/>
          <p:cNvSpPr/>
          <p:nvPr/>
        </p:nvSpPr>
        <p:spPr>
          <a:xfrm>
            <a:off x="7740720" y="1557360"/>
            <a:ext cx="0" cy="647640"/>
          </a:xfrm>
          <a:prstGeom prst="line">
            <a:avLst/>
          </a:prstGeom>
          <a:ln w="63360">
            <a:solidFill>
              <a:srgbClr val="3333CC"/>
            </a:solidFill>
            <a:miter/>
          </a:ln>
        </p:spPr>
      </p:sp>
      <p:sp>
        <p:nvSpPr>
          <p:cNvPr id="537" name="CustomShape 22"/>
          <p:cNvSpPr/>
          <p:nvPr/>
        </p:nvSpPr>
        <p:spPr>
          <a:xfrm>
            <a:off x="914400" y="0"/>
            <a:ext cx="7997040" cy="86832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endParaRPr lang="en-US" sz="3600" strike="noStrike" dirty="0" smtClean="0">
              <a:solidFill>
                <a:srgbClr val="000000"/>
              </a:solidFill>
              <a:latin typeface="Cambria" pitchFamily="18" charset="0"/>
              <a:ea typeface="DejaVu Sans"/>
            </a:endParaRPr>
          </a:p>
          <a:p>
            <a:pPr algn="ctr">
              <a:lnSpc>
                <a:spcPct val="100000"/>
              </a:lnSpc>
              <a:buSzPct val="45000"/>
            </a:pPr>
            <a:endParaRPr lang="en-US" sz="3600" dirty="0">
              <a:solidFill>
                <a:srgbClr val="000000"/>
              </a:solidFill>
              <a:latin typeface="Cambria" pitchFamily="18" charset="0"/>
              <a:ea typeface="DejaVu Sans"/>
            </a:endParaRPr>
          </a:p>
          <a:p>
            <a:pPr algn="ctr">
              <a:lnSpc>
                <a:spcPct val="100000"/>
              </a:lnSpc>
              <a:buSzPct val="45000"/>
            </a:pPr>
            <a:endParaRPr lang="en-US" sz="3600" strike="noStrike" dirty="0" smtClean="0">
              <a:solidFill>
                <a:srgbClr val="000000"/>
              </a:solidFill>
              <a:latin typeface="Cambria" pitchFamily="18" charset="0"/>
              <a:ea typeface="DejaVu Sans"/>
            </a:endParaRPr>
          </a:p>
          <a:p>
            <a:pPr algn="ctr">
              <a:lnSpc>
                <a:spcPct val="100000"/>
              </a:lnSpc>
            </a:pPr>
            <a:endParaRPr sz="3600">
              <a:latin typeface="Cambria" pitchFamily="18" charset="0"/>
            </a:endParaRPr>
          </a:p>
        </p:txBody>
      </p:sp>
      <p:sp>
        <p:nvSpPr>
          <p:cNvPr id="538" name="CustomShape 23"/>
          <p:cNvSpPr/>
          <p:nvPr/>
        </p:nvSpPr>
        <p:spPr>
          <a:xfrm>
            <a:off x="826920" y="981000"/>
            <a:ext cx="7844760" cy="5469840"/>
          </a:xfrm>
          <a:prstGeom prst="rect">
            <a:avLst/>
          </a:prstGeom>
          <a:noFill/>
          <a:ln w="12600">
            <a:solidFill>
              <a:srgbClr val="000000"/>
            </a:solidFill>
            <a:miter/>
          </a:ln>
        </p:spPr>
        <p:style>
          <a:lnRef idx="0">
            <a:scrgbClr r="0" g="0" b="0"/>
          </a:lnRef>
          <a:fillRef idx="0">
            <a:scrgbClr r="0" g="0" b="0"/>
          </a:fillRef>
          <a:effectRef idx="0">
            <a:scrgbClr r="0" g="0" b="0"/>
          </a:effectRef>
          <a:fontRef idx="minor"/>
        </p:style>
      </p:sp>
      <p:sp>
        <p:nvSpPr>
          <p:cNvPr id="539" name="CustomShape 24"/>
          <p:cNvSpPr/>
          <p:nvPr/>
        </p:nvSpPr>
        <p:spPr>
          <a:xfrm>
            <a:off x="1116000" y="2060640"/>
            <a:ext cx="1580400" cy="16516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40" name="CustomShape 25"/>
          <p:cNvSpPr/>
          <p:nvPr/>
        </p:nvSpPr>
        <p:spPr>
          <a:xfrm>
            <a:off x="1260360" y="2205000"/>
            <a:ext cx="1291680" cy="93096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41" name="CustomShape 26"/>
          <p:cNvSpPr/>
          <p:nvPr/>
        </p:nvSpPr>
        <p:spPr>
          <a:xfrm>
            <a:off x="1303560" y="2501640"/>
            <a:ext cx="121968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Instance 1</a:t>
            </a:r>
            <a:endParaRPr/>
          </a:p>
        </p:txBody>
      </p:sp>
      <p:sp>
        <p:nvSpPr>
          <p:cNvPr id="542" name="CustomShape 27"/>
          <p:cNvSpPr/>
          <p:nvPr/>
        </p:nvSpPr>
        <p:spPr>
          <a:xfrm>
            <a:off x="1332000" y="3308400"/>
            <a:ext cx="122004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Node 1</a:t>
            </a:r>
            <a:endParaRPr/>
          </a:p>
        </p:txBody>
      </p:sp>
      <p:sp>
        <p:nvSpPr>
          <p:cNvPr id="543" name="CustomShape 28"/>
          <p:cNvSpPr/>
          <p:nvPr/>
        </p:nvSpPr>
        <p:spPr>
          <a:xfrm>
            <a:off x="3059280" y="2060640"/>
            <a:ext cx="1580040" cy="16516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44" name="CustomShape 29"/>
          <p:cNvSpPr/>
          <p:nvPr/>
        </p:nvSpPr>
        <p:spPr>
          <a:xfrm>
            <a:off x="3203280" y="2205000"/>
            <a:ext cx="1291320" cy="93096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45" name="CustomShape 30"/>
          <p:cNvSpPr/>
          <p:nvPr/>
        </p:nvSpPr>
        <p:spPr>
          <a:xfrm>
            <a:off x="3246480" y="2501640"/>
            <a:ext cx="121932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Instance 2</a:t>
            </a:r>
            <a:endParaRPr/>
          </a:p>
        </p:txBody>
      </p:sp>
      <p:sp>
        <p:nvSpPr>
          <p:cNvPr id="546" name="CustomShape 31"/>
          <p:cNvSpPr/>
          <p:nvPr/>
        </p:nvSpPr>
        <p:spPr>
          <a:xfrm>
            <a:off x="3274920" y="3308400"/>
            <a:ext cx="121968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Node 2</a:t>
            </a:r>
            <a:endParaRPr/>
          </a:p>
        </p:txBody>
      </p:sp>
      <p:sp>
        <p:nvSpPr>
          <p:cNvPr id="547" name="CustomShape 32"/>
          <p:cNvSpPr/>
          <p:nvPr/>
        </p:nvSpPr>
        <p:spPr>
          <a:xfrm>
            <a:off x="4932360" y="2060640"/>
            <a:ext cx="1580400" cy="16516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48" name="CustomShape 33"/>
          <p:cNvSpPr/>
          <p:nvPr/>
        </p:nvSpPr>
        <p:spPr>
          <a:xfrm>
            <a:off x="5076720" y="2205000"/>
            <a:ext cx="1291680" cy="93096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49" name="CustomShape 34"/>
          <p:cNvSpPr/>
          <p:nvPr/>
        </p:nvSpPr>
        <p:spPr>
          <a:xfrm>
            <a:off x="5119920" y="2501640"/>
            <a:ext cx="121968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Instance 3</a:t>
            </a:r>
            <a:endParaRPr/>
          </a:p>
        </p:txBody>
      </p:sp>
      <p:sp>
        <p:nvSpPr>
          <p:cNvPr id="550" name="CustomShape 35"/>
          <p:cNvSpPr/>
          <p:nvPr/>
        </p:nvSpPr>
        <p:spPr>
          <a:xfrm>
            <a:off x="5148360" y="3308400"/>
            <a:ext cx="122004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Node 3</a:t>
            </a:r>
            <a:endParaRPr/>
          </a:p>
        </p:txBody>
      </p:sp>
      <p:sp>
        <p:nvSpPr>
          <p:cNvPr id="551" name="CustomShape 36"/>
          <p:cNvSpPr/>
          <p:nvPr/>
        </p:nvSpPr>
        <p:spPr>
          <a:xfrm>
            <a:off x="6804000" y="2060640"/>
            <a:ext cx="1580400" cy="16516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52" name="CustomShape 37"/>
          <p:cNvSpPr/>
          <p:nvPr/>
        </p:nvSpPr>
        <p:spPr>
          <a:xfrm>
            <a:off x="6948360" y="2205000"/>
            <a:ext cx="1291680" cy="93096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553" name="CustomShape 38"/>
          <p:cNvSpPr/>
          <p:nvPr/>
        </p:nvSpPr>
        <p:spPr>
          <a:xfrm>
            <a:off x="6991560" y="2501640"/>
            <a:ext cx="121968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Instance 4</a:t>
            </a:r>
            <a:endParaRPr/>
          </a:p>
        </p:txBody>
      </p:sp>
      <p:sp>
        <p:nvSpPr>
          <p:cNvPr id="554" name="CustomShape 39"/>
          <p:cNvSpPr/>
          <p:nvPr/>
        </p:nvSpPr>
        <p:spPr>
          <a:xfrm>
            <a:off x="7020000" y="3308400"/>
            <a:ext cx="122004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Node 4</a:t>
            </a:r>
            <a:endParaRPr/>
          </a:p>
        </p:txBody>
      </p:sp>
      <p:sp>
        <p:nvSpPr>
          <p:cNvPr id="555" name="Line 40"/>
          <p:cNvSpPr/>
          <p:nvPr/>
        </p:nvSpPr>
        <p:spPr>
          <a:xfrm>
            <a:off x="1403280" y="3716280"/>
            <a:ext cx="0" cy="289080"/>
          </a:xfrm>
          <a:prstGeom prst="line">
            <a:avLst/>
          </a:prstGeom>
          <a:ln w="63360">
            <a:solidFill>
              <a:srgbClr val="000000"/>
            </a:solidFill>
            <a:miter/>
          </a:ln>
        </p:spPr>
      </p:sp>
      <p:sp>
        <p:nvSpPr>
          <p:cNvPr id="556" name="CustomShape 41"/>
          <p:cNvSpPr/>
          <p:nvPr/>
        </p:nvSpPr>
        <p:spPr>
          <a:xfrm>
            <a:off x="1101600" y="4005360"/>
            <a:ext cx="572400" cy="71496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57" name="Line 42"/>
          <p:cNvSpPr/>
          <p:nvPr/>
        </p:nvSpPr>
        <p:spPr>
          <a:xfrm>
            <a:off x="3360600" y="3716280"/>
            <a:ext cx="0" cy="289080"/>
          </a:xfrm>
          <a:prstGeom prst="line">
            <a:avLst/>
          </a:prstGeom>
          <a:ln w="63360">
            <a:solidFill>
              <a:srgbClr val="000000"/>
            </a:solidFill>
            <a:miter/>
          </a:ln>
        </p:spPr>
      </p:sp>
      <p:sp>
        <p:nvSpPr>
          <p:cNvPr id="558" name="CustomShape 43"/>
          <p:cNvSpPr/>
          <p:nvPr/>
        </p:nvSpPr>
        <p:spPr>
          <a:xfrm>
            <a:off x="3059280" y="4005360"/>
            <a:ext cx="572040" cy="71496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59" name="Line 44"/>
          <p:cNvSpPr/>
          <p:nvPr/>
        </p:nvSpPr>
        <p:spPr>
          <a:xfrm>
            <a:off x="5305320" y="3716280"/>
            <a:ext cx="0" cy="289080"/>
          </a:xfrm>
          <a:prstGeom prst="line">
            <a:avLst/>
          </a:prstGeom>
          <a:ln w="63360">
            <a:solidFill>
              <a:srgbClr val="000000"/>
            </a:solidFill>
            <a:miter/>
          </a:ln>
        </p:spPr>
      </p:sp>
      <p:sp>
        <p:nvSpPr>
          <p:cNvPr id="560" name="CustomShape 45"/>
          <p:cNvSpPr/>
          <p:nvPr/>
        </p:nvSpPr>
        <p:spPr>
          <a:xfrm>
            <a:off x="5003640" y="4005360"/>
            <a:ext cx="572400" cy="71496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61" name="Line 46"/>
          <p:cNvSpPr/>
          <p:nvPr/>
        </p:nvSpPr>
        <p:spPr>
          <a:xfrm>
            <a:off x="7176960" y="3716280"/>
            <a:ext cx="0" cy="289080"/>
          </a:xfrm>
          <a:prstGeom prst="line">
            <a:avLst/>
          </a:prstGeom>
          <a:ln w="63360">
            <a:solidFill>
              <a:srgbClr val="000000"/>
            </a:solidFill>
            <a:miter/>
          </a:ln>
        </p:spPr>
      </p:sp>
      <p:sp>
        <p:nvSpPr>
          <p:cNvPr id="562" name="CustomShape 47"/>
          <p:cNvSpPr/>
          <p:nvPr/>
        </p:nvSpPr>
        <p:spPr>
          <a:xfrm>
            <a:off x="6875640" y="4005360"/>
            <a:ext cx="572040" cy="71496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63" name="CustomShape 48"/>
          <p:cNvSpPr/>
          <p:nvPr/>
        </p:nvSpPr>
        <p:spPr>
          <a:xfrm flipV="1">
            <a:off x="1332000" y="5151960"/>
            <a:ext cx="1075320" cy="645120"/>
          </a:xfrm>
          <a:prstGeom prst="wedgeRectCallout">
            <a:avLst>
              <a:gd name="adj1" fmla="val 10260"/>
              <a:gd name="adj2" fmla="val 32479"/>
            </a:avLst>
          </a:prstGeom>
          <a:solidFill>
            <a:srgbClr val="DDDDDD"/>
          </a:solidFill>
          <a:ln w="1260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Storage Network</a:t>
            </a:r>
            <a:endParaRPr/>
          </a:p>
        </p:txBody>
      </p:sp>
      <p:sp>
        <p:nvSpPr>
          <p:cNvPr id="564" name="CustomShape 49"/>
          <p:cNvSpPr/>
          <p:nvPr/>
        </p:nvSpPr>
        <p:spPr>
          <a:xfrm flipV="1">
            <a:off x="7308720" y="545040"/>
            <a:ext cx="1075680" cy="645120"/>
          </a:xfrm>
          <a:prstGeom prst="wedgeRectCallout">
            <a:avLst>
              <a:gd name="adj1" fmla="val 4732"/>
              <a:gd name="adj2" fmla="val -11513"/>
            </a:avLst>
          </a:prstGeom>
          <a:solidFill>
            <a:srgbClr val="DDDDDD"/>
          </a:solidFill>
          <a:ln w="12600">
            <a:solidFill>
              <a:srgbClr val="0000FF"/>
            </a:solidFill>
            <a:miter/>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3333CC"/>
                </a:solidFill>
                <a:latin typeface="Arial"/>
                <a:ea typeface="DejaVu Sans"/>
              </a:rPr>
              <a:t>Public</a:t>
            </a:r>
            <a:endParaRPr/>
          </a:p>
          <a:p>
            <a:pPr algn="ctr">
              <a:lnSpc>
                <a:spcPct val="100000"/>
              </a:lnSpc>
            </a:pPr>
            <a:r>
              <a:rPr lang="en-US" sz="1600" b="1" strike="noStrike">
                <a:solidFill>
                  <a:srgbClr val="3333CC"/>
                </a:solidFill>
                <a:latin typeface="Arial"/>
                <a:ea typeface="DejaVu Sans"/>
              </a:rPr>
              <a:t>Network</a:t>
            </a:r>
            <a:endParaRPr/>
          </a:p>
        </p:txBody>
      </p:sp>
      <p:sp>
        <p:nvSpPr>
          <p:cNvPr id="565" name="CustomShape 50"/>
          <p:cNvSpPr/>
          <p:nvPr/>
        </p:nvSpPr>
        <p:spPr>
          <a:xfrm flipV="1">
            <a:off x="5219640" y="833760"/>
            <a:ext cx="1869480" cy="572400"/>
          </a:xfrm>
          <a:prstGeom prst="wedgeRectCallout">
            <a:avLst>
              <a:gd name="adj1" fmla="val 11788"/>
              <a:gd name="adj2" fmla="val -13686"/>
            </a:avLst>
          </a:prstGeom>
          <a:solidFill>
            <a:srgbClr val="DDDDDD"/>
          </a:solidFill>
          <a:ln w="12600">
            <a:solidFill>
              <a:srgbClr val="FF0000"/>
            </a:solidFill>
            <a:miter/>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dirty="0">
                <a:solidFill>
                  <a:srgbClr val="FF3300"/>
                </a:solidFill>
                <a:latin typeface="Arial"/>
                <a:ea typeface="DejaVu Sans"/>
              </a:rPr>
              <a:t>Private Network</a:t>
            </a:r>
            <a:endParaRPr/>
          </a:p>
          <a:p>
            <a:pPr algn="ctr">
              <a:lnSpc>
                <a:spcPct val="100000"/>
              </a:lnSpc>
            </a:pPr>
            <a:r>
              <a:rPr lang="en-US" sz="1600" b="1" strike="noStrike" dirty="0">
                <a:solidFill>
                  <a:srgbClr val="FF3300"/>
                </a:solidFill>
                <a:latin typeface="Arial"/>
                <a:ea typeface="DejaVu Sans"/>
              </a:rPr>
              <a:t>(Interconnect)</a:t>
            </a:r>
            <a:endParaRPr/>
          </a:p>
        </p:txBody>
      </p:sp>
      <p:sp>
        <p:nvSpPr>
          <p:cNvPr id="566" name="CustomShape 51"/>
          <p:cNvSpPr/>
          <p:nvPr/>
        </p:nvSpPr>
        <p:spPr>
          <a:xfrm>
            <a:off x="3708360" y="5662440"/>
            <a:ext cx="1724760" cy="33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Database</a:t>
            </a:r>
            <a:endParaRPr/>
          </a:p>
        </p:txBody>
      </p:sp>
      <p:pic>
        <p:nvPicPr>
          <p:cNvPr id="53" name="~PP1556.WAV">
            <a:hlinkClick r:id="" action="ppaction://media"/>
          </p:cNvPr>
          <p:cNvPicPr>
            <a:picLocks noRot="1" noChangeAspect="1"/>
          </p:cNvPicPr>
          <p:nvPr>
            <a:wavAudioFile r:embed="rId1" name="~PP1556.WAV"/>
          </p:nvPr>
        </p:nvPicPr>
        <p:blipFill>
          <a:blip r:embed="rId4"/>
          <a:stretch>
            <a:fillRect/>
          </a:stretch>
        </p:blipFill>
        <p:spPr>
          <a:xfrm>
            <a:off x="8696325" y="6410325"/>
            <a:ext cx="304800" cy="304800"/>
          </a:xfrm>
          <a:prstGeom prst="rect">
            <a:avLst/>
          </a:prstGeom>
        </p:spPr>
      </p:pic>
      <p:sp>
        <p:nvSpPr>
          <p:cNvPr id="54" name="Rectangle 53"/>
          <p:cNvSpPr/>
          <p:nvPr/>
        </p:nvSpPr>
        <p:spPr>
          <a:xfrm>
            <a:off x="1676400" y="1"/>
            <a:ext cx="5943600" cy="646331"/>
          </a:xfrm>
          <a:prstGeom prst="rect">
            <a:avLst/>
          </a:prstGeom>
        </p:spPr>
        <p:txBody>
          <a:bodyPr wrap="square">
            <a:spAutoFit/>
          </a:bodyPr>
          <a:lstStyle/>
          <a:p>
            <a:pPr algn="ctr">
              <a:lnSpc>
                <a:spcPct val="100000"/>
              </a:lnSpc>
              <a:buSzPct val="45000"/>
            </a:pPr>
            <a:r>
              <a:rPr lang="en-US" sz="3600" strike="noStrike" dirty="0" smtClean="0">
                <a:solidFill>
                  <a:srgbClr val="000000"/>
                </a:solidFill>
                <a:latin typeface="Cambria" pitchFamily="18" charset="0"/>
                <a:ea typeface="DejaVu Sans"/>
              </a:rPr>
              <a:t>Instances versus Databases</a:t>
            </a:r>
            <a:endParaRPr lang="en-US" sz="3600" dirty="0">
              <a:latin typeface="Cambria" pitchFamily="18" charset="0"/>
            </a:endParaRPr>
          </a:p>
        </p:txBody>
      </p:sp>
    </p:spTree>
  </p:cSld>
  <p:clrMapOvr>
    <a:masterClrMapping/>
  </p:clrMapOvr>
  <p:transition advTm="716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7"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a:solidFill>
                  <a:srgbClr val="000000"/>
                </a:solidFill>
                <a:latin typeface="Cambria" pitchFamily="18" charset="0"/>
                <a:ea typeface="DejaVu Sans"/>
              </a:rPr>
              <a:t>What</a:t>
            </a:r>
            <a:r>
              <a:rPr lang="en-US" sz="2600" strike="noStrike" dirty="0">
                <a:solidFill>
                  <a:srgbClr val="000000"/>
                </a:solidFill>
                <a:latin typeface="Arial"/>
                <a:ea typeface="DejaVu Sans"/>
              </a:rPr>
              <a:t> is RAC Database</a:t>
            </a:r>
            <a:endParaRPr/>
          </a:p>
        </p:txBody>
      </p:sp>
      <p:sp>
        <p:nvSpPr>
          <p:cNvPr id="568"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Multiple instances running on separate servers (</a:t>
            </a:r>
            <a:r>
              <a:rPr lang="en-US" sz="2000" strike="noStrike" dirty="0" smtClean="0">
                <a:solidFill>
                  <a:srgbClr val="000000"/>
                </a:solidFill>
                <a:latin typeface="Cambria" pitchFamily="18" charset="0"/>
                <a:ea typeface="DejaVu Sans"/>
              </a:rPr>
              <a:t>nodes)</a:t>
            </a:r>
            <a:endParaRPr lang="en-US" sz="2000" strike="noStrike" dirty="0">
              <a:solidFill>
                <a:srgbClr val="000000"/>
              </a:solidFill>
              <a:latin typeface="Cambria" pitchFamily="18" charset="0"/>
              <a:ea typeface="DejaVu Sans"/>
            </a:endParaRPr>
          </a:p>
          <a:p>
            <a:pPr>
              <a:lnSpc>
                <a:spcPct val="100000"/>
              </a:lnSpc>
              <a:buSzPct val="45000"/>
              <a:buFont typeface="Arial" pitchFamily="34" charset="0"/>
              <a:buChar char="•"/>
            </a:pPr>
            <a:r>
              <a:rPr lang="en-US" sz="2000" strike="noStrike" dirty="0" smtClean="0">
                <a:solidFill>
                  <a:srgbClr val="000000"/>
                </a:solidFill>
                <a:latin typeface="Cambria" pitchFamily="18" charset="0"/>
                <a:ea typeface="DejaVu Sans"/>
              </a:rPr>
              <a:t>Single </a:t>
            </a:r>
            <a:r>
              <a:rPr lang="en-US" sz="2000" strike="noStrike" dirty="0">
                <a:solidFill>
                  <a:srgbClr val="000000"/>
                </a:solidFill>
                <a:latin typeface="Cambria" pitchFamily="18" charset="0"/>
                <a:ea typeface="DejaVu Sans"/>
              </a:rPr>
              <a:t>database on shared storage accessible to all </a:t>
            </a:r>
            <a:r>
              <a:rPr lang="en-US" sz="2000" strike="noStrike" dirty="0" smtClean="0">
                <a:solidFill>
                  <a:srgbClr val="000000"/>
                </a:solidFill>
                <a:latin typeface="Cambria" pitchFamily="18" charset="0"/>
                <a:ea typeface="DejaVu Sans"/>
              </a:rPr>
              <a:t>nodes</a:t>
            </a:r>
            <a:endParaRPr lang="en-US" sz="2000" strike="noStrike" dirty="0">
              <a:solidFill>
                <a:srgbClr val="000000"/>
              </a:solidFill>
              <a:latin typeface="Cambria" pitchFamily="18" charset="0"/>
              <a:ea typeface="DejaVu Sans"/>
            </a:endParaRPr>
          </a:p>
          <a:p>
            <a:pPr>
              <a:lnSpc>
                <a:spcPct val="100000"/>
              </a:lnSpc>
              <a:buSzPct val="45000"/>
              <a:buFont typeface="Arial" pitchFamily="34" charset="0"/>
              <a:buChar char="•"/>
            </a:pPr>
            <a:r>
              <a:rPr lang="en-US" sz="2000" strike="noStrike" dirty="0" smtClean="0">
                <a:solidFill>
                  <a:srgbClr val="000000"/>
                </a:solidFill>
                <a:latin typeface="Cambria" pitchFamily="18" charset="0"/>
                <a:ea typeface="DejaVu Sans"/>
              </a:rPr>
              <a:t>Instances </a:t>
            </a:r>
            <a:r>
              <a:rPr lang="en-US" sz="2000" strike="noStrike" dirty="0">
                <a:solidFill>
                  <a:srgbClr val="000000"/>
                </a:solidFill>
                <a:latin typeface="Cambria" pitchFamily="18" charset="0"/>
                <a:ea typeface="DejaVu Sans"/>
              </a:rPr>
              <a:t>exchange information over an interconnect network</a:t>
            </a:r>
            <a:endParaRPr>
              <a:latin typeface="Cambria" pitchFamily="18" charset="0"/>
            </a:endParaRPr>
          </a:p>
        </p:txBody>
      </p:sp>
      <p:sp>
        <p:nvSpPr>
          <p:cNvPr id="569" name="CustomShape 3"/>
          <p:cNvSpPr/>
          <p:nvPr/>
        </p:nvSpPr>
        <p:spPr>
          <a:xfrm>
            <a:off x="609600" y="2209800"/>
            <a:ext cx="8062080" cy="4267200"/>
          </a:xfrm>
          <a:prstGeom prst="rect">
            <a:avLst/>
          </a:prstGeom>
          <a:noFill/>
          <a:ln w="12600">
            <a:solidFill>
              <a:srgbClr val="000000"/>
            </a:solidFill>
            <a:miter/>
          </a:ln>
        </p:spPr>
        <p:style>
          <a:lnRef idx="0">
            <a:scrgbClr r="0" g="0" b="0"/>
          </a:lnRef>
          <a:fillRef idx="0">
            <a:scrgbClr r="0" g="0" b="0"/>
          </a:fillRef>
          <a:effectRef idx="0">
            <a:scrgbClr r="0" g="0" b="0"/>
          </a:effectRef>
          <a:fontRef idx="minor"/>
        </p:style>
      </p:sp>
      <p:sp>
        <p:nvSpPr>
          <p:cNvPr id="570" name="Line 4"/>
          <p:cNvSpPr/>
          <p:nvPr/>
        </p:nvSpPr>
        <p:spPr>
          <a:xfrm flipH="1">
            <a:off x="4789440" y="4754520"/>
            <a:ext cx="1224000" cy="360360"/>
          </a:xfrm>
          <a:prstGeom prst="line">
            <a:avLst/>
          </a:prstGeom>
          <a:ln w="38160">
            <a:solidFill>
              <a:srgbClr val="000000"/>
            </a:solidFill>
            <a:miter/>
          </a:ln>
        </p:spPr>
      </p:sp>
      <p:sp>
        <p:nvSpPr>
          <p:cNvPr id="571" name="Line 5"/>
          <p:cNvSpPr/>
          <p:nvPr/>
        </p:nvSpPr>
        <p:spPr>
          <a:xfrm flipH="1" flipV="1">
            <a:off x="3349440" y="4754160"/>
            <a:ext cx="1440000" cy="358920"/>
          </a:xfrm>
          <a:prstGeom prst="line">
            <a:avLst/>
          </a:prstGeom>
          <a:ln w="38160">
            <a:solidFill>
              <a:srgbClr val="000000"/>
            </a:solidFill>
            <a:miter/>
          </a:ln>
        </p:spPr>
      </p:sp>
      <p:sp>
        <p:nvSpPr>
          <p:cNvPr id="572" name="CustomShape 6"/>
          <p:cNvSpPr/>
          <p:nvPr/>
        </p:nvSpPr>
        <p:spPr>
          <a:xfrm>
            <a:off x="1752600" y="2895600"/>
            <a:ext cx="2096160" cy="185352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b"/>
          <a:lstStyle/>
          <a:p>
            <a:pPr algn="ctr">
              <a:lnSpc>
                <a:spcPct val="100000"/>
              </a:lnSpc>
            </a:pPr>
            <a:r>
              <a:rPr lang="en-US" sz="2000" b="1" strike="noStrike">
                <a:solidFill>
                  <a:srgbClr val="000000"/>
                </a:solidFill>
                <a:latin typeface="Arial"/>
                <a:ea typeface="DejaVu Sans"/>
              </a:rPr>
              <a:t>Node 1</a:t>
            </a:r>
            <a:endParaRPr/>
          </a:p>
        </p:txBody>
      </p:sp>
      <p:sp>
        <p:nvSpPr>
          <p:cNvPr id="573" name="CustomShape 7"/>
          <p:cNvSpPr/>
          <p:nvPr/>
        </p:nvSpPr>
        <p:spPr>
          <a:xfrm>
            <a:off x="2244600" y="3241800"/>
            <a:ext cx="1388520" cy="100404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2000" b="1" strike="noStrike">
                <a:solidFill>
                  <a:srgbClr val="000000"/>
                </a:solidFill>
                <a:latin typeface="Arial"/>
                <a:ea typeface="DejaVu Sans"/>
              </a:rPr>
              <a:t>Instance 1</a:t>
            </a:r>
            <a:endParaRPr/>
          </a:p>
        </p:txBody>
      </p:sp>
      <p:sp>
        <p:nvSpPr>
          <p:cNvPr id="574" name="CustomShape 8"/>
          <p:cNvSpPr/>
          <p:nvPr/>
        </p:nvSpPr>
        <p:spPr>
          <a:xfrm>
            <a:off x="5581440" y="2895600"/>
            <a:ext cx="1796040" cy="185496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b"/>
          <a:lstStyle/>
          <a:p>
            <a:pPr algn="ctr">
              <a:lnSpc>
                <a:spcPct val="100000"/>
              </a:lnSpc>
            </a:pPr>
            <a:r>
              <a:rPr lang="en-US" sz="2000" b="1" strike="noStrike">
                <a:solidFill>
                  <a:srgbClr val="000000"/>
                </a:solidFill>
                <a:latin typeface="Arial"/>
                <a:ea typeface="DejaVu Sans"/>
              </a:rPr>
              <a:t>Node 2</a:t>
            </a:r>
            <a:endParaRPr/>
          </a:p>
        </p:txBody>
      </p:sp>
      <p:sp>
        <p:nvSpPr>
          <p:cNvPr id="575" name="CustomShape 9"/>
          <p:cNvSpPr/>
          <p:nvPr/>
        </p:nvSpPr>
        <p:spPr>
          <a:xfrm>
            <a:off x="5773320" y="3243240"/>
            <a:ext cx="1388520" cy="10036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sz="2000" b="1" strike="noStrike">
                <a:solidFill>
                  <a:srgbClr val="000000"/>
                </a:solidFill>
                <a:latin typeface="Arial"/>
                <a:ea typeface="DejaVu Sans"/>
              </a:rPr>
              <a:t>Instance 2</a:t>
            </a:r>
            <a:endParaRPr/>
          </a:p>
        </p:txBody>
      </p:sp>
      <p:sp>
        <p:nvSpPr>
          <p:cNvPr id="576" name="Line 10"/>
          <p:cNvSpPr/>
          <p:nvPr/>
        </p:nvSpPr>
        <p:spPr>
          <a:xfrm>
            <a:off x="3852720" y="3817800"/>
            <a:ext cx="1008000" cy="0"/>
          </a:xfrm>
          <a:prstGeom prst="line">
            <a:avLst/>
          </a:prstGeom>
          <a:ln w="38160">
            <a:solidFill>
              <a:srgbClr val="000000"/>
            </a:solidFill>
            <a:miter/>
          </a:ln>
        </p:spPr>
      </p:sp>
      <p:sp>
        <p:nvSpPr>
          <p:cNvPr id="577" name="Line 11"/>
          <p:cNvSpPr/>
          <p:nvPr/>
        </p:nvSpPr>
        <p:spPr>
          <a:xfrm>
            <a:off x="4573440" y="4249800"/>
            <a:ext cx="1008000" cy="0"/>
          </a:xfrm>
          <a:prstGeom prst="line">
            <a:avLst/>
          </a:prstGeom>
          <a:ln w="38160">
            <a:solidFill>
              <a:srgbClr val="000000"/>
            </a:solidFill>
            <a:miter/>
          </a:ln>
        </p:spPr>
      </p:sp>
      <p:sp>
        <p:nvSpPr>
          <p:cNvPr id="578" name="Line 12"/>
          <p:cNvSpPr/>
          <p:nvPr/>
        </p:nvSpPr>
        <p:spPr>
          <a:xfrm flipV="1">
            <a:off x="4573440" y="3817800"/>
            <a:ext cx="287280" cy="432000"/>
          </a:xfrm>
          <a:prstGeom prst="line">
            <a:avLst/>
          </a:prstGeom>
          <a:ln w="38160">
            <a:solidFill>
              <a:srgbClr val="000000"/>
            </a:solidFill>
            <a:miter/>
          </a:ln>
        </p:spPr>
      </p:sp>
      <p:sp>
        <p:nvSpPr>
          <p:cNvPr id="579" name="CustomShape 13"/>
          <p:cNvSpPr/>
          <p:nvPr/>
        </p:nvSpPr>
        <p:spPr>
          <a:xfrm>
            <a:off x="3781440" y="3421080"/>
            <a:ext cx="1869120" cy="394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000" b="1" strike="noStrike">
                <a:solidFill>
                  <a:srgbClr val="000000"/>
                </a:solidFill>
                <a:latin typeface="Arial"/>
                <a:ea typeface="DejaVu Sans"/>
              </a:rPr>
              <a:t>Interconnect</a:t>
            </a:r>
            <a:endParaRPr/>
          </a:p>
        </p:txBody>
      </p:sp>
      <p:sp>
        <p:nvSpPr>
          <p:cNvPr id="580" name="CustomShape 14"/>
          <p:cNvSpPr/>
          <p:nvPr/>
        </p:nvSpPr>
        <p:spPr>
          <a:xfrm>
            <a:off x="3886200" y="4970520"/>
            <a:ext cx="1905000" cy="93276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81" name="CustomShape 15"/>
          <p:cNvSpPr/>
          <p:nvPr/>
        </p:nvSpPr>
        <p:spPr>
          <a:xfrm>
            <a:off x="3795840" y="5186520"/>
            <a:ext cx="1869120" cy="6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dirty="0">
                <a:solidFill>
                  <a:srgbClr val="000000"/>
                </a:solidFill>
                <a:latin typeface="Arial"/>
                <a:ea typeface="DejaVu Sans"/>
              </a:rPr>
              <a:t>Shared </a:t>
            </a:r>
            <a:endParaRPr/>
          </a:p>
          <a:p>
            <a:pPr algn="ctr">
              <a:lnSpc>
                <a:spcPct val="100000"/>
              </a:lnSpc>
            </a:pPr>
            <a:r>
              <a:rPr lang="en-US" sz="2000" b="1" strike="noStrike" dirty="0">
                <a:solidFill>
                  <a:srgbClr val="000000"/>
                </a:solidFill>
                <a:latin typeface="Arial"/>
                <a:ea typeface="DejaVu Sans"/>
              </a:rPr>
              <a:t>Storage</a:t>
            </a:r>
            <a:endParaRPr/>
          </a:p>
        </p:txBody>
      </p:sp>
      <p:sp>
        <p:nvSpPr>
          <p:cNvPr id="582" name="CustomShape 16"/>
          <p:cNvSpPr/>
          <p:nvPr/>
        </p:nvSpPr>
        <p:spPr>
          <a:xfrm>
            <a:off x="1828800" y="4970520"/>
            <a:ext cx="1272240" cy="93276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83" name="CustomShape 17"/>
          <p:cNvSpPr/>
          <p:nvPr/>
        </p:nvSpPr>
        <p:spPr>
          <a:xfrm>
            <a:off x="1909800" y="5186520"/>
            <a:ext cx="1291320" cy="6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dirty="0">
                <a:solidFill>
                  <a:srgbClr val="000000"/>
                </a:solidFill>
                <a:latin typeface="Arial"/>
                <a:ea typeface="DejaVu Sans"/>
              </a:rPr>
              <a:t>Local</a:t>
            </a:r>
            <a:endParaRPr/>
          </a:p>
          <a:p>
            <a:pPr algn="ctr">
              <a:lnSpc>
                <a:spcPct val="100000"/>
              </a:lnSpc>
            </a:pPr>
            <a:r>
              <a:rPr lang="en-US" sz="2000" b="1" strike="noStrike" dirty="0">
                <a:solidFill>
                  <a:srgbClr val="000000"/>
                </a:solidFill>
                <a:latin typeface="Arial"/>
                <a:ea typeface="DejaVu Sans"/>
              </a:rPr>
              <a:t>Disk</a:t>
            </a:r>
            <a:endParaRPr/>
          </a:p>
        </p:txBody>
      </p:sp>
      <p:sp>
        <p:nvSpPr>
          <p:cNvPr id="584" name="CustomShape 18"/>
          <p:cNvSpPr/>
          <p:nvPr/>
        </p:nvSpPr>
        <p:spPr>
          <a:xfrm>
            <a:off x="6248400" y="4970520"/>
            <a:ext cx="1371600" cy="932760"/>
          </a:xfrm>
          <a:prstGeom prst="can">
            <a:avLst>
              <a:gd name="adj" fmla="val 13775"/>
            </a:avLst>
          </a:prstGeom>
          <a:gradFill>
            <a:gsLst>
              <a:gs pos="0">
                <a:srgbClr val="525252"/>
              </a:gs>
              <a:gs pos="50000">
                <a:srgbClr val="B2B2B2"/>
              </a:gs>
              <a:gs pos="100000">
                <a:srgbClr val="525252"/>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585" name="CustomShape 19"/>
          <p:cNvSpPr/>
          <p:nvPr/>
        </p:nvSpPr>
        <p:spPr>
          <a:xfrm>
            <a:off x="6229440" y="5186520"/>
            <a:ext cx="1466760" cy="6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dirty="0">
                <a:solidFill>
                  <a:srgbClr val="000000"/>
                </a:solidFill>
                <a:latin typeface="Arial"/>
                <a:ea typeface="DejaVu Sans"/>
              </a:rPr>
              <a:t>Local</a:t>
            </a:r>
            <a:endParaRPr/>
          </a:p>
          <a:p>
            <a:pPr algn="ctr">
              <a:lnSpc>
                <a:spcPct val="100000"/>
              </a:lnSpc>
            </a:pPr>
            <a:r>
              <a:rPr lang="en-US" sz="2000" b="1" strike="noStrike" dirty="0">
                <a:solidFill>
                  <a:srgbClr val="000000"/>
                </a:solidFill>
                <a:latin typeface="Arial"/>
                <a:ea typeface="DejaVu Sans"/>
              </a:rPr>
              <a:t>Disk</a:t>
            </a:r>
            <a:endParaRPr/>
          </a:p>
        </p:txBody>
      </p:sp>
      <p:sp>
        <p:nvSpPr>
          <p:cNvPr id="586" name="Line 20"/>
          <p:cNvSpPr/>
          <p:nvPr/>
        </p:nvSpPr>
        <p:spPr>
          <a:xfrm>
            <a:off x="2557440" y="4754520"/>
            <a:ext cx="0" cy="216000"/>
          </a:xfrm>
          <a:prstGeom prst="line">
            <a:avLst/>
          </a:prstGeom>
          <a:ln w="38160">
            <a:solidFill>
              <a:srgbClr val="000000"/>
            </a:solidFill>
            <a:miter/>
          </a:ln>
        </p:spPr>
      </p:sp>
      <p:sp>
        <p:nvSpPr>
          <p:cNvPr id="587" name="Line 21"/>
          <p:cNvSpPr/>
          <p:nvPr/>
        </p:nvSpPr>
        <p:spPr>
          <a:xfrm>
            <a:off x="6877080" y="4754520"/>
            <a:ext cx="0" cy="216000"/>
          </a:xfrm>
          <a:prstGeom prst="line">
            <a:avLst/>
          </a:prstGeom>
          <a:ln w="38160">
            <a:solidFill>
              <a:srgbClr val="000000"/>
            </a:solidFill>
            <a:miter/>
          </a:ln>
        </p:spPr>
      </p:sp>
    </p:spTree>
  </p:cSld>
  <p:clrMapOvr>
    <a:masterClrMapping/>
  </p:clrMapOvr>
  <p:transition advTm="1115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8"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sp>
      <p:sp>
        <p:nvSpPr>
          <p:cNvPr id="589" name="CustomShape 2"/>
          <p:cNvSpPr/>
          <p:nvPr/>
        </p:nvSpPr>
        <p:spPr>
          <a:xfrm>
            <a:off x="304800" y="914400"/>
            <a:ext cx="833232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pPr>
            <a:r>
              <a:rPr lang="en-US" sz="2000" strike="noStrike" dirty="0">
                <a:solidFill>
                  <a:srgbClr val="000000"/>
                </a:solidFill>
                <a:latin typeface="Cambria" pitchFamily="18" charset="0"/>
                <a:ea typeface="DejaVu Sans"/>
              </a:rPr>
              <a:t>Located on shared storage accessible by all instances</a:t>
            </a:r>
            <a:endParaRPr sz="2000">
              <a:latin typeface="Cambria" pitchFamily="18" charset="0"/>
            </a:endParaRPr>
          </a:p>
          <a:p>
            <a:pPr>
              <a:lnSpc>
                <a:spcPct val="100000"/>
              </a:lnSpc>
            </a:pP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Includes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Control Files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Data Files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Online Redo Logs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Server Parameter File</a:t>
            </a:r>
            <a:endParaRPr sz="2000">
              <a:latin typeface="Cambria" pitchFamily="18" charset="0"/>
            </a:endParaRPr>
          </a:p>
          <a:p>
            <a:pPr>
              <a:lnSpc>
                <a:spcPct val="100000"/>
              </a:lnSpc>
            </a:pPr>
            <a:endParaRPr sz="2000">
              <a:latin typeface="Cambria" pitchFamily="18" charset="0"/>
            </a:endParaRPr>
          </a:p>
          <a:p>
            <a:pPr>
              <a:lnSpc>
                <a:spcPct val="100000"/>
              </a:lnSpc>
              <a:buSzPct val="45000"/>
              <a:buFont typeface="StarSymbol"/>
              <a:buChar char="l"/>
            </a:pPr>
            <a:r>
              <a:rPr lang="en-US" sz="2000" strike="noStrike" dirty="0">
                <a:solidFill>
                  <a:srgbClr val="000000"/>
                </a:solidFill>
                <a:latin typeface="Cambria" pitchFamily="18" charset="0"/>
                <a:ea typeface="DejaVu Sans"/>
              </a:rPr>
              <a:t>May optionally include</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Archived Redo Logs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Backups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Flashback Logs (Oracle 10.1 and above)</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Change Tracking Writer files (Oracle 10.1 and above)</a:t>
            </a:r>
            <a:endParaRPr sz="2000">
              <a:latin typeface="Cambria" pitchFamily="18" charset="0"/>
            </a:endParaRPr>
          </a:p>
          <a:p>
            <a:pPr>
              <a:lnSpc>
                <a:spcPct val="100000"/>
              </a:lnSpc>
            </a:pPr>
            <a:endParaRPr sz="2000">
              <a:latin typeface="Cambria" pitchFamily="18" charset="0"/>
            </a:endParaRPr>
          </a:p>
        </p:txBody>
      </p:sp>
    </p:spTree>
  </p:cSld>
  <p:clrMapOvr>
    <a:masterClrMapping/>
  </p:clrMapOvr>
  <p:transition advTm="2619"/>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0"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sp>
      <p:sp>
        <p:nvSpPr>
          <p:cNvPr id="591" name="CustomShape 2"/>
          <p:cNvSpPr/>
          <p:nvPr/>
        </p:nvSpPr>
        <p:spPr>
          <a:xfrm>
            <a:off x="761760" y="990720"/>
            <a:ext cx="7997040" cy="77868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pPr>
            <a:r>
              <a:rPr lang="en-US" sz="2000" strike="noStrike" dirty="0">
                <a:solidFill>
                  <a:srgbClr val="000000"/>
                </a:solidFill>
                <a:latin typeface="Cambria" pitchFamily="18" charset="0"/>
                <a:ea typeface="DejaVu Sans"/>
              </a:rPr>
              <a:t>Contents</a:t>
            </a:r>
            <a:r>
              <a:rPr lang="en-US" sz="2000" strike="noStrike" dirty="0">
                <a:solidFill>
                  <a:srgbClr val="000000"/>
                </a:solidFill>
                <a:latin typeface="Arial"/>
                <a:ea typeface="DejaVu Sans"/>
              </a:rPr>
              <a:t> similar to single instance database except</a:t>
            </a:r>
            <a:endParaRPr/>
          </a:p>
          <a:p>
            <a:pPr lvl="1">
              <a:lnSpc>
                <a:spcPct val="100000"/>
              </a:lnSpc>
              <a:buSzPct val="75000"/>
              <a:buFont typeface="Arial" pitchFamily="34" charset="0"/>
              <a:buChar char="•"/>
            </a:pPr>
            <a:r>
              <a:rPr lang="en-US" sz="2000" strike="noStrike" dirty="0">
                <a:solidFill>
                  <a:srgbClr val="000000"/>
                </a:solidFill>
                <a:latin typeface="Arial"/>
                <a:ea typeface="DejaVu Sans"/>
              </a:rPr>
              <a:t>One redo thread per instance</a:t>
            </a:r>
            <a:endParaRPr/>
          </a:p>
        </p:txBody>
      </p:sp>
      <p:sp>
        <p:nvSpPr>
          <p:cNvPr id="592" name="CustomShape 3"/>
          <p:cNvSpPr/>
          <p:nvPr/>
        </p:nvSpPr>
        <p:spPr>
          <a:xfrm>
            <a:off x="838200" y="1844640"/>
            <a:ext cx="6465120" cy="1190160"/>
          </a:xfrm>
          <a:prstGeom prst="rect">
            <a:avLst/>
          </a:prstGeom>
          <a:solidFill>
            <a:srgbClr val="DDDDDD"/>
          </a:solidFill>
          <a:ln w="1260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dirty="0">
                <a:solidFill>
                  <a:srgbClr val="000000"/>
                </a:solidFill>
                <a:latin typeface="Cambria" pitchFamily="18" charset="0"/>
                <a:ea typeface="DejaVu Sans"/>
              </a:rPr>
              <a:t>ALTER DATABASE ADD LOGFILE THREAD 2 </a:t>
            </a:r>
            <a:endParaRPr sz="2000">
              <a:latin typeface="Cambria" pitchFamily="18" charset="0"/>
            </a:endParaRPr>
          </a:p>
          <a:p>
            <a:r>
              <a:rPr lang="en-US" sz="2000" b="1" strike="noStrike" dirty="0">
                <a:solidFill>
                  <a:srgbClr val="000000"/>
                </a:solidFill>
                <a:latin typeface="Cambria" pitchFamily="18" charset="0"/>
                <a:ea typeface="DejaVu Sans"/>
              </a:rPr>
              <a:t>	GROUP 3  SIZE 51200K,</a:t>
            </a:r>
            <a:endParaRPr sz="2000">
              <a:latin typeface="Cambria" pitchFamily="18" charset="0"/>
            </a:endParaRPr>
          </a:p>
          <a:p>
            <a:pPr>
              <a:lnSpc>
                <a:spcPct val="100000"/>
              </a:lnSpc>
            </a:pPr>
            <a:r>
              <a:rPr lang="en-US" sz="2000" b="1" strike="noStrike" dirty="0">
                <a:solidFill>
                  <a:srgbClr val="000000"/>
                </a:solidFill>
                <a:latin typeface="Cambria" pitchFamily="18" charset="0"/>
                <a:ea typeface="DejaVu Sans"/>
              </a:rPr>
              <a:t>	GROUP 4  SIZE 51200K;</a:t>
            </a:r>
            <a:endParaRPr sz="2000">
              <a:latin typeface="Cambria" pitchFamily="18" charset="0"/>
            </a:endParaRPr>
          </a:p>
          <a:p>
            <a:pPr>
              <a:lnSpc>
                <a:spcPct val="100000"/>
              </a:lnSpc>
            </a:pPr>
            <a:r>
              <a:rPr lang="en-US" sz="2000" b="1" strike="noStrike" dirty="0">
                <a:solidFill>
                  <a:srgbClr val="000000"/>
                </a:solidFill>
                <a:latin typeface="Cambria" pitchFamily="18" charset="0"/>
                <a:ea typeface="DejaVu Sans"/>
              </a:rPr>
              <a:t>ALTER DATABASE ENABLE PUBLIC THREAD 2</a:t>
            </a:r>
            <a:r>
              <a:rPr lang="en-US" sz="1600" b="1" strike="noStrike" dirty="0">
                <a:solidFill>
                  <a:srgbClr val="3333CC"/>
                </a:solidFill>
                <a:latin typeface="Arial"/>
                <a:ea typeface="DejaVu Sans"/>
              </a:rPr>
              <a:t>;</a:t>
            </a:r>
            <a:endParaRPr/>
          </a:p>
        </p:txBody>
      </p:sp>
      <p:sp>
        <p:nvSpPr>
          <p:cNvPr id="593" name="CustomShape 4"/>
          <p:cNvSpPr/>
          <p:nvPr/>
        </p:nvSpPr>
        <p:spPr>
          <a:xfrm>
            <a:off x="747720" y="3284640"/>
            <a:ext cx="7997040" cy="77868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Arial" pitchFamily="34" charset="0"/>
              <a:buChar char="•"/>
            </a:pPr>
            <a:r>
              <a:rPr lang="en-US" sz="2000" strike="noStrike" dirty="0">
                <a:solidFill>
                  <a:srgbClr val="000000"/>
                </a:solidFill>
                <a:latin typeface="Cambria" pitchFamily="18" charset="0"/>
                <a:ea typeface="DejaVu Sans"/>
              </a:rPr>
              <a:t>If using Automatic Undo Management also require one UNDO </a:t>
            </a:r>
            <a:r>
              <a:rPr lang="en-US" sz="2000" strike="noStrike" dirty="0" err="1">
                <a:solidFill>
                  <a:srgbClr val="000000"/>
                </a:solidFill>
                <a:latin typeface="Cambria" pitchFamily="18" charset="0"/>
                <a:ea typeface="DejaVu Sans"/>
              </a:rPr>
              <a:t>tablespace</a:t>
            </a:r>
            <a:r>
              <a:rPr lang="en-US" sz="2000" strike="noStrike" dirty="0">
                <a:solidFill>
                  <a:srgbClr val="000000"/>
                </a:solidFill>
                <a:latin typeface="Cambria" pitchFamily="18" charset="0"/>
                <a:ea typeface="DejaVu Sans"/>
              </a:rPr>
              <a:t> per instance</a:t>
            </a:r>
            <a:endParaRPr>
              <a:latin typeface="Cambria" pitchFamily="18" charset="0"/>
            </a:endParaRPr>
          </a:p>
        </p:txBody>
      </p:sp>
      <p:sp>
        <p:nvSpPr>
          <p:cNvPr id="594" name="CustomShape 5"/>
          <p:cNvSpPr/>
          <p:nvPr/>
        </p:nvSpPr>
        <p:spPr>
          <a:xfrm>
            <a:off x="914400" y="4076640"/>
            <a:ext cx="6390360" cy="1063440"/>
          </a:xfrm>
          <a:prstGeom prst="rect">
            <a:avLst/>
          </a:prstGeom>
          <a:solidFill>
            <a:srgbClr val="DDDDDD"/>
          </a:solidFill>
          <a:ln w="1260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000" b="1" strike="noStrike" dirty="0">
                <a:solidFill>
                  <a:srgbClr val="000000"/>
                </a:solidFill>
                <a:latin typeface="Cambria" pitchFamily="18" charset="0"/>
                <a:ea typeface="Times New Roman"/>
              </a:rPr>
              <a:t>CREATE UNDO TABLESPACE "UNDOTBS2" DATAFILE  SIZE 25600K  AUTOEXTEND ON MAXSIZE UNLIMITED  EXTENT MANAGEMENT LOCAL;</a:t>
            </a:r>
            <a:endParaRPr sz="2000">
              <a:latin typeface="Cambria" pitchFamily="18" charset="0"/>
            </a:endParaRPr>
          </a:p>
        </p:txBody>
      </p:sp>
      <p:sp>
        <p:nvSpPr>
          <p:cNvPr id="595" name="CustomShape 6"/>
          <p:cNvSpPr/>
          <p:nvPr/>
        </p:nvSpPr>
        <p:spPr>
          <a:xfrm>
            <a:off x="755640" y="5526000"/>
            <a:ext cx="7997040" cy="77868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Arial" pitchFamily="34" charset="0"/>
              <a:buChar char="•"/>
            </a:pPr>
            <a:r>
              <a:rPr lang="en-US" sz="2000" strike="noStrike" dirty="0">
                <a:solidFill>
                  <a:srgbClr val="000000"/>
                </a:solidFill>
                <a:latin typeface="Cambria" pitchFamily="18" charset="0"/>
                <a:ea typeface="DejaVu Sans"/>
              </a:rPr>
              <a:t>Additional dynamic performance views (V$, GV$ )</a:t>
            </a:r>
            <a:endParaRPr sz="2000">
              <a:latin typeface="Cambria" pitchFamily="18" charset="0"/>
            </a:endParaRPr>
          </a:p>
          <a:p>
            <a:pPr>
              <a:lnSpc>
                <a:spcPct val="100000"/>
              </a:lnSpc>
              <a:buSzPct val="75000"/>
              <a:buFont typeface="Arial" pitchFamily="34" charset="0"/>
              <a:buChar char="•"/>
            </a:pPr>
            <a:r>
              <a:rPr lang="en-US" sz="2000" strike="noStrike" dirty="0">
                <a:solidFill>
                  <a:srgbClr val="000000"/>
                </a:solidFill>
                <a:latin typeface="Cambria" pitchFamily="18" charset="0"/>
                <a:ea typeface="DejaVu Sans"/>
              </a:rPr>
              <a:t> created by</a:t>
            </a:r>
            <a:r>
              <a:rPr lang="en-US" sz="2000" b="1" strike="noStrike" dirty="0">
                <a:solidFill>
                  <a:srgbClr val="000000"/>
                </a:solidFill>
                <a:latin typeface="Cambria" pitchFamily="18" charset="0"/>
                <a:ea typeface="DejaVu Sans"/>
              </a:rPr>
              <a:t> </a:t>
            </a:r>
            <a:r>
              <a:rPr lang="en-US" sz="2000" b="1" strike="noStrike" dirty="0">
                <a:solidFill>
                  <a:srgbClr val="3333CC"/>
                </a:solidFill>
                <a:latin typeface="Cambria" pitchFamily="18" charset="0"/>
                <a:ea typeface="DejaVu Sans"/>
              </a:rPr>
              <a:t>$ORACLE_HOME/</a:t>
            </a:r>
            <a:r>
              <a:rPr lang="en-US" sz="2000" b="1" strike="noStrike" dirty="0" err="1">
                <a:solidFill>
                  <a:srgbClr val="3333CC"/>
                </a:solidFill>
                <a:latin typeface="Cambria" pitchFamily="18" charset="0"/>
                <a:ea typeface="DejaVu Sans"/>
              </a:rPr>
              <a:t>rdbms</a:t>
            </a:r>
            <a:r>
              <a:rPr lang="en-US" sz="2000" b="1" strike="noStrike" dirty="0">
                <a:solidFill>
                  <a:srgbClr val="3333CC"/>
                </a:solidFill>
                <a:latin typeface="Cambria" pitchFamily="18" charset="0"/>
                <a:ea typeface="DejaVu Sans"/>
              </a:rPr>
              <a:t>/admin/catclust.sql</a:t>
            </a:r>
            <a:endParaRPr sz="2000">
              <a:latin typeface="Cambria" pitchFamily="18" charset="0"/>
            </a:endParaRPr>
          </a:p>
        </p:txBody>
      </p:sp>
      <p:pic>
        <p:nvPicPr>
          <p:cNvPr id="8" name="~PP3440.WAV">
            <a:hlinkClick r:id="" action="ppaction://media"/>
          </p:cNvPr>
          <p:cNvPicPr>
            <a:picLocks noRot="1" noChangeAspect="1"/>
          </p:cNvPicPr>
          <p:nvPr>
            <a:wavAudioFile r:embed="rId1" name="~PP3440.WAV"/>
          </p:nvPr>
        </p:nvPicPr>
        <p:blipFill>
          <a:blip r:embed="rId4"/>
          <a:stretch>
            <a:fillRect/>
          </a:stretch>
        </p:blipFill>
        <p:spPr>
          <a:xfrm>
            <a:off x="8696325" y="6410325"/>
            <a:ext cx="304800" cy="304800"/>
          </a:xfrm>
          <a:prstGeom prst="rect">
            <a:avLst/>
          </a:prstGeom>
        </p:spPr>
      </p:pic>
    </p:spTree>
  </p:cSld>
  <p:clrMapOvr>
    <a:masterClrMapping/>
  </p:clrMapOvr>
  <p:transition advTm="2858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6"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a:solidFill>
                  <a:srgbClr val="000000"/>
                </a:solidFill>
                <a:latin typeface="Cambria" pitchFamily="18" charset="0"/>
                <a:ea typeface="DejaVu Sans"/>
              </a:rPr>
              <a:t>Server Parameter File</a:t>
            </a:r>
            <a:endParaRPr sz="3600">
              <a:latin typeface="Cambria" pitchFamily="18" charset="0"/>
            </a:endParaRPr>
          </a:p>
        </p:txBody>
      </p:sp>
      <p:sp>
        <p:nvSpPr>
          <p:cNvPr id="597" name="CustomShape 2"/>
          <p:cNvSpPr/>
          <p:nvPr/>
        </p:nvSpPr>
        <p:spPr>
          <a:xfrm>
            <a:off x="381000" y="990360"/>
            <a:ext cx="837780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Introduced in Oracle 9.0.1</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Must reside on shared storage</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Shared by all RAC instances</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Binary (not text) files </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Parameters can be changed using ALTER SYSTEM</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Can be backed up using the Recovery Manager (RMAN)</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Created using</a:t>
            </a:r>
            <a:endParaRPr sz="2000">
              <a:latin typeface="Cambria" pitchFamily="18" charset="0"/>
            </a:endParaRPr>
          </a:p>
          <a:p>
            <a:pPr>
              <a:lnSpc>
                <a:spcPct val="100000"/>
              </a:lnSpc>
              <a:buFont typeface="Arial" pitchFamily="34" charset="0"/>
              <a:buChar char="•"/>
            </a:pPr>
            <a:endParaRPr sz="2000">
              <a:latin typeface="Cambria" pitchFamily="18" charset="0"/>
            </a:endParaRPr>
          </a:p>
          <a:p>
            <a:pPr>
              <a:lnSpc>
                <a:spcPct val="100000"/>
              </a:lnSpc>
              <a:buFont typeface="Arial" pitchFamily="34" charset="0"/>
              <a:buChar char="•"/>
            </a:pPr>
            <a:endParaRPr sz="2000">
              <a:latin typeface="Cambria" pitchFamily="18" charset="0"/>
            </a:endParaRPr>
          </a:p>
        </p:txBody>
      </p:sp>
      <p:sp>
        <p:nvSpPr>
          <p:cNvPr id="598" name="CustomShape 3"/>
          <p:cNvSpPr/>
          <p:nvPr/>
        </p:nvSpPr>
        <p:spPr>
          <a:xfrm>
            <a:off x="762000" y="3429000"/>
            <a:ext cx="6015720" cy="937080"/>
          </a:xfrm>
          <a:prstGeom prst="rect">
            <a:avLst/>
          </a:prstGeom>
          <a:solidFill>
            <a:srgbClr val="DDDDDD"/>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dirty="0">
                <a:solidFill>
                  <a:srgbClr val="000000"/>
                </a:solidFill>
                <a:latin typeface="Cambria" pitchFamily="18" charset="0"/>
                <a:ea typeface="DejaVu Sans"/>
              </a:rPr>
              <a:t>CREATE SPFILE [ = ‘SPFILE_NAME’ ]</a:t>
            </a:r>
            <a:endParaRPr sz="2000">
              <a:latin typeface="Cambria" pitchFamily="18" charset="0"/>
            </a:endParaRPr>
          </a:p>
          <a:p>
            <a:pPr>
              <a:lnSpc>
                <a:spcPct val="100000"/>
              </a:lnSpc>
            </a:pPr>
            <a:r>
              <a:rPr lang="en-US" sz="2000" b="1" strike="noStrike" dirty="0">
                <a:solidFill>
                  <a:srgbClr val="000000"/>
                </a:solidFill>
                <a:latin typeface="Cambria" pitchFamily="18" charset="0"/>
                <a:ea typeface="DejaVu Sans"/>
              </a:rPr>
              <a:t>FROM PFILE [ = ‘PFILE_NAME’ ];</a:t>
            </a:r>
            <a:endParaRPr sz="2000">
              <a:latin typeface="Cambria" pitchFamily="18" charset="0"/>
            </a:endParaRPr>
          </a:p>
        </p:txBody>
      </p:sp>
      <p:sp>
        <p:nvSpPr>
          <p:cNvPr id="599" name="CustomShape 4"/>
          <p:cNvSpPr/>
          <p:nvPr/>
        </p:nvSpPr>
        <p:spPr>
          <a:xfrm>
            <a:off x="838200" y="5257800"/>
            <a:ext cx="6096000" cy="685800"/>
          </a:xfrm>
          <a:prstGeom prst="rect">
            <a:avLst/>
          </a:prstGeom>
          <a:solidFill>
            <a:srgbClr val="DDDDDD"/>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000" b="1" strike="noStrike" dirty="0">
                <a:solidFill>
                  <a:srgbClr val="000000"/>
                </a:solidFill>
                <a:latin typeface="Cambria" pitchFamily="18" charset="0"/>
                <a:ea typeface="DejaVu Sans"/>
              </a:rPr>
              <a:t>SPFILE = &lt;pathname&gt;</a:t>
            </a:r>
            <a:endParaRPr sz="2000">
              <a:latin typeface="Cambria" pitchFamily="18" charset="0"/>
            </a:endParaRPr>
          </a:p>
        </p:txBody>
      </p:sp>
      <p:sp>
        <p:nvSpPr>
          <p:cNvPr id="600" name="CustomShape 5"/>
          <p:cNvSpPr/>
          <p:nvPr/>
        </p:nvSpPr>
        <p:spPr>
          <a:xfrm>
            <a:off x="755640" y="4662360"/>
            <a:ext cx="7997040" cy="41832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Arial" pitchFamily="34" charset="0"/>
              <a:buChar char="•"/>
            </a:pPr>
            <a:r>
              <a:rPr lang="en-US" sz="2000" strike="noStrike" dirty="0">
                <a:solidFill>
                  <a:srgbClr val="000000"/>
                </a:solidFill>
                <a:latin typeface="Cambria" pitchFamily="18" charset="0"/>
                <a:ea typeface="DejaVu Sans"/>
              </a:rPr>
              <a:t>init.ora file on each node must contain SPFILE parameter</a:t>
            </a:r>
            <a:endParaRPr>
              <a:latin typeface="Cambria" pitchFamily="18" charset="0"/>
            </a:endParaRPr>
          </a:p>
        </p:txBody>
      </p:sp>
      <p:pic>
        <p:nvPicPr>
          <p:cNvPr id="7" name="~PP2154.WAV">
            <a:hlinkClick r:id="" action="ppaction://media"/>
          </p:cNvPr>
          <p:cNvPicPr>
            <a:picLocks noRot="1" noChangeAspect="1"/>
          </p:cNvPicPr>
          <p:nvPr>
            <a:wavAudioFile r:embed="rId1" name="~PP2154.WAV"/>
          </p:nvPr>
        </p:nvPicPr>
        <p:blipFill>
          <a:blip r:embed="rId4"/>
          <a:stretch>
            <a:fillRect/>
          </a:stretch>
        </p:blipFill>
        <p:spPr>
          <a:xfrm>
            <a:off x="8696325" y="6410325"/>
            <a:ext cx="304800" cy="304800"/>
          </a:xfrm>
          <a:prstGeom prst="rect">
            <a:avLst/>
          </a:prstGeom>
        </p:spPr>
      </p:pic>
    </p:spTree>
  </p:cSld>
  <p:clrMapOvr>
    <a:masterClrMapping/>
  </p:clrMapOvr>
  <p:transition advTm="3539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9"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480"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481"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A58536FE-C0C6-4BC4-B48A-D9DEF9CC7F7F}" type="slidenum">
              <a:rPr lang="en-US" sz="1200" strike="noStrike">
                <a:solidFill>
                  <a:srgbClr val="8B8B8B"/>
                </a:solidFill>
                <a:latin typeface="Calibri"/>
                <a:ea typeface="DejaVu Sans"/>
              </a:rPr>
              <a:pPr algn="r">
                <a:lnSpc>
                  <a:spcPct val="100000"/>
                </a:lnSpc>
              </a:pPr>
              <a:t>2</a:t>
            </a:fld>
            <a:endParaRPr/>
          </a:p>
        </p:txBody>
      </p:sp>
      <p:sp>
        <p:nvSpPr>
          <p:cNvPr id="482" name="CustomShape 4"/>
          <p:cNvSpPr/>
          <p:nvPr/>
        </p:nvSpPr>
        <p:spPr>
          <a:xfrm>
            <a:off x="2514600" y="182880"/>
            <a:ext cx="3151080" cy="65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r>
              <a:rPr lang="en-US" sz="2600" b="1" strike="noStrike" dirty="0">
                <a:solidFill>
                  <a:srgbClr val="000000"/>
                </a:solidFill>
                <a:latin typeface="Arial"/>
                <a:ea typeface="DejaVu Sans"/>
              </a:rPr>
              <a:t>AGENDA</a:t>
            </a:r>
            <a:endParaRPr/>
          </a:p>
          <a:p>
            <a:pPr>
              <a:lnSpc>
                <a:spcPct val="100000"/>
              </a:lnSpc>
            </a:pPr>
            <a:endParaRPr/>
          </a:p>
        </p:txBody>
      </p:sp>
      <p:sp>
        <p:nvSpPr>
          <p:cNvPr id="483" name="CustomShape 5"/>
          <p:cNvSpPr/>
          <p:nvPr/>
        </p:nvSpPr>
        <p:spPr>
          <a:xfrm>
            <a:off x="228600" y="1089720"/>
            <a:ext cx="8637480" cy="493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en-US" sz="2400" b="1" strike="noStrike" dirty="0">
                <a:solidFill>
                  <a:srgbClr val="000000"/>
                </a:solidFill>
                <a:latin typeface="Cambria" pitchFamily="18" charset="0"/>
                <a:ea typeface="DejaVu Sans"/>
              </a:rPr>
              <a:t>Introduction of </a:t>
            </a:r>
            <a:r>
              <a:rPr lang="en-US" sz="2400" b="1" strike="noStrike" dirty="0" err="1">
                <a:solidFill>
                  <a:srgbClr val="000000"/>
                </a:solidFill>
                <a:latin typeface="Cambria" pitchFamily="18" charset="0"/>
                <a:ea typeface="DejaVu Sans"/>
              </a:rPr>
              <a:t>Clusterware</a:t>
            </a:r>
            <a:r>
              <a:rPr lang="en-US" sz="2400" b="1" strike="noStrike" dirty="0">
                <a:solidFill>
                  <a:srgbClr val="000000"/>
                </a:solidFill>
                <a:latin typeface="Cambria" pitchFamily="18" charset="0"/>
                <a:ea typeface="DejaVu Sans"/>
              </a:rPr>
              <a:t>  and Terminology</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Advantage of RAC database</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RAC Database Configuration </a:t>
            </a:r>
            <a:endParaRPr lang="en-US" sz="2400" b="1" strike="noStrike" dirty="0">
              <a:solidFill>
                <a:srgbClr val="000000"/>
              </a:solidFill>
              <a:latin typeface="Cambria" pitchFamily="18" charset="0"/>
              <a:ea typeface="DejaVu Sans"/>
            </a:endParaRPr>
          </a:p>
          <a:p>
            <a:pPr>
              <a:lnSpc>
                <a:spcPct val="100000"/>
              </a:lnSpc>
              <a:buFont typeface="Arial"/>
              <a:buChar char="•"/>
            </a:pPr>
            <a:r>
              <a:rPr lang="en-US" sz="2400" b="1" dirty="0" smtClean="0">
                <a:solidFill>
                  <a:srgbClr val="000000"/>
                </a:solidFill>
                <a:latin typeface="Cambria" pitchFamily="18" charset="0"/>
                <a:ea typeface="DejaVu Sans"/>
              </a:rPr>
              <a:t>i</a:t>
            </a:r>
            <a:r>
              <a:rPr lang="en-US" sz="2400" b="1" strike="noStrike" dirty="0" smtClean="0">
                <a:solidFill>
                  <a:srgbClr val="000000"/>
                </a:solidFill>
                <a:latin typeface="Cambria" pitchFamily="18" charset="0"/>
                <a:ea typeface="DejaVu Sans"/>
              </a:rPr>
              <a:t>nternal </a:t>
            </a:r>
            <a:r>
              <a:rPr lang="en-US" sz="2400" b="1" strike="noStrike" dirty="0">
                <a:solidFill>
                  <a:srgbClr val="000000"/>
                </a:solidFill>
                <a:latin typeface="Cambria" pitchFamily="18" charset="0"/>
                <a:ea typeface="DejaVu Sans"/>
              </a:rPr>
              <a:t>Structures and </a:t>
            </a:r>
            <a:r>
              <a:rPr lang="en-US" sz="2400" b="1" strike="noStrike" dirty="0" smtClean="0">
                <a:solidFill>
                  <a:srgbClr val="000000"/>
                </a:solidFill>
                <a:latin typeface="Cambria" pitchFamily="18" charset="0"/>
                <a:ea typeface="DejaVu Sans"/>
              </a:rPr>
              <a:t>Services</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OCR</a:t>
            </a:r>
            <a:r>
              <a:rPr lang="en-US" sz="2400" b="1" strike="noStrike" dirty="0" smtClean="0">
                <a:solidFill>
                  <a:srgbClr val="000000"/>
                </a:solidFill>
                <a:latin typeface="Cambria" pitchFamily="18" charset="0"/>
                <a:ea typeface="DejaVu Sans"/>
              </a:rPr>
              <a:t>, Voting </a:t>
            </a:r>
            <a:r>
              <a:rPr lang="en-US" sz="2400" b="1" strike="noStrike" dirty="0">
                <a:solidFill>
                  <a:srgbClr val="000000"/>
                </a:solidFill>
                <a:latin typeface="Cambria" pitchFamily="18" charset="0"/>
                <a:ea typeface="DejaVu Sans"/>
              </a:rPr>
              <a:t>Disk and SCAN</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VIP and Interconnect </a:t>
            </a:r>
            <a:endParaRPr lang="en-US" sz="2400" b="1" strike="noStrike" dirty="0">
              <a:solidFill>
                <a:srgbClr val="000000"/>
              </a:solidFill>
              <a:latin typeface="Cambria" pitchFamily="18" charset="0"/>
              <a:ea typeface="DejaVu Sans"/>
            </a:endParaRPr>
          </a:p>
          <a:p>
            <a:pPr>
              <a:lnSpc>
                <a:spcPct val="100000"/>
              </a:lnSpc>
              <a:buFont typeface="Arial"/>
              <a:buChar char="•"/>
            </a:pPr>
            <a:r>
              <a:rPr lang="en-US" sz="2400" b="1" strike="noStrike" dirty="0" smtClean="0">
                <a:solidFill>
                  <a:srgbClr val="000000"/>
                </a:solidFill>
                <a:latin typeface="Cambria" pitchFamily="18" charset="0"/>
                <a:ea typeface="DejaVu Sans"/>
              </a:rPr>
              <a:t>Load </a:t>
            </a:r>
            <a:r>
              <a:rPr lang="en-US" sz="2400" b="1" strike="noStrike" dirty="0">
                <a:solidFill>
                  <a:srgbClr val="000000"/>
                </a:solidFill>
                <a:latin typeface="Cambria" pitchFamily="18" charset="0"/>
                <a:ea typeface="DejaVu Sans"/>
              </a:rPr>
              <a:t>Balancing and Failover and TAF</a:t>
            </a:r>
            <a:endParaRPr sz="2400">
              <a:latin typeface="Cambria" pitchFamily="18" charset="0"/>
            </a:endParaRPr>
          </a:p>
          <a:p>
            <a:pPr>
              <a:lnSpc>
                <a:spcPct val="100000"/>
              </a:lnSpc>
              <a:buFont typeface="Arial"/>
              <a:buChar char="•"/>
            </a:pPr>
            <a:r>
              <a:rPr lang="en-US" sz="2400" b="1" strike="noStrike" dirty="0" err="1">
                <a:solidFill>
                  <a:srgbClr val="000000"/>
                </a:solidFill>
                <a:latin typeface="Cambria" pitchFamily="18" charset="0"/>
                <a:ea typeface="DejaVu Sans"/>
              </a:rPr>
              <a:t>Clusterware</a:t>
            </a:r>
            <a:r>
              <a:rPr lang="en-US" sz="2400" b="1" strike="noStrike" dirty="0">
                <a:solidFill>
                  <a:srgbClr val="000000"/>
                </a:solidFill>
                <a:latin typeface="Cambria" pitchFamily="18" charset="0"/>
                <a:ea typeface="DejaVu Sans"/>
              </a:rPr>
              <a:t> Startup sequence</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Node Eviction</a:t>
            </a:r>
            <a:endParaRPr sz="2400">
              <a:latin typeface="Cambria" pitchFamily="18" charset="0"/>
            </a:endParaRPr>
          </a:p>
          <a:p>
            <a:pPr>
              <a:lnSpc>
                <a:spcPct val="100000"/>
              </a:lnSpc>
              <a:buFont typeface="Arial"/>
              <a:buChar char="•"/>
            </a:pPr>
            <a:r>
              <a:rPr lang="en-US" sz="2400" b="1" strike="noStrike" dirty="0" smtClean="0">
                <a:solidFill>
                  <a:srgbClr val="000000"/>
                </a:solidFill>
                <a:latin typeface="Cambria" pitchFamily="18" charset="0"/>
                <a:ea typeface="DejaVu Sans"/>
              </a:rPr>
              <a:t>Basic </a:t>
            </a:r>
            <a:r>
              <a:rPr lang="en-US" sz="2400" b="1" strike="noStrike" dirty="0">
                <a:solidFill>
                  <a:srgbClr val="000000"/>
                </a:solidFill>
                <a:latin typeface="Cambria" pitchFamily="18" charset="0"/>
                <a:ea typeface="DejaVu Sans"/>
              </a:rPr>
              <a:t>Command</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ASM Overview</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 Disk and Disk Group and redundancy</a:t>
            </a:r>
            <a:endParaRPr sz="2400">
              <a:latin typeface="Cambria" pitchFamily="18" charset="0"/>
            </a:endParaRPr>
          </a:p>
          <a:p>
            <a:pPr>
              <a:lnSpc>
                <a:spcPct val="100000"/>
              </a:lnSpc>
              <a:buFont typeface="Arial"/>
              <a:buChar char="•"/>
            </a:pPr>
            <a:r>
              <a:rPr lang="en-US" sz="2400" b="1" strike="noStrike" dirty="0">
                <a:solidFill>
                  <a:srgbClr val="000000"/>
                </a:solidFill>
                <a:latin typeface="Cambria" pitchFamily="18" charset="0"/>
                <a:ea typeface="DejaVu Sans"/>
              </a:rPr>
              <a:t>Basic Command for ASM</a:t>
            </a:r>
            <a:endParaRPr sz="2400">
              <a:latin typeface="Cambria" pitchFamily="18" charset="0"/>
            </a:endParaRPr>
          </a:p>
          <a:p>
            <a:pPr>
              <a:lnSpc>
                <a:spcPct val="100000"/>
              </a:lnSpc>
            </a:pPr>
            <a:endParaRPr/>
          </a:p>
          <a:p>
            <a:pPr>
              <a:lnSpc>
                <a:spcPct val="100000"/>
              </a:lnSpc>
            </a:pPr>
            <a:endParaRPr/>
          </a:p>
        </p:txBody>
      </p:sp>
      <p:sp>
        <p:nvSpPr>
          <p:cNvPr id="484" name="CustomShape 6"/>
          <p:cNvSpPr/>
          <p:nvPr/>
        </p:nvSpPr>
        <p:spPr>
          <a:xfrm>
            <a:off x="3352680" y="6279120"/>
            <a:ext cx="4109400" cy="3596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1"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a:solidFill>
                  <a:srgbClr val="000000"/>
                </a:solidFill>
                <a:latin typeface="Cambria" pitchFamily="18" charset="0"/>
                <a:ea typeface="DejaVu Sans"/>
              </a:rPr>
              <a:t>Parameters</a:t>
            </a:r>
            <a:endParaRPr sz="3600">
              <a:latin typeface="Cambria" pitchFamily="18" charset="0"/>
            </a:endParaRPr>
          </a:p>
        </p:txBody>
      </p:sp>
      <p:sp>
        <p:nvSpPr>
          <p:cNvPr id="602" name="CustomShape 2"/>
          <p:cNvSpPr/>
          <p:nvPr/>
        </p:nvSpPr>
        <p:spPr>
          <a:xfrm>
            <a:off x="761760" y="990720"/>
            <a:ext cx="7997040" cy="18579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RAC uses same parameters as single-instance</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Some must be different on each instance</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Some must be same on each instance</a:t>
            </a:r>
            <a:endParaRPr sz="2000">
              <a:latin typeface="Cambria" pitchFamily="18" charset="0"/>
            </a:endParaRPr>
          </a:p>
          <a:p>
            <a:pPr>
              <a:lnSpc>
                <a:spcPct val="100000"/>
              </a:lnSpc>
              <a:buFont typeface="Arial" pitchFamily="34" charset="0"/>
              <a:buChar char="•"/>
            </a:pP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Can be global or local</a:t>
            </a:r>
            <a:endParaRPr sz="2000">
              <a:latin typeface="Cambria" pitchFamily="18" charset="0"/>
            </a:endParaRPr>
          </a:p>
          <a:p>
            <a:pPr>
              <a:lnSpc>
                <a:spcPct val="100000"/>
              </a:lnSpc>
            </a:pPr>
            <a:endParaRPr/>
          </a:p>
        </p:txBody>
      </p:sp>
      <p:sp>
        <p:nvSpPr>
          <p:cNvPr id="603" name="CustomShape 3"/>
          <p:cNvSpPr/>
          <p:nvPr/>
        </p:nvSpPr>
        <p:spPr>
          <a:xfrm>
            <a:off x="685800" y="4402080"/>
            <a:ext cx="7010400" cy="1922520"/>
          </a:xfrm>
          <a:prstGeom prst="rect">
            <a:avLst/>
          </a:prstGeom>
          <a:solidFill>
            <a:srgbClr val="DDDDDD"/>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dirty="0">
                <a:solidFill>
                  <a:srgbClr val="000000"/>
                </a:solidFill>
                <a:latin typeface="Cambria" pitchFamily="18" charset="0"/>
                <a:ea typeface="DejaVu Sans"/>
              </a:rPr>
              <a:t>ALTER SYSTEM SET parameter = value</a:t>
            </a:r>
            <a:endParaRPr sz="2000">
              <a:latin typeface="Cambria" pitchFamily="18" charset="0"/>
            </a:endParaRPr>
          </a:p>
          <a:p>
            <a:r>
              <a:rPr lang="en-US" sz="2000" b="1" strike="noStrike" dirty="0">
                <a:solidFill>
                  <a:srgbClr val="000000"/>
                </a:solidFill>
                <a:latin typeface="Cambria" pitchFamily="18" charset="0"/>
                <a:ea typeface="DejaVu Sans"/>
              </a:rPr>
              <a:t>	[ SCOPE = MEMORY | SPFILE | BOTH ] </a:t>
            </a:r>
            <a:endParaRPr sz="2000">
              <a:latin typeface="Cambria" pitchFamily="18" charset="0"/>
            </a:endParaRPr>
          </a:p>
          <a:p>
            <a:pPr>
              <a:lnSpc>
                <a:spcPct val="100000"/>
              </a:lnSpc>
            </a:pPr>
            <a:r>
              <a:rPr lang="en-US" sz="2000" b="1" strike="noStrike" dirty="0">
                <a:solidFill>
                  <a:srgbClr val="000000"/>
                </a:solidFill>
                <a:latin typeface="Cambria" pitchFamily="18" charset="0"/>
                <a:ea typeface="DejaVu Sans"/>
              </a:rPr>
              <a:t>	[ SID = &lt;</a:t>
            </a:r>
            <a:r>
              <a:rPr lang="en-US" sz="2000" b="1" strike="noStrike" dirty="0" err="1">
                <a:solidFill>
                  <a:srgbClr val="000000"/>
                </a:solidFill>
                <a:latin typeface="Cambria" pitchFamily="18" charset="0"/>
                <a:ea typeface="DejaVu Sans"/>
              </a:rPr>
              <a:t>sid</a:t>
            </a:r>
            <a:r>
              <a:rPr lang="en-US" sz="2000" b="1" strike="noStrike" dirty="0">
                <a:solidFill>
                  <a:srgbClr val="000000"/>
                </a:solidFill>
                <a:latin typeface="Cambria" pitchFamily="18" charset="0"/>
                <a:ea typeface="DejaVu Sans"/>
              </a:rPr>
              <a:t>&gt;]</a:t>
            </a:r>
            <a:endParaRPr sz="2000">
              <a:latin typeface="Cambria" pitchFamily="18" charset="0"/>
            </a:endParaRPr>
          </a:p>
          <a:p>
            <a:pPr>
              <a:lnSpc>
                <a:spcPct val="100000"/>
              </a:lnSpc>
            </a:pPr>
            <a:r>
              <a:rPr lang="en-US" sz="2000" b="1" strike="noStrike" dirty="0">
                <a:solidFill>
                  <a:srgbClr val="000000"/>
                </a:solidFill>
                <a:latin typeface="Cambria" pitchFamily="18" charset="0"/>
                <a:ea typeface="DejaVu Sans"/>
              </a:rPr>
              <a:t>ALTER SYSTEM SET parameter = value</a:t>
            </a:r>
            <a:endParaRPr sz="2000">
              <a:latin typeface="Cambria" pitchFamily="18" charset="0"/>
            </a:endParaRPr>
          </a:p>
          <a:p>
            <a:pPr>
              <a:lnSpc>
                <a:spcPct val="100000"/>
              </a:lnSpc>
            </a:pPr>
            <a:r>
              <a:rPr lang="en-US" sz="2000" b="1" strike="noStrike" dirty="0">
                <a:solidFill>
                  <a:srgbClr val="000000"/>
                </a:solidFill>
                <a:latin typeface="Cambria" pitchFamily="18" charset="0"/>
                <a:ea typeface="DejaVu Sans"/>
              </a:rPr>
              <a:t>	[ SCOPE = MEMORY | SPFILE </a:t>
            </a:r>
            <a:r>
              <a:rPr lang="en-US" sz="1600" b="1" strike="noStrike" dirty="0">
                <a:solidFill>
                  <a:srgbClr val="000000"/>
                </a:solidFill>
                <a:latin typeface="Arial"/>
                <a:ea typeface="DejaVu Sans"/>
              </a:rPr>
              <a:t>| BOTH ] </a:t>
            </a:r>
            <a:endParaRPr/>
          </a:p>
          <a:p>
            <a:pPr>
              <a:lnSpc>
                <a:spcPct val="100000"/>
              </a:lnSpc>
            </a:pPr>
            <a:r>
              <a:rPr lang="en-US" sz="1600" b="1" strike="noStrike" dirty="0">
                <a:solidFill>
                  <a:srgbClr val="000000"/>
                </a:solidFill>
                <a:latin typeface="Arial"/>
                <a:ea typeface="DejaVu Sans"/>
              </a:rPr>
              <a:t>	[ SID = &lt;*&gt;]</a:t>
            </a:r>
            <a:endParaRPr/>
          </a:p>
        </p:txBody>
      </p:sp>
      <p:sp>
        <p:nvSpPr>
          <p:cNvPr id="604" name="CustomShape 4"/>
          <p:cNvSpPr/>
          <p:nvPr/>
        </p:nvSpPr>
        <p:spPr>
          <a:xfrm>
            <a:off x="838200" y="2667000"/>
            <a:ext cx="6477000" cy="838200"/>
          </a:xfrm>
          <a:prstGeom prst="rect">
            <a:avLst/>
          </a:prstGeom>
          <a:solidFill>
            <a:srgbClr val="DDDDDD"/>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dirty="0">
                <a:solidFill>
                  <a:srgbClr val="000000"/>
                </a:solidFill>
                <a:latin typeface="Cambria" pitchFamily="18" charset="0"/>
                <a:ea typeface="DejaVu Sans"/>
              </a:rPr>
              <a:t>[*.]&lt;</a:t>
            </a:r>
            <a:r>
              <a:rPr lang="en-US" sz="2000" b="1" strike="noStrike" dirty="0" err="1">
                <a:solidFill>
                  <a:srgbClr val="000000"/>
                </a:solidFill>
                <a:latin typeface="Cambria" pitchFamily="18" charset="0"/>
                <a:ea typeface="DejaVu Sans"/>
              </a:rPr>
              <a:t>parameter_name</a:t>
            </a:r>
            <a:r>
              <a:rPr lang="en-US" sz="2000" b="1" strike="noStrike" dirty="0">
                <a:solidFill>
                  <a:srgbClr val="000000"/>
                </a:solidFill>
                <a:latin typeface="Cambria" pitchFamily="18" charset="0"/>
                <a:ea typeface="DejaVu Sans"/>
              </a:rPr>
              <a:t>&gt; = &lt;value&gt;</a:t>
            </a:r>
            <a:endParaRPr sz="2000">
              <a:latin typeface="Cambria" pitchFamily="18" charset="0"/>
            </a:endParaRPr>
          </a:p>
          <a:p>
            <a:pPr>
              <a:lnSpc>
                <a:spcPct val="100000"/>
              </a:lnSpc>
            </a:pPr>
            <a:r>
              <a:rPr lang="en-US" sz="2000" b="1" strike="noStrike" dirty="0">
                <a:solidFill>
                  <a:srgbClr val="000000"/>
                </a:solidFill>
                <a:latin typeface="Cambria" pitchFamily="18" charset="0"/>
                <a:ea typeface="DejaVu Sans"/>
              </a:rPr>
              <a:t>[&lt;</a:t>
            </a:r>
            <a:r>
              <a:rPr lang="en-US" sz="2000" b="1" strike="noStrike" dirty="0" err="1">
                <a:solidFill>
                  <a:srgbClr val="000000"/>
                </a:solidFill>
                <a:latin typeface="Cambria" pitchFamily="18" charset="0"/>
                <a:ea typeface="DejaVu Sans"/>
              </a:rPr>
              <a:t>sid</a:t>
            </a:r>
            <a:r>
              <a:rPr lang="en-US" sz="2000" b="1" strike="noStrike" dirty="0">
                <a:solidFill>
                  <a:srgbClr val="000000"/>
                </a:solidFill>
                <a:latin typeface="Cambria" pitchFamily="18" charset="0"/>
                <a:ea typeface="DejaVu Sans"/>
              </a:rPr>
              <a:t>&gt;]&lt;</a:t>
            </a:r>
            <a:r>
              <a:rPr lang="en-US" sz="2000" b="1" strike="noStrike" dirty="0" err="1">
                <a:solidFill>
                  <a:srgbClr val="000000"/>
                </a:solidFill>
                <a:latin typeface="Cambria" pitchFamily="18" charset="0"/>
                <a:ea typeface="DejaVu Sans"/>
              </a:rPr>
              <a:t>parameter_name</a:t>
            </a:r>
            <a:r>
              <a:rPr lang="en-US" sz="2000" b="1" strike="noStrike" dirty="0">
                <a:solidFill>
                  <a:srgbClr val="000000"/>
                </a:solidFill>
                <a:latin typeface="Cambria" pitchFamily="18" charset="0"/>
                <a:ea typeface="DejaVu Sans"/>
              </a:rPr>
              <a:t>&gt; = &lt;value&gt;</a:t>
            </a:r>
            <a:endParaRPr sz="2000">
              <a:latin typeface="Cambria" pitchFamily="18" charset="0"/>
            </a:endParaRPr>
          </a:p>
        </p:txBody>
      </p:sp>
      <p:sp>
        <p:nvSpPr>
          <p:cNvPr id="605" name="CustomShape 5"/>
          <p:cNvSpPr/>
          <p:nvPr/>
        </p:nvSpPr>
        <p:spPr>
          <a:xfrm>
            <a:off x="755640" y="3897360"/>
            <a:ext cx="7997040" cy="3564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Arial" pitchFamily="34" charset="0"/>
              <a:buChar char="•"/>
            </a:pPr>
            <a:r>
              <a:rPr lang="en-US" sz="2000" strike="noStrike" dirty="0">
                <a:solidFill>
                  <a:srgbClr val="000000"/>
                </a:solidFill>
                <a:latin typeface="Cambria" pitchFamily="18" charset="0"/>
                <a:ea typeface="DejaVu Sans"/>
              </a:rPr>
              <a:t>Must be set using ALTER SYSTEM statement</a:t>
            </a:r>
            <a:endParaRPr>
              <a:latin typeface="Cambria" pitchFamily="18" charset="0"/>
            </a:endParaRPr>
          </a:p>
        </p:txBody>
      </p:sp>
      <p:pic>
        <p:nvPicPr>
          <p:cNvPr id="7" name="~PP1216.WAV">
            <a:hlinkClick r:id="" action="ppaction://media"/>
          </p:cNvPr>
          <p:cNvPicPr>
            <a:picLocks noRot="1" noChangeAspect="1"/>
          </p:cNvPicPr>
          <p:nvPr>
            <a:wavAudioFile r:embed="rId1" name="~PP1216.WAV"/>
          </p:nvPr>
        </p:nvPicPr>
        <p:blipFill>
          <a:blip r:embed="rId4"/>
          <a:stretch>
            <a:fillRect/>
          </a:stretch>
        </p:blipFill>
        <p:spPr>
          <a:xfrm>
            <a:off x="8696325" y="6410325"/>
            <a:ext cx="304800" cy="304800"/>
          </a:xfrm>
          <a:prstGeom prst="rect">
            <a:avLst/>
          </a:prstGeom>
        </p:spPr>
      </p:pic>
    </p:spTree>
  </p:cSld>
  <p:clrMapOvr>
    <a:masterClrMapping/>
  </p:clrMapOvr>
  <p:transition advTm="5620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6"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a:solidFill>
                  <a:srgbClr val="000000"/>
                </a:solidFill>
                <a:latin typeface="Cambria" pitchFamily="18" charset="0"/>
                <a:ea typeface="DejaVu Sans"/>
              </a:rPr>
              <a:t>Parameters</a:t>
            </a:r>
            <a:endParaRPr sz="3600">
              <a:latin typeface="Cambria" pitchFamily="18" charset="0"/>
            </a:endParaRPr>
          </a:p>
        </p:txBody>
      </p:sp>
      <p:sp>
        <p:nvSpPr>
          <p:cNvPr id="607" name="CustomShape 2"/>
          <p:cNvSpPr/>
          <p:nvPr/>
        </p:nvSpPr>
        <p:spPr>
          <a:xfrm>
            <a:off x="381000" y="990360"/>
            <a:ext cx="8377800" cy="586764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000" strike="noStrike" dirty="0">
                <a:solidFill>
                  <a:srgbClr val="000000"/>
                </a:solidFill>
                <a:latin typeface="Cambria" pitchFamily="18" charset="0"/>
                <a:ea typeface="DejaVu Sans"/>
              </a:rPr>
              <a:t>Some parameters must be same on each instance including *:</a:t>
            </a:r>
            <a:endParaRPr sz="2000">
              <a:latin typeface="Cambria" pitchFamily="18" charset="0"/>
            </a:endParaRPr>
          </a:p>
          <a:p>
            <a:pPr>
              <a:lnSpc>
                <a:spcPct val="100000"/>
              </a:lnSpc>
              <a:buFont typeface="Arial" pitchFamily="34" charset="0"/>
              <a:buChar char="•"/>
            </a:pP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ACTIVE_INSTANCE_COUNT</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ARCHIVE_LAG_TARGET</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CLUSTER_DATABASE</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CONTROL_FILES</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DB_BLOCK_SIZE</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DB_DOMAIN</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DB_FILES</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DB_NAME</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DB_RECOVERY_FILE_DEST</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DB_RECOVERY_FILE_DEST_SIZE</a:t>
            </a:r>
            <a:endParaRPr sz="2000">
              <a:latin typeface="Cambria" pitchFamily="18" charset="0"/>
            </a:endParaRPr>
          </a:p>
          <a:p>
            <a:pPr lvl="1">
              <a:lnSpc>
                <a:spcPct val="90000"/>
              </a:lnSpc>
              <a:buSzPct val="75000"/>
              <a:buFont typeface="Arial" pitchFamily="34" charset="0"/>
              <a:buChar char="•"/>
            </a:pPr>
            <a:r>
              <a:rPr lang="en-US" sz="2000" strike="noStrike" dirty="0">
                <a:solidFill>
                  <a:srgbClr val="000000"/>
                </a:solidFill>
                <a:latin typeface="Cambria" pitchFamily="18" charset="0"/>
                <a:ea typeface="DejaVu Sans"/>
              </a:rPr>
              <a:t>DB_UNIQUE_NAME</a:t>
            </a:r>
            <a:endParaRPr sz="2000">
              <a:latin typeface="Cambria" pitchFamily="18" charset="0"/>
            </a:endParaRPr>
          </a:p>
          <a:p>
            <a:pPr lvl="1">
              <a:lnSpc>
                <a:spcPct val="90000"/>
              </a:lnSpc>
              <a:buSzPct val="75000"/>
              <a:buFont typeface="Arial" pitchFamily="34" charset="0"/>
              <a:buChar char="•"/>
            </a:pPr>
            <a:r>
              <a:rPr lang="en-US" sz="2000" strike="noStrike" dirty="0" smtClean="0">
                <a:solidFill>
                  <a:srgbClr val="000000"/>
                </a:solidFill>
                <a:latin typeface="Cambria" pitchFamily="18" charset="0"/>
                <a:ea typeface="DejaVu Sans"/>
              </a:rPr>
              <a:t>UNDO_MANAGEMENT</a:t>
            </a:r>
          </a:p>
          <a:p>
            <a:pPr lvl="1">
              <a:lnSpc>
                <a:spcPct val="90000"/>
              </a:lnSpc>
              <a:buSzPct val="75000"/>
            </a:pPr>
            <a:endParaRPr lang="en-US" sz="2000" dirty="0" smtClean="0">
              <a:solidFill>
                <a:srgbClr val="000000"/>
              </a:solidFill>
              <a:latin typeface="Cambria" pitchFamily="18" charset="0"/>
            </a:endParaRPr>
          </a:p>
          <a:p>
            <a:pPr>
              <a:lnSpc>
                <a:spcPct val="100000"/>
              </a:lnSpc>
              <a:buSzPct val="45000"/>
              <a:buFont typeface="StarSymbol"/>
              <a:buChar char="l"/>
            </a:pPr>
            <a:r>
              <a:rPr lang="en-US" sz="2000" strike="noStrike" dirty="0" smtClean="0">
                <a:solidFill>
                  <a:srgbClr val="000000"/>
                </a:solidFill>
                <a:latin typeface="Cambria" pitchFamily="18" charset="0"/>
                <a:ea typeface="DejaVu Sans"/>
              </a:rPr>
              <a:t>Some parameters, if used, must be different on each instance including</a:t>
            </a: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THREAD </a:t>
            </a: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INSTANCE_NUMBER</a:t>
            </a: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INSTANCE_NAME</a:t>
            </a:r>
            <a:endParaRPr lang="en-US" sz="2000" dirty="0" smtClean="0">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UNDO_TABLESPACE</a:t>
            </a:r>
            <a:endParaRPr lang="en-US" sz="2000" dirty="0" smtClean="0">
              <a:latin typeface="Cambria" pitchFamily="18" charset="0"/>
            </a:endParaRPr>
          </a:p>
          <a:p>
            <a:pPr lvl="1">
              <a:lnSpc>
                <a:spcPct val="90000"/>
              </a:lnSpc>
              <a:buSzPct val="75000"/>
              <a:buFont typeface="Arial" pitchFamily="34" charset="0"/>
              <a:buChar char="•"/>
            </a:pPr>
            <a:endParaRPr sz="2000">
              <a:latin typeface="Cambria" pitchFamily="18" charset="0"/>
            </a:endParaRPr>
          </a:p>
          <a:p>
            <a:pPr>
              <a:lnSpc>
                <a:spcPct val="90000"/>
              </a:lnSpc>
              <a:buFont typeface="Arial" pitchFamily="34" charset="0"/>
              <a:buChar char="•"/>
            </a:pPr>
            <a:endParaRPr sz="2000">
              <a:latin typeface="Cambria" pitchFamily="18" charset="0"/>
            </a:endParaRPr>
          </a:p>
        </p:txBody>
      </p:sp>
      <p:pic>
        <p:nvPicPr>
          <p:cNvPr id="4" name="~PP1544.WAV">
            <a:hlinkClick r:id="" action="ppaction://media"/>
          </p:cNvPr>
          <p:cNvPicPr>
            <a:picLocks noRot="1" noChangeAspect="1"/>
          </p:cNvPicPr>
          <p:nvPr>
            <a:wavAudioFile r:embed="rId1" name="~PP1544.WAV"/>
          </p:nvPr>
        </p:nvPicPr>
        <p:blipFill>
          <a:blip r:embed="rId4"/>
          <a:stretch>
            <a:fillRect/>
          </a:stretch>
        </p:blipFill>
        <p:spPr>
          <a:xfrm>
            <a:off x="8696325" y="6410325"/>
            <a:ext cx="304800" cy="304800"/>
          </a:xfrm>
          <a:prstGeom prst="rect">
            <a:avLst/>
          </a:prstGeom>
        </p:spPr>
      </p:pic>
    </p:spTree>
  </p:cSld>
  <p:clrMapOvr>
    <a:masterClrMapping/>
  </p:clrMapOvr>
  <p:transition advTm="28818"/>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0"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r>
              <a:rPr lang="en-US" sz="3600" strike="noStrike" dirty="0">
                <a:solidFill>
                  <a:srgbClr val="000000"/>
                </a:solidFill>
                <a:latin typeface="Cambria" pitchFamily="18" charset="0"/>
                <a:ea typeface="Lohit Devanagari"/>
              </a:rPr>
              <a:t>Oracle Cluster Registry and Voting Disks</a:t>
            </a:r>
            <a:endParaRPr sz="3600">
              <a:latin typeface="Cambria" pitchFamily="18" charset="0"/>
            </a:endParaRPr>
          </a:p>
        </p:txBody>
      </p:sp>
      <p:sp>
        <p:nvSpPr>
          <p:cNvPr id="611" name="CustomShape 2"/>
          <p:cNvSpPr/>
          <p:nvPr/>
        </p:nvSpPr>
        <p:spPr>
          <a:xfrm>
            <a:off x="304800" y="990360"/>
            <a:ext cx="8839200" cy="586764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r>
              <a:rPr lang="en-US" sz="2000" strike="noStrike" dirty="0">
                <a:solidFill>
                  <a:srgbClr val="000000"/>
                </a:solidFill>
                <a:latin typeface="Cambria" pitchFamily="18" charset="0"/>
                <a:ea typeface="DejaVu Sans"/>
              </a:rPr>
              <a:t>Oracle </a:t>
            </a:r>
            <a:r>
              <a:rPr lang="en-US" sz="2000" strike="noStrike" dirty="0" err="1">
                <a:solidFill>
                  <a:srgbClr val="000000"/>
                </a:solidFill>
                <a:latin typeface="Cambria" pitchFamily="18" charset="0"/>
                <a:ea typeface="DejaVu Sans"/>
              </a:rPr>
              <a:t>Clusterware</a:t>
            </a:r>
            <a:r>
              <a:rPr lang="en-US" sz="2000" strike="noStrike" dirty="0">
                <a:solidFill>
                  <a:srgbClr val="000000"/>
                </a:solidFill>
                <a:latin typeface="Cambria" pitchFamily="18" charset="0"/>
                <a:ea typeface="DejaVu Sans"/>
              </a:rPr>
              <a:t> includes two important components that manage configuration and node membership: Oracle Cluster Registry (OCR), which also includes the local component Oracle Local Registry (OLR), and voting disks.</a:t>
            </a:r>
            <a:endParaRPr sz="2000">
              <a:latin typeface="Cambria" pitchFamily="18" charset="0"/>
            </a:endParaRPr>
          </a:p>
          <a:p>
            <a:r>
              <a:rPr lang="en-US" sz="2000" strike="noStrike" dirty="0">
                <a:solidFill>
                  <a:srgbClr val="000000"/>
                </a:solidFill>
                <a:latin typeface="Cambria" pitchFamily="18" charset="0"/>
                <a:ea typeface="DejaVu Sans"/>
              </a:rPr>
              <a:t>OCR manages Oracle </a:t>
            </a:r>
            <a:r>
              <a:rPr lang="en-US" sz="2000" strike="noStrike" dirty="0" err="1">
                <a:solidFill>
                  <a:srgbClr val="000000"/>
                </a:solidFill>
                <a:latin typeface="Cambria" pitchFamily="18" charset="0"/>
                <a:ea typeface="DejaVu Sans"/>
              </a:rPr>
              <a:t>Clusterware</a:t>
            </a:r>
            <a:r>
              <a:rPr lang="en-US" sz="2000" strike="noStrike" dirty="0">
                <a:solidFill>
                  <a:srgbClr val="000000"/>
                </a:solidFill>
                <a:latin typeface="Cambria" pitchFamily="18" charset="0"/>
                <a:ea typeface="DejaVu Sans"/>
              </a:rPr>
              <a:t> and Oracle RAC database configuration information</a:t>
            </a:r>
            <a:endParaRPr sz="2000">
              <a:latin typeface="Cambria" pitchFamily="18" charset="0"/>
            </a:endParaRPr>
          </a:p>
          <a:p>
            <a:r>
              <a:rPr lang="en-US" sz="2000" strike="noStrike" dirty="0">
                <a:solidFill>
                  <a:srgbClr val="000000"/>
                </a:solidFill>
                <a:latin typeface="Cambria" pitchFamily="18" charset="0"/>
                <a:ea typeface="DejaVu Sans"/>
              </a:rPr>
              <a:t>OLR resides on every node in the cluster and manages Oracle </a:t>
            </a:r>
            <a:r>
              <a:rPr lang="en-US" sz="2000" strike="noStrike" dirty="0" err="1">
                <a:solidFill>
                  <a:srgbClr val="000000"/>
                </a:solidFill>
                <a:latin typeface="Cambria" pitchFamily="18" charset="0"/>
                <a:ea typeface="DejaVu Sans"/>
              </a:rPr>
              <a:t>Clusterware</a:t>
            </a:r>
            <a:r>
              <a:rPr lang="en-US" sz="2000" strike="noStrike" dirty="0">
                <a:solidFill>
                  <a:srgbClr val="000000"/>
                </a:solidFill>
                <a:latin typeface="Cambria" pitchFamily="18" charset="0"/>
                <a:ea typeface="DejaVu Sans"/>
              </a:rPr>
              <a:t> configuration information for each particular node</a:t>
            </a:r>
            <a:endParaRPr sz="2000">
              <a:latin typeface="Cambria" pitchFamily="18" charset="0"/>
            </a:endParaRPr>
          </a:p>
          <a:p>
            <a:r>
              <a:rPr lang="en-US" sz="2000" strike="noStrike" dirty="0">
                <a:solidFill>
                  <a:srgbClr val="000000"/>
                </a:solidFill>
                <a:latin typeface="Cambria" pitchFamily="18" charset="0"/>
                <a:ea typeface="DejaVu Sans"/>
              </a:rPr>
              <a:t>Voting disks manage information about node membership.</a:t>
            </a:r>
            <a:endParaRPr sz="2000">
              <a:latin typeface="Cambria" pitchFamily="18" charset="0"/>
            </a:endParaRPr>
          </a:p>
          <a:p>
            <a:r>
              <a:rPr lang="en-US" sz="2000" strike="noStrike" dirty="0">
                <a:solidFill>
                  <a:srgbClr val="000000"/>
                </a:solidFill>
                <a:latin typeface="Cambria" pitchFamily="18" charset="0"/>
                <a:ea typeface="DejaVu Sans"/>
              </a:rPr>
              <a:t> </a:t>
            </a:r>
            <a:endParaRPr sz="2000">
              <a:latin typeface="Cambria" pitchFamily="18" charset="0"/>
            </a:endParaRPr>
          </a:p>
          <a:p>
            <a:r>
              <a:rPr lang="en-US" sz="2000" strike="noStrike" dirty="0">
                <a:solidFill>
                  <a:srgbClr val="000000"/>
                </a:solidFill>
                <a:latin typeface="Cambria" pitchFamily="18" charset="0"/>
                <a:ea typeface="DejaVu Sans"/>
              </a:rPr>
              <a:t>Oracle Cluster Registry (OCR)</a:t>
            </a:r>
            <a:endParaRPr sz="2000">
              <a:latin typeface="Cambria" pitchFamily="18" charset="0"/>
            </a:endParaRPr>
          </a:p>
          <a:p>
            <a:r>
              <a:rPr lang="en-US" sz="2000" strike="noStrike" dirty="0">
                <a:solidFill>
                  <a:srgbClr val="000000"/>
                </a:solidFill>
                <a:latin typeface="Cambria" pitchFamily="18" charset="0"/>
                <a:ea typeface="DejaVu Sans"/>
              </a:rPr>
              <a:t> </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Configuration information for Oracle </a:t>
            </a:r>
            <a:r>
              <a:rPr lang="en-US" sz="2000" strike="noStrike" dirty="0" err="1">
                <a:solidFill>
                  <a:srgbClr val="000000"/>
                </a:solidFill>
                <a:latin typeface="Cambria" pitchFamily="18" charset="0"/>
                <a:ea typeface="DejaVu Sans"/>
              </a:rPr>
              <a:t>Clusterware</a:t>
            </a:r>
            <a:r>
              <a:rPr lang="en-US" sz="2000" strike="noStrike" dirty="0">
                <a:solidFill>
                  <a:srgbClr val="000000"/>
                </a:solidFill>
                <a:latin typeface="Cambria" pitchFamily="18" charset="0"/>
                <a:ea typeface="DejaVu Sans"/>
              </a:rPr>
              <a:t> / CRS</a:t>
            </a:r>
            <a:endParaRPr sz="2000">
              <a:latin typeface="Cambria" pitchFamily="18" charset="0"/>
            </a:endParaRPr>
          </a:p>
          <a:p>
            <a:pPr>
              <a:lnSpc>
                <a:spcPct val="100000"/>
              </a:lnSpc>
            </a:pP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Introduced in Oracle </a:t>
            </a:r>
            <a:r>
              <a:rPr lang="en-US" sz="2000" strike="noStrike" dirty="0" smtClean="0">
                <a:solidFill>
                  <a:srgbClr val="000000"/>
                </a:solidFill>
                <a:latin typeface="Cambria" pitchFamily="18" charset="0"/>
                <a:ea typeface="DejaVu Sans"/>
              </a:rPr>
              <a:t>10.1</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Similar to Windows </a:t>
            </a:r>
            <a:r>
              <a:rPr lang="en-US" sz="2000" strike="noStrike" dirty="0" smtClean="0">
                <a:solidFill>
                  <a:srgbClr val="000000"/>
                </a:solidFill>
                <a:latin typeface="Cambria" pitchFamily="18" charset="0"/>
                <a:ea typeface="DejaVu Sans"/>
              </a:rPr>
              <a:t>Registry</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Located on shared </a:t>
            </a:r>
            <a:r>
              <a:rPr lang="en-US" sz="2000" strike="noStrike" dirty="0" smtClean="0">
                <a:solidFill>
                  <a:srgbClr val="000000"/>
                </a:solidFill>
                <a:latin typeface="Cambria" pitchFamily="18" charset="0"/>
                <a:ea typeface="DejaVu Sans"/>
              </a:rPr>
              <a:t>storage</a:t>
            </a:r>
            <a:endParaRPr sz="2000">
              <a:latin typeface="Cambria" pitchFamily="18" charset="0"/>
            </a:endParaRPr>
          </a:p>
          <a:p>
            <a:pPr>
              <a:lnSpc>
                <a:spcPct val="100000"/>
              </a:lnSpc>
              <a:buFont typeface="Arial" pitchFamily="34" charset="0"/>
              <a:buChar char="•"/>
            </a:pPr>
            <a:r>
              <a:rPr lang="en-US" sz="2000" strike="noStrike" dirty="0">
                <a:solidFill>
                  <a:srgbClr val="000000"/>
                </a:solidFill>
                <a:latin typeface="Cambria" pitchFamily="18" charset="0"/>
                <a:ea typeface="DejaVu Sans"/>
              </a:rPr>
              <a:t>For node-specific resources, each cluster node has a </a:t>
            </a:r>
            <a:r>
              <a:rPr lang="en-US" sz="2000" strike="noStrike" dirty="0" smtClean="0">
                <a:solidFill>
                  <a:srgbClr val="000000"/>
                </a:solidFill>
                <a:latin typeface="Cambria" pitchFamily="18" charset="0"/>
                <a:ea typeface="DejaVu Sans"/>
              </a:rPr>
              <a:t>local</a:t>
            </a:r>
            <a:endParaRPr sz="2000">
              <a:latin typeface="Cambria" pitchFamily="18" charset="0"/>
            </a:endParaRPr>
          </a:p>
          <a:p>
            <a:pPr>
              <a:lnSpc>
                <a:spcPct val="100000"/>
              </a:lnSpc>
              <a:buFont typeface="Arial" pitchFamily="34" charset="0"/>
              <a:buChar char="•"/>
            </a:pPr>
            <a:r>
              <a:rPr lang="en-US" sz="2000" strike="noStrike" dirty="0">
                <a:solidFill>
                  <a:srgbClr val="000000"/>
                </a:solidFill>
                <a:latin typeface="Cambria" pitchFamily="18" charset="0"/>
                <a:ea typeface="DejaVu Sans"/>
              </a:rPr>
              <a:t>registry called an Oracle Local Registry (OLR).</a:t>
            </a:r>
            <a:endParaRPr sz="2000">
              <a:latin typeface="Cambria" pitchFamily="18" charset="0"/>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Tree>
  </p:cSld>
  <p:clrMapOvr>
    <a:masterClrMapping/>
  </p:clrMapOvr>
  <p:transition advTm="6032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2"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sp>
      <p:sp>
        <p:nvSpPr>
          <p:cNvPr id="613" name="CustomShape 2"/>
          <p:cNvSpPr/>
          <p:nvPr/>
        </p:nvSpPr>
        <p:spPr>
          <a:xfrm>
            <a:off x="228600" y="304800"/>
            <a:ext cx="8530200" cy="6553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r>
              <a:rPr lang="en-US" sz="2000" b="1" strike="noStrike" dirty="0">
                <a:solidFill>
                  <a:srgbClr val="000000"/>
                </a:solidFill>
                <a:latin typeface="Cambria" pitchFamily="18" charset="0"/>
                <a:ea typeface="DejaVu Sans"/>
              </a:rPr>
              <a:t>Run the following command to list the backup files:</a:t>
            </a:r>
            <a:endParaRPr sz="2000">
              <a:latin typeface="Cambria" pitchFamily="18" charset="0"/>
            </a:endParaRPr>
          </a:p>
          <a:p>
            <a:r>
              <a:rPr lang="en-US" sz="2000" b="1" strike="noStrike" dirty="0" err="1">
                <a:solidFill>
                  <a:srgbClr val="000000"/>
                </a:solidFill>
                <a:latin typeface="Cambria" pitchFamily="18" charset="0"/>
                <a:ea typeface="DejaVu Sans"/>
              </a:rPr>
              <a:t>ocrconfig</a:t>
            </a:r>
            <a:r>
              <a:rPr lang="en-US" sz="2000" b="1" strike="noStrike" dirty="0">
                <a:solidFill>
                  <a:srgbClr val="000000"/>
                </a:solidFill>
                <a:latin typeface="Cambria" pitchFamily="18" charset="0"/>
                <a:ea typeface="DejaVu Sans"/>
              </a:rPr>
              <a:t> </a:t>
            </a:r>
            <a:r>
              <a:rPr lang="en-US" sz="2000" b="1" strike="noStrike" dirty="0" smtClean="0">
                <a:solidFill>
                  <a:srgbClr val="000000"/>
                </a:solidFill>
                <a:latin typeface="Cambria" pitchFamily="18" charset="0"/>
                <a:ea typeface="DejaVu Sans"/>
              </a:rPr>
              <a:t>–</a:t>
            </a:r>
            <a:r>
              <a:rPr lang="en-US" sz="2000" b="1" strike="noStrike" dirty="0" err="1" smtClean="0">
                <a:solidFill>
                  <a:srgbClr val="000000"/>
                </a:solidFill>
                <a:latin typeface="Cambria" pitchFamily="18" charset="0"/>
                <a:ea typeface="DejaVu Sans"/>
              </a:rPr>
              <a:t>showbackup</a:t>
            </a:r>
            <a:endParaRPr lang="en-US" sz="2000" b="1" strike="noStrike" dirty="0" smtClean="0">
              <a:solidFill>
                <a:srgbClr val="000000"/>
              </a:solidFill>
              <a:latin typeface="Cambria" pitchFamily="18" charset="0"/>
              <a:ea typeface="DejaVu Sans"/>
            </a:endParaRPr>
          </a:p>
          <a:p>
            <a:endParaRPr sz="2000">
              <a:latin typeface="Cambria" pitchFamily="18" charset="0"/>
            </a:endParaRPr>
          </a:p>
          <a:p>
            <a:r>
              <a:rPr lang="en-US" sz="2000" strike="noStrike" dirty="0">
                <a:solidFill>
                  <a:srgbClr val="000000"/>
                </a:solidFill>
                <a:latin typeface="Cambria" pitchFamily="18" charset="0"/>
                <a:ea typeface="DejaVu Sans"/>
              </a:rPr>
              <a:t>The default location for generating backups on Linux or UNIX systems is </a:t>
            </a:r>
            <a:r>
              <a:rPr lang="en-US" sz="2000" strike="noStrike" dirty="0" err="1">
                <a:solidFill>
                  <a:srgbClr val="000000"/>
                </a:solidFill>
                <a:latin typeface="Cambria" pitchFamily="18" charset="0"/>
                <a:ea typeface="Liberation Mono;Courier New"/>
              </a:rPr>
              <a:t>Grid_home</a:t>
            </a:r>
            <a:r>
              <a:rPr lang="en-US" sz="2000" strike="noStrike" dirty="0">
                <a:solidFill>
                  <a:srgbClr val="000000"/>
                </a:solidFill>
                <a:latin typeface="Cambria" pitchFamily="18" charset="0"/>
                <a:ea typeface="Liberation Mono;Courier New"/>
              </a:rPr>
              <a:t>/</a:t>
            </a:r>
            <a:r>
              <a:rPr lang="en-US" sz="2000" strike="noStrike" dirty="0" err="1">
                <a:solidFill>
                  <a:srgbClr val="000000"/>
                </a:solidFill>
                <a:latin typeface="Cambria" pitchFamily="18" charset="0"/>
                <a:ea typeface="Liberation Mono;Courier New"/>
              </a:rPr>
              <a:t>cdata</a:t>
            </a:r>
            <a:r>
              <a:rPr lang="en-US" sz="2000" strike="noStrike" dirty="0">
                <a:solidFill>
                  <a:srgbClr val="000000"/>
                </a:solidFill>
                <a:latin typeface="Cambria" pitchFamily="18" charset="0"/>
                <a:ea typeface="Liberation Mono;Courier New"/>
              </a:rPr>
              <a:t>/</a:t>
            </a:r>
            <a:r>
              <a:rPr lang="en-US" sz="2000" strike="noStrike" dirty="0" err="1">
                <a:solidFill>
                  <a:srgbClr val="000000"/>
                </a:solidFill>
                <a:latin typeface="Cambria" pitchFamily="18" charset="0"/>
                <a:ea typeface="Liberation Mono;Courier New"/>
              </a:rPr>
              <a:t>cluster_name</a:t>
            </a:r>
            <a:endParaRPr sz="2000">
              <a:latin typeface="Cambria" pitchFamily="18" charset="0"/>
            </a:endParaRPr>
          </a:p>
          <a:p>
            <a:r>
              <a:rPr lang="en-US" sz="2000" strike="noStrike" dirty="0">
                <a:solidFill>
                  <a:srgbClr val="000000"/>
                </a:solidFill>
                <a:latin typeface="Cambria" pitchFamily="18" charset="0"/>
                <a:ea typeface="Liberation Mono;Courier New"/>
              </a:rPr>
              <a:t>By default, OLR is located at </a:t>
            </a:r>
            <a:r>
              <a:rPr lang="en-US" sz="2000" strike="noStrike" dirty="0" err="1">
                <a:solidFill>
                  <a:srgbClr val="000000"/>
                </a:solidFill>
                <a:latin typeface="Cambria" pitchFamily="18" charset="0"/>
                <a:ea typeface="Liberation Mono;Courier New"/>
              </a:rPr>
              <a:t>Grid_home</a:t>
            </a:r>
            <a:r>
              <a:rPr lang="en-US" sz="2000" strike="noStrike" dirty="0">
                <a:solidFill>
                  <a:srgbClr val="000000"/>
                </a:solidFill>
                <a:latin typeface="Cambria" pitchFamily="18" charset="0"/>
                <a:ea typeface="Liberation Mono;Courier New"/>
              </a:rPr>
              <a:t>/</a:t>
            </a:r>
            <a:r>
              <a:rPr lang="en-US" sz="2000" strike="noStrike" dirty="0" err="1">
                <a:solidFill>
                  <a:srgbClr val="000000"/>
                </a:solidFill>
                <a:latin typeface="Cambria" pitchFamily="18" charset="0"/>
                <a:ea typeface="Liberation Mono;Courier New"/>
              </a:rPr>
              <a:t>cdata</a:t>
            </a:r>
            <a:r>
              <a:rPr lang="en-US" sz="2000" strike="noStrike" dirty="0">
                <a:solidFill>
                  <a:srgbClr val="000000"/>
                </a:solidFill>
                <a:latin typeface="Cambria" pitchFamily="18" charset="0"/>
                <a:ea typeface="Liberation Mono;Courier New"/>
              </a:rPr>
              <a:t>/host_name.olr on each node.</a:t>
            </a:r>
            <a:endParaRPr sz="2000">
              <a:latin typeface="Cambria" pitchFamily="18" charset="0"/>
            </a:endParaRPr>
          </a:p>
          <a:p>
            <a:r>
              <a:rPr lang="en-US" sz="2000" strike="noStrike" dirty="0">
                <a:solidFill>
                  <a:srgbClr val="000000"/>
                </a:solidFill>
                <a:latin typeface="Cambria" pitchFamily="18" charset="0"/>
                <a:ea typeface="Liberation Mono;Courier New"/>
              </a:rPr>
              <a:t>Manage OLR using the OCRCHECK, OCRDUMP, and OCRCONFIG utilities as root with the -local option.</a:t>
            </a:r>
            <a:endParaRPr sz="2000">
              <a:latin typeface="Cambria" pitchFamily="18" charset="0"/>
            </a:endParaRPr>
          </a:p>
          <a:p>
            <a:r>
              <a:rPr lang="en-US" sz="2000" strike="noStrike" dirty="0">
                <a:solidFill>
                  <a:srgbClr val="000000"/>
                </a:solidFill>
                <a:latin typeface="Cambria" pitchFamily="18" charset="0"/>
                <a:ea typeface="Liberation Mono;Courier New"/>
              </a:rPr>
              <a:t>You can check the status of OLR on the local node using the OCRCHECK utility, as follows:</a:t>
            </a:r>
            <a:endParaRPr sz="2000">
              <a:latin typeface="Cambria" pitchFamily="18" charset="0"/>
            </a:endParaRPr>
          </a:p>
          <a:p>
            <a:r>
              <a:rPr lang="en-US" sz="2000" strike="noStrike" dirty="0">
                <a:solidFill>
                  <a:srgbClr val="000000"/>
                </a:solidFill>
                <a:latin typeface="Cambria" pitchFamily="18" charset="0"/>
                <a:ea typeface="Liberation Mono;Courier New"/>
              </a:rPr>
              <a:t># </a:t>
            </a:r>
            <a:r>
              <a:rPr lang="en-US" sz="2000" b="1" strike="noStrike" dirty="0" err="1">
                <a:solidFill>
                  <a:srgbClr val="000000"/>
                </a:solidFill>
                <a:latin typeface="Cambria" pitchFamily="18" charset="0"/>
                <a:ea typeface="Liberation Mono;Courier New"/>
              </a:rPr>
              <a:t>ocrcheck</a:t>
            </a:r>
            <a:r>
              <a:rPr lang="en-US" sz="2000" b="1" strike="noStrike" dirty="0">
                <a:solidFill>
                  <a:srgbClr val="000000"/>
                </a:solidFill>
                <a:latin typeface="Cambria" pitchFamily="18" charset="0"/>
                <a:ea typeface="Liberation Mono;Courier New"/>
              </a:rPr>
              <a:t> -</a:t>
            </a:r>
            <a:r>
              <a:rPr lang="en-US" sz="2000" b="1" strike="noStrike" dirty="0" smtClean="0">
                <a:solidFill>
                  <a:srgbClr val="000000"/>
                </a:solidFill>
                <a:latin typeface="Cambria" pitchFamily="18" charset="0"/>
                <a:ea typeface="Liberation Mono;Courier New"/>
              </a:rPr>
              <a:t>local</a:t>
            </a:r>
            <a:endParaRPr sz="2000">
              <a:latin typeface="Cambria" pitchFamily="18" charset="0"/>
            </a:endParaRPr>
          </a:p>
          <a:p>
            <a:r>
              <a:rPr lang="en-US" sz="2000" strike="noStrike" dirty="0">
                <a:solidFill>
                  <a:srgbClr val="000000"/>
                </a:solidFill>
                <a:latin typeface="Cambria" pitchFamily="18" charset="0"/>
                <a:ea typeface="Liberation Mono;Courier New"/>
              </a:rPr>
              <a:t>Status of Oracle Cluster Registry is as follows :</a:t>
            </a:r>
            <a:endParaRPr sz="2000">
              <a:latin typeface="Cambria" pitchFamily="18" charset="0"/>
            </a:endParaRPr>
          </a:p>
          <a:p>
            <a:r>
              <a:rPr lang="en-US" sz="2000" strike="noStrike" dirty="0">
                <a:solidFill>
                  <a:srgbClr val="000000"/>
                </a:solidFill>
                <a:latin typeface="Cambria" pitchFamily="18" charset="0"/>
                <a:ea typeface="Liberation Mono;Courier New"/>
              </a:rPr>
              <a:t>        Version                  :          3</a:t>
            </a:r>
            <a:endParaRPr sz="2000">
              <a:latin typeface="Cambria" pitchFamily="18" charset="0"/>
            </a:endParaRPr>
          </a:p>
          <a:p>
            <a:r>
              <a:rPr lang="en-US" sz="2000" strike="noStrike" dirty="0">
                <a:solidFill>
                  <a:srgbClr val="000000"/>
                </a:solidFill>
                <a:latin typeface="Cambria" pitchFamily="18" charset="0"/>
                <a:ea typeface="Liberation Mono;Courier New"/>
              </a:rPr>
              <a:t>        Total space (</a:t>
            </a:r>
            <a:r>
              <a:rPr lang="en-US" sz="2000" strike="noStrike" dirty="0" err="1">
                <a:solidFill>
                  <a:srgbClr val="000000"/>
                </a:solidFill>
                <a:latin typeface="Cambria" pitchFamily="18" charset="0"/>
                <a:ea typeface="Liberation Mono;Courier New"/>
              </a:rPr>
              <a:t>kbytes</a:t>
            </a:r>
            <a:r>
              <a:rPr lang="en-US" sz="2000" strike="noStrike" dirty="0">
                <a:solidFill>
                  <a:srgbClr val="000000"/>
                </a:solidFill>
                <a:latin typeface="Cambria" pitchFamily="18" charset="0"/>
                <a:ea typeface="Liberation Mono;Courier New"/>
              </a:rPr>
              <a:t>)     :     262132</a:t>
            </a:r>
            <a:endParaRPr sz="2000">
              <a:latin typeface="Cambria" pitchFamily="18" charset="0"/>
            </a:endParaRPr>
          </a:p>
          <a:p>
            <a:r>
              <a:rPr lang="en-US" sz="2000" strike="noStrike" dirty="0">
                <a:solidFill>
                  <a:srgbClr val="000000"/>
                </a:solidFill>
                <a:latin typeface="Cambria" pitchFamily="18" charset="0"/>
                <a:ea typeface="Liberation Mono;Courier New"/>
              </a:rPr>
              <a:t>        Used space (</a:t>
            </a:r>
            <a:r>
              <a:rPr lang="en-US" sz="2000" strike="noStrike" dirty="0" err="1">
                <a:solidFill>
                  <a:srgbClr val="000000"/>
                </a:solidFill>
                <a:latin typeface="Cambria" pitchFamily="18" charset="0"/>
                <a:ea typeface="Liberation Mono;Courier New"/>
              </a:rPr>
              <a:t>kbytes</a:t>
            </a:r>
            <a:r>
              <a:rPr lang="en-US" sz="2000" strike="noStrike" dirty="0">
                <a:solidFill>
                  <a:srgbClr val="000000"/>
                </a:solidFill>
                <a:latin typeface="Cambria" pitchFamily="18" charset="0"/>
                <a:ea typeface="Liberation Mono;Courier New"/>
              </a:rPr>
              <a:t>)      :       9200</a:t>
            </a:r>
            <a:endParaRPr sz="2000">
              <a:latin typeface="Cambria" pitchFamily="18" charset="0"/>
            </a:endParaRPr>
          </a:p>
          <a:p>
            <a:r>
              <a:rPr lang="en-US" sz="2000" strike="noStrike" dirty="0">
                <a:solidFill>
                  <a:srgbClr val="000000"/>
                </a:solidFill>
                <a:latin typeface="Cambria" pitchFamily="18" charset="0"/>
                <a:ea typeface="Liberation Mono;Courier New"/>
              </a:rPr>
              <a:t>        Available space (</a:t>
            </a:r>
            <a:r>
              <a:rPr lang="en-US" sz="2000" strike="noStrike" dirty="0" err="1">
                <a:solidFill>
                  <a:srgbClr val="000000"/>
                </a:solidFill>
                <a:latin typeface="Cambria" pitchFamily="18" charset="0"/>
                <a:ea typeface="Liberation Mono;Courier New"/>
              </a:rPr>
              <a:t>kbytes</a:t>
            </a:r>
            <a:r>
              <a:rPr lang="en-US" sz="2000" strike="noStrike" dirty="0">
                <a:solidFill>
                  <a:srgbClr val="000000"/>
                </a:solidFill>
                <a:latin typeface="Cambria" pitchFamily="18" charset="0"/>
                <a:ea typeface="Liberation Mono;Courier New"/>
              </a:rPr>
              <a:t>) :     252932</a:t>
            </a:r>
            <a:endParaRPr sz="2000">
              <a:latin typeface="Cambria" pitchFamily="18" charset="0"/>
            </a:endParaRPr>
          </a:p>
          <a:p>
            <a:r>
              <a:rPr lang="en-US" sz="2000" strike="noStrike" dirty="0">
                <a:solidFill>
                  <a:srgbClr val="000000"/>
                </a:solidFill>
                <a:latin typeface="Cambria" pitchFamily="18" charset="0"/>
                <a:ea typeface="Liberation Mono;Courier New"/>
              </a:rPr>
              <a:t>        ID                       :  604793089</a:t>
            </a:r>
            <a:endParaRPr sz="2000">
              <a:latin typeface="Cambria" pitchFamily="18" charset="0"/>
            </a:endParaRPr>
          </a:p>
          <a:p>
            <a:r>
              <a:rPr lang="en-US" sz="2000" strike="noStrike" dirty="0">
                <a:solidFill>
                  <a:srgbClr val="000000"/>
                </a:solidFill>
                <a:latin typeface="Cambria" pitchFamily="18" charset="0"/>
                <a:ea typeface="Liberation Mono;Courier New"/>
              </a:rPr>
              <a:t>        Device/File Name         : /private2/</a:t>
            </a:r>
            <a:r>
              <a:rPr lang="en-US" sz="2000" strike="noStrike" dirty="0" err="1">
                <a:solidFill>
                  <a:srgbClr val="000000"/>
                </a:solidFill>
                <a:latin typeface="Cambria" pitchFamily="18" charset="0"/>
                <a:ea typeface="Liberation Mono;Courier New"/>
              </a:rPr>
              <a:t>crs</a:t>
            </a:r>
            <a:r>
              <a:rPr lang="en-US" sz="2000" strike="noStrike" dirty="0">
                <a:solidFill>
                  <a:srgbClr val="000000"/>
                </a:solidFill>
                <a:latin typeface="Cambria" pitchFamily="18" charset="0"/>
                <a:ea typeface="Liberation Mono;Courier New"/>
              </a:rPr>
              <a:t>/</a:t>
            </a:r>
            <a:r>
              <a:rPr lang="en-US" sz="2000" strike="noStrike" dirty="0" err="1">
                <a:solidFill>
                  <a:srgbClr val="000000"/>
                </a:solidFill>
                <a:latin typeface="Cambria" pitchFamily="18" charset="0"/>
                <a:ea typeface="Liberation Mono;Courier New"/>
              </a:rPr>
              <a:t>cdata</a:t>
            </a:r>
            <a:r>
              <a:rPr lang="en-US" sz="2000" strike="noStrike" dirty="0">
                <a:solidFill>
                  <a:srgbClr val="000000"/>
                </a:solidFill>
                <a:latin typeface="Cambria" pitchFamily="18" charset="0"/>
                <a:ea typeface="Liberation Mono;Courier New"/>
              </a:rPr>
              <a:t>/</a:t>
            </a:r>
            <a:r>
              <a:rPr lang="en-US" sz="2000" strike="noStrike" dirty="0" err="1">
                <a:solidFill>
                  <a:srgbClr val="000000"/>
                </a:solidFill>
                <a:latin typeface="Cambria" pitchFamily="18" charset="0"/>
                <a:ea typeface="Liberation Mono;Courier New"/>
              </a:rPr>
              <a:t>localhost</a:t>
            </a:r>
            <a:r>
              <a:rPr lang="en-US" sz="2000" strike="noStrike" dirty="0">
                <a:solidFill>
                  <a:srgbClr val="000000"/>
                </a:solidFill>
                <a:latin typeface="Cambria" pitchFamily="18" charset="0"/>
                <a:ea typeface="Liberation Mono;Courier New"/>
              </a:rPr>
              <a:t>/dglnx6.olr</a:t>
            </a:r>
            <a:endParaRPr sz="2000">
              <a:latin typeface="Cambria" pitchFamily="18" charset="0"/>
            </a:endParaRPr>
          </a:p>
          <a:p>
            <a:r>
              <a:rPr lang="en-US" sz="2000" strike="noStrike" dirty="0">
                <a:solidFill>
                  <a:srgbClr val="000000"/>
                </a:solidFill>
                <a:latin typeface="Cambria" pitchFamily="18" charset="0"/>
                <a:ea typeface="Liberation Mono;Courier New"/>
              </a:rPr>
              <a:t>                                   Device/File integrity check succeeded</a:t>
            </a:r>
            <a:endParaRPr sz="2000">
              <a:latin typeface="Cambria" pitchFamily="18" charset="0"/>
            </a:endParaRPr>
          </a:p>
          <a:p>
            <a:endParaRPr sz="2000">
              <a:latin typeface="Cambria" pitchFamily="18" charset="0"/>
            </a:endParaRPr>
          </a:p>
          <a:p>
            <a:r>
              <a:rPr lang="en-US" sz="2000" strike="noStrike" dirty="0">
                <a:solidFill>
                  <a:srgbClr val="000000"/>
                </a:solidFill>
                <a:latin typeface="Cambria" pitchFamily="18" charset="0"/>
                <a:ea typeface="Liberation Mono;Courier New"/>
              </a:rPr>
              <a:t>        Local OCR integrity check succeeded</a:t>
            </a:r>
            <a:endParaRPr sz="2000">
              <a:latin typeface="Cambria" pitchFamily="18" charset="0"/>
            </a:endParaRPr>
          </a:p>
          <a:p>
            <a:pPr>
              <a:lnSpc>
                <a:spcPct val="100000"/>
              </a:lnSpc>
            </a:pPr>
            <a:endParaRPr/>
          </a:p>
        </p:txBody>
      </p:sp>
    </p:spTree>
  </p:cSld>
  <p:clrMapOvr>
    <a:masterClrMapping/>
  </p:clrMapOvr>
  <p:transition advTm="4977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sp>
      <p:sp>
        <p:nvSpPr>
          <p:cNvPr id="615" name="CustomShape 2"/>
          <p:cNvSpPr/>
          <p:nvPr/>
        </p:nvSpPr>
        <p:spPr>
          <a:xfrm>
            <a:off x="761760" y="990720"/>
            <a:ext cx="7997040" cy="53139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pPr>
            <a:r>
              <a:rPr lang="en-US" sz="2000" b="1" strike="noStrike" dirty="0">
                <a:solidFill>
                  <a:srgbClr val="000000"/>
                </a:solidFill>
                <a:latin typeface="Cambria" pitchFamily="18" charset="0"/>
                <a:ea typeface="DejaVu Sans"/>
              </a:rPr>
              <a:t>Defines cluster resources including</a:t>
            </a:r>
            <a:r>
              <a:rPr lang="en-US" sz="2000" b="1" strike="noStrike" dirty="0" smtClean="0">
                <a:solidFill>
                  <a:srgbClr val="000000"/>
                </a:solidFill>
                <a:latin typeface="Cambria" pitchFamily="18" charset="0"/>
                <a:ea typeface="DejaVu Sans"/>
              </a:rPr>
              <a:t>:</a:t>
            </a:r>
          </a:p>
          <a:p>
            <a:pPr>
              <a:lnSpc>
                <a:spcPct val="100000"/>
              </a:lnSpc>
            </a:pPr>
            <a:endParaRPr sz="2000" b="1">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Databases</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Instances</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RDBMS</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ASM</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Services</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Node Applications</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VIP</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ONS</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GSD</a:t>
            </a:r>
            <a:endParaRPr sz="2000">
              <a:latin typeface="Cambria" pitchFamily="18" charset="0"/>
            </a:endParaRPr>
          </a:p>
          <a:p>
            <a:pPr>
              <a:lnSpc>
                <a:spcPct val="100000"/>
              </a:lnSpc>
              <a:buFont typeface="Arial" pitchFamily="34" charset="0"/>
              <a:buChar char="•"/>
            </a:pPr>
            <a:r>
              <a:rPr lang="en-US" sz="2000" strike="noStrike" dirty="0">
                <a:latin typeface="Cambria" pitchFamily="18" charset="0"/>
                <a:ea typeface="DejaVu Sans"/>
              </a:rPr>
              <a:t>Listener Process</a:t>
            </a:r>
            <a:endParaRPr sz="2000">
              <a:latin typeface="Cambria" pitchFamily="18" charset="0"/>
            </a:endParaRPr>
          </a:p>
          <a:p>
            <a:pPr>
              <a:lnSpc>
                <a:spcPct val="100000"/>
              </a:lnSpc>
            </a:pPr>
            <a:endParaRPr/>
          </a:p>
        </p:txBody>
      </p:sp>
      <p:pic>
        <p:nvPicPr>
          <p:cNvPr id="4" name="~PP2825.WAV">
            <a:hlinkClick r:id="" action="ppaction://media"/>
          </p:cNvPr>
          <p:cNvPicPr>
            <a:picLocks noRot="1" noChangeAspect="1"/>
          </p:cNvPicPr>
          <p:nvPr>
            <a:wavAudioFile r:embed="rId1" name="~PP2825.WAV"/>
          </p:nvPr>
        </p:nvPicPr>
        <p:blipFill>
          <a:blip r:embed="rId4"/>
          <a:stretch>
            <a:fillRect/>
          </a:stretch>
        </p:blipFill>
        <p:spPr>
          <a:xfrm>
            <a:off x="8696325" y="6410325"/>
            <a:ext cx="304800" cy="304800"/>
          </a:xfrm>
          <a:prstGeom prst="rect">
            <a:avLst/>
          </a:prstGeom>
        </p:spPr>
      </p:pic>
    </p:spTree>
  </p:cSld>
  <p:clrMapOvr>
    <a:masterClrMapping/>
  </p:clrMapOvr>
  <p:transition advTm="1232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6"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sp>
      <p:sp>
        <p:nvSpPr>
          <p:cNvPr id="617" name="CustomShape 2"/>
          <p:cNvSpPr/>
          <p:nvPr/>
        </p:nvSpPr>
        <p:spPr>
          <a:xfrm>
            <a:off x="457200" y="990720"/>
            <a:ext cx="8301600" cy="53139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r>
              <a:rPr lang="en-US" sz="2000" b="1" strike="noStrike" dirty="0">
                <a:latin typeface="Cambria" pitchFamily="18" charset="0"/>
                <a:ea typeface="DejaVu Sans"/>
              </a:rPr>
              <a:t>Verify the integrity of OCR</a:t>
            </a:r>
            <a:endParaRPr sz="2000" b="1">
              <a:latin typeface="Cambria" pitchFamily="18" charset="0"/>
            </a:endParaRPr>
          </a:p>
          <a:p>
            <a:endParaRPr sz="2000">
              <a:latin typeface="Cambria" pitchFamily="18" charset="0"/>
            </a:endParaRPr>
          </a:p>
          <a:p>
            <a:r>
              <a:rPr lang="en-US" sz="2000" strike="noStrike" dirty="0">
                <a:latin typeface="Cambria" pitchFamily="18" charset="0"/>
                <a:ea typeface="DejaVu Sans"/>
              </a:rPr>
              <a:t># </a:t>
            </a:r>
            <a:r>
              <a:rPr lang="en-US" sz="2000" strike="noStrike" dirty="0" err="1" smtClean="0">
                <a:latin typeface="Cambria" pitchFamily="18" charset="0"/>
                <a:ea typeface="DejaVu Sans"/>
              </a:rPr>
              <a:t>ocrcheck</a:t>
            </a:r>
            <a:endParaRPr lang="en-US" sz="2000" strike="noStrike" dirty="0" smtClean="0">
              <a:latin typeface="Cambria" pitchFamily="18" charset="0"/>
              <a:ea typeface="DejaVu Sans"/>
            </a:endParaRPr>
          </a:p>
          <a:p>
            <a:endParaRPr sz="2000">
              <a:latin typeface="Cambria" pitchFamily="18" charset="0"/>
            </a:endParaRPr>
          </a:p>
          <a:p>
            <a:r>
              <a:rPr lang="en-US" sz="2000" strike="noStrike" dirty="0">
                <a:latin typeface="Cambria" pitchFamily="18" charset="0"/>
                <a:ea typeface="DejaVu Sans"/>
              </a:rPr>
              <a:t>The </a:t>
            </a:r>
            <a:r>
              <a:rPr lang="en-US" sz="2000" strike="noStrike" dirty="0" err="1">
                <a:latin typeface="Cambria" pitchFamily="18" charset="0"/>
                <a:ea typeface="Liberation Mono;Courier New"/>
              </a:rPr>
              <a:t>dd</a:t>
            </a:r>
            <a:r>
              <a:rPr lang="en-US" sz="2000" strike="noStrike" dirty="0">
                <a:latin typeface="Cambria" pitchFamily="18" charset="0"/>
                <a:ea typeface="DejaVu Sans"/>
              </a:rPr>
              <a:t> commands used to back up and recover voting disks in previous versions of Oracle </a:t>
            </a:r>
            <a:r>
              <a:rPr lang="en-US" sz="2000" strike="noStrike" dirty="0" err="1">
                <a:latin typeface="Cambria" pitchFamily="18" charset="0"/>
                <a:ea typeface="DejaVu Sans"/>
              </a:rPr>
              <a:t>Clusterware</a:t>
            </a:r>
            <a:r>
              <a:rPr lang="en-US" sz="2000" strike="noStrike" dirty="0">
                <a:latin typeface="Cambria" pitchFamily="18" charset="0"/>
                <a:ea typeface="DejaVu Sans"/>
              </a:rPr>
              <a:t> are not supported in Oracle </a:t>
            </a:r>
            <a:r>
              <a:rPr lang="en-US" sz="2000" strike="noStrike" dirty="0" err="1">
                <a:latin typeface="Cambria" pitchFamily="18" charset="0"/>
                <a:ea typeface="DejaVu Sans"/>
              </a:rPr>
              <a:t>Clusterware</a:t>
            </a:r>
            <a:r>
              <a:rPr lang="en-US" sz="2000" strike="noStrike" dirty="0">
                <a:latin typeface="Cambria" pitchFamily="18" charset="0"/>
                <a:ea typeface="DejaVu Sans"/>
              </a:rPr>
              <a:t> 11g release 2 (11.2). Restoring voting disks that were copied using </a:t>
            </a:r>
            <a:r>
              <a:rPr lang="en-US" sz="2000" strike="noStrike" dirty="0" err="1">
                <a:latin typeface="Cambria" pitchFamily="18" charset="0"/>
                <a:ea typeface="Liberation Mono;Courier New"/>
              </a:rPr>
              <a:t>dd</a:t>
            </a:r>
            <a:r>
              <a:rPr lang="en-US" sz="2000" strike="noStrike" dirty="0">
                <a:latin typeface="Cambria" pitchFamily="18" charset="0"/>
                <a:ea typeface="DejaVu Sans"/>
              </a:rPr>
              <a:t> or </a:t>
            </a:r>
            <a:r>
              <a:rPr lang="en-US" sz="2000" strike="noStrike" dirty="0">
                <a:latin typeface="Cambria" pitchFamily="18" charset="0"/>
                <a:ea typeface="Liberation Mono;Courier New"/>
              </a:rPr>
              <a:t>cp</a:t>
            </a:r>
            <a:r>
              <a:rPr lang="en-US" sz="2000" strike="noStrike" dirty="0">
                <a:latin typeface="Cambria" pitchFamily="18" charset="0"/>
                <a:ea typeface="DejaVu Sans"/>
              </a:rPr>
              <a:t> commands can prevent the Oracle </a:t>
            </a:r>
            <a:r>
              <a:rPr lang="en-US" sz="2000" strike="noStrike" dirty="0" err="1">
                <a:latin typeface="Cambria" pitchFamily="18" charset="0"/>
                <a:ea typeface="DejaVu Sans"/>
              </a:rPr>
              <a:t>Clusterware</a:t>
            </a:r>
            <a:r>
              <a:rPr lang="en-US" sz="2000" strike="noStrike" dirty="0">
                <a:latin typeface="Cambria" pitchFamily="18" charset="0"/>
                <a:ea typeface="DejaVu Sans"/>
              </a:rPr>
              <a:t> 11g release 2 (11.2) stack from coming up. Use the backup and restore procedures described in this chapter to ensure proper voting disk functionality.</a:t>
            </a:r>
            <a:endParaRPr sz="2000">
              <a:latin typeface="Cambria" pitchFamily="18" charset="0"/>
            </a:endParaRPr>
          </a:p>
          <a:p>
            <a:pPr>
              <a:lnSpc>
                <a:spcPct val="100000"/>
              </a:lnSpc>
            </a:pPr>
            <a:endParaRPr/>
          </a:p>
        </p:txBody>
      </p:sp>
      <p:pic>
        <p:nvPicPr>
          <p:cNvPr id="4" name="~PP2782.WAV">
            <a:hlinkClick r:id="" action="ppaction://media"/>
          </p:cNvPr>
          <p:cNvPicPr>
            <a:picLocks noRot="1" noChangeAspect="1"/>
          </p:cNvPicPr>
          <p:nvPr>
            <a:wavAudioFile r:embed="rId1" name="~PP2782.WAV"/>
          </p:nvPr>
        </p:nvPicPr>
        <p:blipFill>
          <a:blip r:embed="rId4"/>
          <a:stretch>
            <a:fillRect/>
          </a:stretch>
        </p:blipFill>
        <p:spPr>
          <a:xfrm>
            <a:off x="8696325" y="6410325"/>
            <a:ext cx="304800" cy="304800"/>
          </a:xfrm>
          <a:prstGeom prst="rect">
            <a:avLst/>
          </a:prstGeom>
        </p:spPr>
      </p:pic>
    </p:spTree>
  </p:cSld>
  <p:clrMapOvr>
    <a:masterClrMapping/>
  </p:clrMapOvr>
  <p:transition advTm="2835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8"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pPr>
            <a:r>
              <a:rPr lang="en-US" sz="3600" strike="noStrike" dirty="0">
                <a:solidFill>
                  <a:srgbClr val="000000"/>
                </a:solidFill>
                <a:latin typeface="Cambria" pitchFamily="18" charset="0"/>
                <a:ea typeface="DejaVu Sans"/>
              </a:rPr>
              <a:t>What is a Voting Disk</a:t>
            </a:r>
            <a:endParaRPr sz="3600">
              <a:latin typeface="Cambria" pitchFamily="18" charset="0"/>
            </a:endParaRPr>
          </a:p>
          <a:p>
            <a:pPr algn="ctr">
              <a:lnSpc>
                <a:spcPct val="100000"/>
              </a:lnSpc>
            </a:pPr>
            <a:endParaRPr/>
          </a:p>
        </p:txBody>
      </p:sp>
      <p:sp>
        <p:nvSpPr>
          <p:cNvPr id="619" name="CustomShape 2"/>
          <p:cNvSpPr/>
          <p:nvPr/>
        </p:nvSpPr>
        <p:spPr>
          <a:xfrm>
            <a:off x="304800" y="990360"/>
            <a:ext cx="8454000" cy="556284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trike="noStrike" dirty="0">
                <a:solidFill>
                  <a:srgbClr val="000000"/>
                </a:solidFill>
                <a:latin typeface="Arial"/>
                <a:ea typeface="DejaVu Sans"/>
              </a:rPr>
              <a:t>Known as Quorum Disk / File in Oracle 9i</a:t>
            </a:r>
            <a:endParaRPr/>
          </a:p>
          <a:p>
            <a:pPr>
              <a:lnSpc>
                <a:spcPct val="100000"/>
              </a:lnSpc>
              <a:buFont typeface="Arial" pitchFamily="34" charset="0"/>
              <a:buChar char="•"/>
            </a:pPr>
            <a:r>
              <a:rPr lang="en-US" strike="noStrike" dirty="0">
                <a:solidFill>
                  <a:srgbClr val="000000"/>
                </a:solidFill>
                <a:latin typeface="Arial"/>
                <a:ea typeface="DejaVu Sans"/>
              </a:rPr>
              <a:t>Located on shared storage accessible to all instances</a:t>
            </a:r>
            <a:endParaRPr/>
          </a:p>
          <a:p>
            <a:pPr>
              <a:lnSpc>
                <a:spcPct val="100000"/>
              </a:lnSpc>
              <a:buFont typeface="Arial" pitchFamily="34" charset="0"/>
              <a:buChar char="•"/>
            </a:pPr>
            <a:r>
              <a:rPr lang="en-US" strike="noStrike" dirty="0">
                <a:solidFill>
                  <a:srgbClr val="000000"/>
                </a:solidFill>
                <a:latin typeface="Arial"/>
                <a:ea typeface="DejaVu Sans"/>
              </a:rPr>
              <a:t>Used to determine RAC instance membership</a:t>
            </a:r>
            <a:endParaRPr/>
          </a:p>
          <a:p>
            <a:pPr>
              <a:lnSpc>
                <a:spcPct val="100000"/>
              </a:lnSpc>
              <a:buSzPct val="45000"/>
              <a:buFont typeface="StarSymbol"/>
              <a:buChar char="l"/>
            </a:pPr>
            <a:r>
              <a:rPr lang="en-US" strike="noStrike" dirty="0">
                <a:solidFill>
                  <a:srgbClr val="000000"/>
                </a:solidFill>
                <a:latin typeface="Arial"/>
                <a:ea typeface="DejaVu Sans"/>
              </a:rPr>
              <a:t>In the event of node failure voting disk is used to determine which instance takes control of cluster</a:t>
            </a:r>
            <a:endParaRPr/>
          </a:p>
          <a:p>
            <a:pPr lvl="1">
              <a:lnSpc>
                <a:spcPct val="100000"/>
              </a:lnSpc>
              <a:buSzPct val="75000"/>
              <a:buFont typeface="StarSymbol"/>
              <a:buChar char="l"/>
            </a:pPr>
            <a:r>
              <a:rPr lang="en-US" strike="noStrike" dirty="0">
                <a:solidFill>
                  <a:srgbClr val="000000"/>
                </a:solidFill>
                <a:latin typeface="Arial"/>
                <a:ea typeface="DejaVu Sans"/>
              </a:rPr>
              <a:t>Avoids split brain </a:t>
            </a:r>
            <a:endParaRPr/>
          </a:p>
          <a:p>
            <a:pPr>
              <a:lnSpc>
                <a:spcPct val="100000"/>
              </a:lnSpc>
              <a:buSzPct val="45000"/>
              <a:buFont typeface="StarSymbol"/>
              <a:buChar char="l"/>
            </a:pPr>
            <a:r>
              <a:rPr lang="en-US" strike="noStrike" dirty="0">
                <a:solidFill>
                  <a:srgbClr val="000000"/>
                </a:solidFill>
                <a:latin typeface="Arial"/>
                <a:ea typeface="DejaVu Sans"/>
              </a:rPr>
              <a:t>In Oracle 10.2 and above can be mirrored</a:t>
            </a:r>
            <a:endParaRPr/>
          </a:p>
          <a:p>
            <a:pPr lvl="1">
              <a:lnSpc>
                <a:spcPct val="100000"/>
              </a:lnSpc>
              <a:buSzPct val="75000"/>
              <a:buFont typeface="StarSymbol"/>
              <a:buChar char="l"/>
            </a:pPr>
            <a:r>
              <a:rPr lang="en-US" strike="noStrike" dirty="0">
                <a:solidFill>
                  <a:srgbClr val="000000"/>
                </a:solidFill>
                <a:latin typeface="Arial"/>
                <a:ea typeface="DejaVu Sans"/>
              </a:rPr>
              <a:t>Odd number of copies (1, 3, 5 etc)</a:t>
            </a:r>
            <a:endParaRPr/>
          </a:p>
          <a:p>
            <a:pPr>
              <a:lnSpc>
                <a:spcPct val="100000"/>
              </a:lnSpc>
              <a:buFont typeface="Arial" pitchFamily="34" charset="0"/>
              <a:buChar char="•"/>
            </a:pPr>
            <a:r>
              <a:rPr lang="en-US" strike="noStrike" dirty="0">
                <a:solidFill>
                  <a:srgbClr val="000000"/>
                </a:solidFill>
                <a:latin typeface="Arial"/>
                <a:ea typeface="DejaVu Sans"/>
              </a:rPr>
              <a:t>In Oracle </a:t>
            </a:r>
            <a:r>
              <a:rPr lang="en-US" strike="noStrike" dirty="0" err="1">
                <a:solidFill>
                  <a:srgbClr val="000000"/>
                </a:solidFill>
                <a:latin typeface="Arial"/>
                <a:ea typeface="DejaVu Sans"/>
              </a:rPr>
              <a:t>Clusterware</a:t>
            </a:r>
            <a:r>
              <a:rPr lang="en-US" strike="noStrike" dirty="0">
                <a:solidFill>
                  <a:srgbClr val="000000"/>
                </a:solidFill>
                <a:latin typeface="Arial"/>
                <a:ea typeface="DejaVu Sans"/>
              </a:rPr>
              <a:t> 12c, voting disk data is backed up</a:t>
            </a:r>
            <a:endParaRPr/>
          </a:p>
          <a:p>
            <a:pPr>
              <a:lnSpc>
                <a:spcPct val="100000"/>
              </a:lnSpc>
              <a:buFont typeface="Arial" pitchFamily="34" charset="0"/>
              <a:buChar char="•"/>
            </a:pPr>
            <a:r>
              <a:rPr lang="en-US" strike="noStrike" dirty="0">
                <a:solidFill>
                  <a:srgbClr val="000000"/>
                </a:solidFill>
                <a:latin typeface="Arial"/>
                <a:ea typeface="DejaVu Sans"/>
              </a:rPr>
              <a:t>automatically in the OCR as part of any configuration</a:t>
            </a:r>
            <a:endParaRPr/>
          </a:p>
          <a:p>
            <a:pPr>
              <a:lnSpc>
                <a:spcPct val="100000"/>
              </a:lnSpc>
              <a:buFont typeface="Arial" pitchFamily="34" charset="0"/>
              <a:buChar char="•"/>
            </a:pPr>
            <a:r>
              <a:rPr lang="en-US" strike="noStrike" dirty="0" err="1">
                <a:solidFill>
                  <a:srgbClr val="000000"/>
                </a:solidFill>
                <a:latin typeface="Arial"/>
                <a:ea typeface="DejaVu Sans"/>
              </a:rPr>
              <a:t>change.In</a:t>
            </a:r>
            <a:r>
              <a:rPr lang="en-US" strike="noStrike" dirty="0">
                <a:solidFill>
                  <a:srgbClr val="000000"/>
                </a:solidFill>
                <a:latin typeface="Arial"/>
                <a:ea typeface="DejaVu Sans"/>
              </a:rPr>
              <a:t> RAC, CSSD processes (Cluster Services Synchronization Daemon) monitor the health of RAC nodes employing two distinct heart beats: Network heart beat and Disk heart beat. Healthy nodes will have continuous network and disk heartbeats exchanged between the nodes. Break in heart beat indicates a possible error scenario. There are few different scenarios possible with missing heart beats: </a:t>
            </a:r>
            <a:endParaRPr/>
          </a:p>
          <a:p>
            <a:pPr>
              <a:lnSpc>
                <a:spcPct val="100000"/>
              </a:lnSpc>
              <a:buFont typeface="Arial" pitchFamily="34" charset="0"/>
              <a:buChar char="•"/>
            </a:pPr>
            <a:r>
              <a:rPr lang="en-US" strike="noStrike" dirty="0">
                <a:solidFill>
                  <a:srgbClr val="000000"/>
                </a:solidFill>
                <a:latin typeface="Arial"/>
                <a:ea typeface="DejaVu Sans"/>
              </a:rPr>
              <a:t>Network heart beat is successful, but disk heart beat is missed. </a:t>
            </a:r>
            <a:endParaRPr/>
          </a:p>
          <a:p>
            <a:pPr>
              <a:lnSpc>
                <a:spcPct val="100000"/>
              </a:lnSpc>
              <a:buFont typeface="Arial" pitchFamily="34" charset="0"/>
              <a:buChar char="•"/>
            </a:pPr>
            <a:r>
              <a:rPr lang="en-US" strike="noStrike" dirty="0">
                <a:solidFill>
                  <a:srgbClr val="000000"/>
                </a:solidFill>
                <a:latin typeface="Arial"/>
                <a:ea typeface="DejaVu Sans"/>
              </a:rPr>
              <a:t>Disk heart beat is successful, but network heart beat is missed. </a:t>
            </a:r>
            <a:endParaRPr/>
          </a:p>
          <a:p>
            <a:pPr>
              <a:lnSpc>
                <a:spcPct val="100000"/>
              </a:lnSpc>
              <a:buFont typeface="Arial" pitchFamily="34" charset="0"/>
              <a:buChar char="•"/>
            </a:pPr>
            <a:r>
              <a:rPr lang="en-US" strike="noStrike" dirty="0">
                <a:solidFill>
                  <a:srgbClr val="000000"/>
                </a:solidFill>
                <a:latin typeface="Arial"/>
                <a:ea typeface="DejaVu Sans"/>
              </a:rPr>
              <a:t>Both heart beats failed.</a:t>
            </a:r>
            <a:endParaRPr/>
          </a:p>
          <a:p>
            <a:pPr>
              <a:lnSpc>
                <a:spcPct val="100000"/>
              </a:lnSpc>
            </a:pPr>
            <a:endParaRPr/>
          </a:p>
          <a:p>
            <a:pPr>
              <a:lnSpc>
                <a:spcPct val="100000"/>
              </a:lnSpc>
            </a:pPr>
            <a:endParaRPr/>
          </a:p>
        </p:txBody>
      </p:sp>
    </p:spTree>
  </p:cSld>
  <p:clrMapOvr>
    <a:masterClrMapping/>
  </p:clrMapOvr>
  <p:transition advTm="53961"/>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0"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What is VIP</a:t>
            </a:r>
            <a:endParaRPr/>
          </a:p>
        </p:txBody>
      </p:sp>
      <p:sp>
        <p:nvSpPr>
          <p:cNvPr id="621"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000" strike="noStrike">
                <a:solidFill>
                  <a:srgbClr val="000000"/>
                </a:solidFill>
                <a:latin typeface="Arial"/>
                <a:ea typeface="DejaVu Sans"/>
              </a:rPr>
              <a:t>Node application introduced in Oracle 10.1</a:t>
            </a:r>
            <a:endParaRPr/>
          </a:p>
          <a:p>
            <a:pPr>
              <a:lnSpc>
                <a:spcPct val="100000"/>
              </a:lnSpc>
            </a:pPr>
            <a:endParaRPr/>
          </a:p>
          <a:p>
            <a:pPr>
              <a:lnSpc>
                <a:spcPct val="100000"/>
              </a:lnSpc>
              <a:buSzPct val="45000"/>
              <a:buFont typeface="StarSymbol"/>
              <a:buChar char="l"/>
            </a:pPr>
            <a:r>
              <a:rPr lang="en-US" sz="2000" strike="noStrike">
                <a:solidFill>
                  <a:srgbClr val="000000"/>
                </a:solidFill>
                <a:latin typeface="Arial"/>
                <a:ea typeface="DejaVu Sans"/>
              </a:rPr>
              <a:t>Allows Virtual IP address to be defined for each node</a:t>
            </a:r>
            <a:endParaRPr/>
          </a:p>
          <a:p>
            <a:pPr>
              <a:lnSpc>
                <a:spcPct val="100000"/>
              </a:lnSpc>
            </a:pPr>
            <a:endParaRPr/>
          </a:p>
          <a:p>
            <a:pPr>
              <a:lnSpc>
                <a:spcPct val="100000"/>
              </a:lnSpc>
              <a:buSzPct val="45000"/>
              <a:buFont typeface="StarSymbol"/>
              <a:buChar char="l"/>
            </a:pPr>
            <a:r>
              <a:rPr lang="en-US" sz="2000" strike="noStrike">
                <a:solidFill>
                  <a:srgbClr val="000000"/>
                </a:solidFill>
                <a:latin typeface="Arial"/>
                <a:ea typeface="DejaVu Sans"/>
              </a:rPr>
              <a:t>All applications connect using Virtual IP addresses</a:t>
            </a:r>
            <a:endParaRPr/>
          </a:p>
          <a:p>
            <a:pPr>
              <a:lnSpc>
                <a:spcPct val="100000"/>
              </a:lnSpc>
            </a:pPr>
            <a:endParaRPr/>
          </a:p>
          <a:p>
            <a:pPr>
              <a:lnSpc>
                <a:spcPct val="100000"/>
              </a:lnSpc>
              <a:buSzPct val="45000"/>
              <a:buFont typeface="StarSymbol"/>
              <a:buChar char="l"/>
            </a:pPr>
            <a:r>
              <a:rPr lang="en-US" sz="2000" strike="noStrike">
                <a:solidFill>
                  <a:srgbClr val="000000"/>
                </a:solidFill>
                <a:latin typeface="Arial"/>
                <a:ea typeface="DejaVu Sans"/>
              </a:rPr>
              <a:t>If node fails Virtual IP address is automatically relocated to another node</a:t>
            </a:r>
            <a:endParaRPr/>
          </a:p>
          <a:p>
            <a:pPr>
              <a:lnSpc>
                <a:spcPct val="100000"/>
              </a:lnSpc>
            </a:pPr>
            <a:endParaRPr/>
          </a:p>
          <a:p>
            <a:pPr>
              <a:lnSpc>
                <a:spcPct val="100000"/>
              </a:lnSpc>
              <a:buSzPct val="45000"/>
              <a:buFont typeface="StarSymbol"/>
              <a:buChar char="l"/>
            </a:pPr>
            <a:r>
              <a:rPr lang="en-US" sz="2000" strike="noStrike">
                <a:solidFill>
                  <a:srgbClr val="000000"/>
                </a:solidFill>
                <a:latin typeface="Arial"/>
                <a:ea typeface="DejaVu Sans"/>
              </a:rPr>
              <a:t>Only applies to newly connecting sessions. It enable a faster failover in the event of node failure</a:t>
            </a:r>
            <a:endParaRPr/>
          </a:p>
          <a:p>
            <a:pPr>
              <a:lnSpc>
                <a:spcPct val="100000"/>
              </a:lnSpc>
            </a:pPr>
            <a:endParaRPr/>
          </a:p>
        </p:txBody>
      </p:sp>
      <p:pic>
        <p:nvPicPr>
          <p:cNvPr id="4" name="~PP3735.WAV">
            <a:hlinkClick r:id="" action="ppaction://media"/>
          </p:cNvPr>
          <p:cNvPicPr>
            <a:picLocks noRot="1" noChangeAspect="1"/>
          </p:cNvPicPr>
          <p:nvPr>
            <a:wavAudioFile r:embed="rId1" name="~PP3735.WAV"/>
          </p:nvPr>
        </p:nvPicPr>
        <p:blipFill>
          <a:blip r:embed="rId4"/>
          <a:stretch>
            <a:fillRect/>
          </a:stretch>
        </p:blipFill>
        <p:spPr>
          <a:xfrm>
            <a:off x="8696325" y="6410325"/>
            <a:ext cx="304800" cy="304800"/>
          </a:xfrm>
          <a:prstGeom prst="rect">
            <a:avLst/>
          </a:prstGeom>
        </p:spPr>
      </p:pic>
    </p:spTree>
  </p:cSld>
  <p:clrMapOvr>
    <a:masterClrMapping/>
  </p:clrMapOvr>
  <p:transition advTm="3276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2"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What is the Interconnect</a:t>
            </a:r>
            <a:endParaRPr/>
          </a:p>
        </p:txBody>
      </p:sp>
      <p:sp>
        <p:nvSpPr>
          <p:cNvPr id="623" name="CustomShape 2"/>
          <p:cNvSpPr/>
          <p:nvPr/>
        </p:nvSpPr>
        <p:spPr>
          <a:xfrm>
            <a:off x="761760" y="990720"/>
            <a:ext cx="7997040" cy="55299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90000"/>
              </a:lnSpc>
              <a:buSzPct val="45000"/>
              <a:buFont typeface="StarSymbol"/>
              <a:buChar char="l"/>
            </a:pPr>
            <a:r>
              <a:rPr lang="en-US" sz="2000" strike="noStrike">
                <a:solidFill>
                  <a:srgbClr val="000000"/>
                </a:solidFill>
                <a:latin typeface="Arial"/>
                <a:ea typeface="DejaVu Sans"/>
              </a:rPr>
              <a:t>Instances communicate with each other over the interconnect (network)</a:t>
            </a:r>
            <a:endParaRPr/>
          </a:p>
          <a:p>
            <a:pPr>
              <a:lnSpc>
                <a:spcPct val="90000"/>
              </a:lnSpc>
            </a:pPr>
            <a:endParaRPr/>
          </a:p>
          <a:p>
            <a:pPr>
              <a:lnSpc>
                <a:spcPct val="90000"/>
              </a:lnSpc>
              <a:buSzPct val="45000"/>
              <a:buFont typeface="StarSymbol"/>
              <a:buChar char="l"/>
            </a:pPr>
            <a:r>
              <a:rPr lang="en-US" sz="2000" strike="noStrike">
                <a:solidFill>
                  <a:srgbClr val="000000"/>
                </a:solidFill>
                <a:latin typeface="Arial"/>
                <a:ea typeface="DejaVu Sans"/>
              </a:rPr>
              <a:t>Information transferred between instances includes</a:t>
            </a:r>
            <a:endParaRPr/>
          </a:p>
          <a:p>
            <a:pPr lvl="1">
              <a:lnSpc>
                <a:spcPct val="90000"/>
              </a:lnSpc>
              <a:buSzPct val="75000"/>
              <a:buFont typeface="StarSymbol"/>
              <a:buChar char="l"/>
            </a:pPr>
            <a:r>
              <a:rPr lang="en-US" sz="2000" strike="noStrike">
                <a:solidFill>
                  <a:srgbClr val="000000"/>
                </a:solidFill>
                <a:latin typeface="Arial"/>
                <a:ea typeface="DejaVu Sans"/>
              </a:rPr>
              <a:t>data blocks</a:t>
            </a:r>
            <a:endParaRPr/>
          </a:p>
          <a:p>
            <a:pPr lvl="1">
              <a:lnSpc>
                <a:spcPct val="90000"/>
              </a:lnSpc>
              <a:buSzPct val="75000"/>
              <a:buFont typeface="StarSymbol"/>
              <a:buChar char="l"/>
            </a:pPr>
            <a:r>
              <a:rPr lang="en-US" sz="2000" strike="noStrike">
                <a:solidFill>
                  <a:srgbClr val="000000"/>
                </a:solidFill>
                <a:latin typeface="Arial"/>
                <a:ea typeface="DejaVu Sans"/>
              </a:rPr>
              <a:t>locks</a:t>
            </a:r>
            <a:endParaRPr/>
          </a:p>
          <a:p>
            <a:pPr>
              <a:lnSpc>
                <a:spcPct val="90000"/>
              </a:lnSpc>
            </a:pPr>
            <a:endParaRPr/>
          </a:p>
          <a:p>
            <a:pPr>
              <a:lnSpc>
                <a:spcPct val="90000"/>
              </a:lnSpc>
            </a:pPr>
            <a:endParaRPr/>
          </a:p>
          <a:p>
            <a:pPr>
              <a:lnSpc>
                <a:spcPct val="90000"/>
              </a:lnSpc>
              <a:buSzPct val="45000"/>
              <a:buFont typeface="StarSymbol"/>
              <a:buChar char="l"/>
            </a:pPr>
            <a:r>
              <a:rPr lang="en-US" sz="2000" strike="noStrike">
                <a:solidFill>
                  <a:srgbClr val="000000"/>
                </a:solidFill>
                <a:latin typeface="Arial"/>
                <a:ea typeface="DejaVu Sans"/>
              </a:rPr>
              <a:t>Typically 1GB Ethernet </a:t>
            </a:r>
            <a:endParaRPr/>
          </a:p>
          <a:p>
            <a:pPr lvl="1">
              <a:lnSpc>
                <a:spcPct val="90000"/>
              </a:lnSpc>
              <a:buSzPct val="75000"/>
              <a:buFont typeface="StarSymbol"/>
              <a:buChar char="l"/>
            </a:pPr>
            <a:r>
              <a:rPr lang="en-US" sz="2000" strike="noStrike">
                <a:solidFill>
                  <a:srgbClr val="000000"/>
                </a:solidFill>
                <a:latin typeface="Arial"/>
                <a:ea typeface="DejaVu Sans"/>
              </a:rPr>
              <a:t>UDP protocol</a:t>
            </a:r>
            <a:endParaRPr/>
          </a:p>
          <a:p>
            <a:pPr lvl="1">
              <a:lnSpc>
                <a:spcPct val="90000"/>
              </a:lnSpc>
              <a:buSzPct val="75000"/>
              <a:buFont typeface="StarSymbol"/>
              <a:buChar char="l"/>
            </a:pPr>
            <a:r>
              <a:rPr lang="en-US" sz="2000" strike="noStrike">
                <a:solidFill>
                  <a:srgbClr val="000000"/>
                </a:solidFill>
                <a:latin typeface="Arial"/>
                <a:ea typeface="DejaVu Sans"/>
              </a:rPr>
              <a:t>Often teamed in pairs for redundancy</a:t>
            </a:r>
            <a:endParaRPr/>
          </a:p>
          <a:p>
            <a:pPr>
              <a:lnSpc>
                <a:spcPct val="90000"/>
              </a:lnSpc>
            </a:pPr>
            <a:endParaRPr/>
          </a:p>
          <a:p>
            <a:pPr>
              <a:lnSpc>
                <a:spcPct val="90000"/>
              </a:lnSpc>
            </a:pPr>
            <a:r>
              <a:rPr lang="en-US" sz="2000" strike="noStrike">
                <a:solidFill>
                  <a:srgbClr val="000000"/>
                </a:solidFill>
                <a:latin typeface="Arial"/>
                <a:ea typeface="DejaVu Sans"/>
              </a:rPr>
              <a:t>Oracle Interface Configuration Tool: oifcfg</a:t>
            </a:r>
            <a:endParaRPr/>
          </a:p>
          <a:p>
            <a:pPr>
              <a:lnSpc>
                <a:spcPct val="90000"/>
              </a:lnSpc>
            </a:pPr>
            <a:endParaRPr/>
          </a:p>
          <a:p>
            <a:pPr>
              <a:lnSpc>
                <a:spcPct val="90000"/>
              </a:lnSpc>
            </a:pPr>
            <a:r>
              <a:rPr lang="en-US" sz="2000" strike="noStrike">
                <a:solidFill>
                  <a:srgbClr val="000000"/>
                </a:solidFill>
                <a:latin typeface="Arial"/>
                <a:ea typeface="DejaVu Sans"/>
              </a:rPr>
              <a:t>The oifcfg command-line interface helps you to define and administer network interfaces.</a:t>
            </a:r>
            <a:endParaRPr/>
          </a:p>
          <a:p>
            <a:pPr>
              <a:lnSpc>
                <a:spcPct val="90000"/>
              </a:lnSpc>
            </a:pPr>
            <a:r>
              <a:rPr lang="en-US" sz="2000" strike="noStrike">
                <a:solidFill>
                  <a:srgbClr val="000000"/>
                </a:solidFill>
                <a:latin typeface="Arial"/>
                <a:ea typeface="DejaVu Sans"/>
              </a:rPr>
              <a:t>The oifcfg is a command-line tool for both single-instance Oracle databases and Oracle RAC environments.</a:t>
            </a:r>
            <a:endParaRPr/>
          </a:p>
          <a:p>
            <a:pPr>
              <a:lnSpc>
                <a:spcPct val="90000"/>
              </a:lnSpc>
            </a:pPr>
            <a:r>
              <a:rPr lang="en-US" sz="2000" strike="noStrike">
                <a:solidFill>
                  <a:srgbClr val="000000"/>
                </a:solidFill>
                <a:latin typeface="Arial"/>
                <a:ea typeface="DejaVu Sans"/>
              </a:rPr>
              <a:t>The oifcfg utility can direct components to use specific network interfaces.</a:t>
            </a:r>
            <a:endParaRPr/>
          </a:p>
        </p:txBody>
      </p:sp>
      <p:pic>
        <p:nvPicPr>
          <p:cNvPr id="4" name="~PP842.WAV">
            <a:hlinkClick r:id="" action="ppaction://media"/>
          </p:cNvPr>
          <p:cNvPicPr>
            <a:picLocks noRot="1" noChangeAspect="1"/>
          </p:cNvPicPr>
          <p:nvPr>
            <a:wavAudioFile r:embed="rId1" name="~PP842.WAV"/>
          </p:nvPr>
        </p:nvPicPr>
        <p:blipFill>
          <a:blip r:embed="rId4"/>
          <a:stretch>
            <a:fillRect/>
          </a:stretch>
        </p:blipFill>
        <p:spPr>
          <a:xfrm>
            <a:off x="8696325" y="6410325"/>
            <a:ext cx="304800" cy="304800"/>
          </a:xfrm>
          <a:prstGeom prst="rect">
            <a:avLst/>
          </a:prstGeom>
        </p:spPr>
      </p:pic>
    </p:spTree>
  </p:cSld>
  <p:clrMapOvr>
    <a:masterClrMapping/>
  </p:clrMapOvr>
  <p:transition advTm="5841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625"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626"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52B3EF61-198E-4FB4-8AED-0FCC95923312}" type="slidenum">
              <a:rPr lang="en-US" sz="1200" strike="noStrike">
                <a:solidFill>
                  <a:srgbClr val="8B8B8B"/>
                </a:solidFill>
                <a:latin typeface="Calibri"/>
                <a:ea typeface="DejaVu Sans"/>
              </a:rPr>
              <a:pPr algn="r">
                <a:lnSpc>
                  <a:spcPct val="100000"/>
                </a:lnSpc>
              </a:pPr>
              <a:t>29</a:t>
            </a:fld>
            <a:endParaRPr/>
          </a:p>
        </p:txBody>
      </p:sp>
      <p:sp>
        <p:nvSpPr>
          <p:cNvPr id="627" name="CustomShape 4"/>
          <p:cNvSpPr/>
          <p:nvPr/>
        </p:nvSpPr>
        <p:spPr>
          <a:xfrm>
            <a:off x="228600" y="152280"/>
            <a:ext cx="4270320" cy="695160"/>
          </a:xfrm>
          <a:prstGeom prst="rect">
            <a:avLst/>
          </a:prstGeom>
          <a:noFill/>
          <a:ln>
            <a:noFill/>
          </a:ln>
        </p:spPr>
        <p:style>
          <a:lnRef idx="0">
            <a:scrgbClr r="0" g="0" b="0"/>
          </a:lnRef>
          <a:fillRef idx="0">
            <a:scrgbClr r="0" g="0" b="0"/>
          </a:fillRef>
          <a:effectRef idx="0">
            <a:scrgbClr r="0" g="0" b="0"/>
          </a:effectRef>
          <a:fontRef idx="minor"/>
        </p:style>
      </p:sp>
      <p:sp>
        <p:nvSpPr>
          <p:cNvPr id="628" name="CustomShape 5"/>
          <p:cNvSpPr/>
          <p:nvPr/>
        </p:nvSpPr>
        <p:spPr>
          <a:xfrm>
            <a:off x="199080" y="1569960"/>
            <a:ext cx="8605080" cy="310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Wingdings" charset="2"/>
              <a:buChar char=""/>
            </a:pPr>
            <a:r>
              <a:rPr lang="en-US" sz="2000" strike="noStrike">
                <a:solidFill>
                  <a:srgbClr val="000000"/>
                </a:solidFill>
                <a:latin typeface="Arial"/>
                <a:ea typeface="DejaVu Sans"/>
              </a:rPr>
              <a:t>Most cases: use UDP over 1 Gigabit Ethernet</a:t>
            </a:r>
            <a:endParaRPr/>
          </a:p>
          <a:p>
            <a:pPr>
              <a:lnSpc>
                <a:spcPct val="100000"/>
              </a:lnSpc>
            </a:pPr>
            <a:endParaRPr/>
          </a:p>
          <a:p>
            <a:pPr>
              <a:lnSpc>
                <a:spcPct val="100000"/>
              </a:lnSpc>
              <a:buFont typeface="Wingdings" charset="2"/>
              <a:buChar char=""/>
            </a:pPr>
            <a:r>
              <a:rPr lang="en-US" sz="2000" strike="noStrike">
                <a:solidFill>
                  <a:srgbClr val="000000"/>
                </a:solidFill>
                <a:latin typeface="Arial"/>
                <a:ea typeface="DejaVu Sans"/>
              </a:rPr>
              <a:t>For large databases - Infiniband/IP or 10 Gigabit Ethernet</a:t>
            </a:r>
            <a:endParaRPr/>
          </a:p>
          <a:p>
            <a:pPr>
              <a:lnSpc>
                <a:spcPct val="100000"/>
              </a:lnSpc>
            </a:pPr>
            <a:endParaRPr/>
          </a:p>
          <a:p>
            <a:pPr>
              <a:lnSpc>
                <a:spcPct val="100000"/>
              </a:lnSpc>
              <a:buFont typeface="Wingdings" charset="2"/>
              <a:buChar char=""/>
            </a:pPr>
            <a:r>
              <a:rPr lang="en-US" sz="2000" strike="noStrike">
                <a:solidFill>
                  <a:srgbClr val="000000"/>
                </a:solidFill>
                <a:latin typeface="Arial"/>
                <a:ea typeface="DejaVu Sans"/>
              </a:rPr>
              <a:t>Use OS Bonding/teaming to “virtualize” interconnect</a:t>
            </a:r>
            <a:endParaRPr/>
          </a:p>
          <a:p>
            <a:pPr>
              <a:lnSpc>
                <a:spcPct val="100000"/>
              </a:lnSpc>
            </a:pPr>
            <a:endParaRPr/>
          </a:p>
          <a:p>
            <a:pPr>
              <a:lnSpc>
                <a:spcPct val="100000"/>
              </a:lnSpc>
              <a:buFont typeface="Wingdings" charset="2"/>
              <a:buChar char=""/>
            </a:pPr>
            <a:r>
              <a:rPr lang="en-US" sz="2000" strike="noStrike">
                <a:solidFill>
                  <a:srgbClr val="000000"/>
                </a:solidFill>
                <a:latin typeface="Arial"/>
                <a:ea typeface="DejaVu Sans"/>
              </a:rPr>
              <a:t>Set UDP send/receive buffers high enough</a:t>
            </a:r>
            <a:endParaRPr/>
          </a:p>
          <a:p>
            <a:pPr>
              <a:lnSpc>
                <a:spcPct val="100000"/>
              </a:lnSpc>
            </a:pPr>
            <a:endParaRPr/>
          </a:p>
          <a:p>
            <a:pPr>
              <a:lnSpc>
                <a:spcPct val="100000"/>
              </a:lnSpc>
              <a:buFont typeface="Wingdings" charset="2"/>
              <a:buChar char=""/>
            </a:pPr>
            <a:r>
              <a:rPr lang="en-US" sz="2000" strike="noStrike">
                <a:solidFill>
                  <a:srgbClr val="000000"/>
                </a:solidFill>
                <a:latin typeface="Arial"/>
                <a:ea typeface="DejaVu Sans"/>
              </a:rPr>
              <a:t>Crossover cables are not supported</a:t>
            </a:r>
            <a:endParaRPr/>
          </a:p>
          <a:p>
            <a:pPr>
              <a:lnSpc>
                <a:spcPct val="100000"/>
              </a:lnSpc>
            </a:pPr>
            <a:endParaRPr/>
          </a:p>
        </p:txBody>
      </p:sp>
      <p:sp>
        <p:nvSpPr>
          <p:cNvPr id="629" name="CustomShape 6"/>
          <p:cNvSpPr/>
          <p:nvPr/>
        </p:nvSpPr>
        <p:spPr>
          <a:xfrm>
            <a:off x="3048120" y="6292440"/>
            <a:ext cx="410940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a:solidFill>
                  <a:srgbClr val="000000"/>
                </a:solidFill>
                <a:latin typeface="Calibri"/>
                <a:ea typeface="DejaVu Sans"/>
              </a:rPr>
              <a:t>11GR2 Grid clusterware</a:t>
            </a:r>
            <a:endParaRPr/>
          </a:p>
        </p:txBody>
      </p:sp>
      <p:pic>
        <p:nvPicPr>
          <p:cNvPr id="8" name="~PP643.WAV">
            <a:hlinkClick r:id="" action="ppaction://media"/>
          </p:cNvPr>
          <p:cNvPicPr>
            <a:picLocks noRot="1" noChangeAspect="1"/>
          </p:cNvPicPr>
          <p:nvPr>
            <a:wavAudioFile r:embed="rId1" name="~PP643.WAV"/>
          </p:nvPr>
        </p:nvPicPr>
        <p:blipFill>
          <a:blip r:embed="rId4"/>
          <a:stretch>
            <a:fillRect/>
          </a:stretch>
        </p:blipFill>
        <p:spPr>
          <a:xfrm>
            <a:off x="8696325" y="6410325"/>
            <a:ext cx="304800" cy="304800"/>
          </a:xfrm>
          <a:prstGeom prst="rect">
            <a:avLst/>
          </a:prstGeom>
        </p:spPr>
      </p:pic>
    </p:spTree>
  </p:cSld>
  <p:clrMapOvr>
    <a:masterClrMapping/>
  </p:clrMapOvr>
  <p:transition advTm="2011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CustomShape 1"/>
          <p:cNvSpPr/>
          <p:nvPr/>
        </p:nvSpPr>
        <p:spPr>
          <a:xfrm>
            <a:off x="228600" y="304920"/>
            <a:ext cx="3347280" cy="60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600" b="1" strike="noStrike" dirty="0">
                <a:solidFill>
                  <a:srgbClr val="000000"/>
                </a:solidFill>
                <a:latin typeface="Cambria" pitchFamily="18" charset="0"/>
                <a:ea typeface="DejaVu Sans"/>
              </a:rPr>
              <a:t>Terminology</a:t>
            </a:r>
            <a:endParaRPr sz="3600">
              <a:latin typeface="Cambria" pitchFamily="18" charset="0"/>
            </a:endParaRPr>
          </a:p>
        </p:txBody>
      </p:sp>
      <p:sp>
        <p:nvSpPr>
          <p:cNvPr id="495" name="CustomShape 2"/>
          <p:cNvSpPr/>
          <p:nvPr/>
        </p:nvSpPr>
        <p:spPr>
          <a:xfrm>
            <a:off x="228600" y="1600200"/>
            <a:ext cx="8605080" cy="435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buFont typeface="Arial" pitchFamily="34" charset="0"/>
              <a:buChar char="•"/>
            </a:pPr>
            <a:r>
              <a:rPr lang="en-US" sz="2000" strike="noStrike" dirty="0">
                <a:solidFill>
                  <a:srgbClr val="000000"/>
                </a:solidFill>
                <a:latin typeface="Arial"/>
                <a:ea typeface="DejaVu Sans"/>
              </a:rPr>
              <a:t>Instance ,</a:t>
            </a:r>
            <a:r>
              <a:rPr lang="en-US" sz="2000" strike="noStrike" dirty="0" err="1">
                <a:solidFill>
                  <a:srgbClr val="000000"/>
                </a:solidFill>
                <a:latin typeface="Arial"/>
                <a:ea typeface="DejaVu Sans"/>
              </a:rPr>
              <a:t>Clusterware,Storage</a:t>
            </a:r>
            <a:r>
              <a:rPr lang="en-US" sz="2000" strike="noStrike" dirty="0">
                <a:solidFill>
                  <a:srgbClr val="000000"/>
                </a:solidFill>
                <a:latin typeface="Arial"/>
                <a:ea typeface="DejaVu Sans"/>
              </a:rPr>
              <a:t> Area Network (SAN)</a:t>
            </a:r>
            <a:endParaRPr/>
          </a:p>
          <a:p>
            <a:pPr>
              <a:lnSpc>
                <a:spcPct val="100000"/>
              </a:lnSpc>
              <a:buFont typeface="Arial" pitchFamily="34" charset="0"/>
              <a:buChar char="•"/>
            </a:pPr>
            <a:r>
              <a:rPr lang="en-US" sz="2000" strike="noStrike" dirty="0">
                <a:solidFill>
                  <a:srgbClr val="000000"/>
                </a:solidFill>
                <a:latin typeface="Arial"/>
                <a:ea typeface="DejaVu Sans"/>
              </a:rPr>
              <a:t>Database, Local Storage, </a:t>
            </a:r>
            <a:endParaRPr/>
          </a:p>
          <a:p>
            <a:pPr>
              <a:lnSpc>
                <a:spcPct val="100000"/>
              </a:lnSpc>
              <a:buFont typeface="Arial" pitchFamily="34" charset="0"/>
              <a:buChar char="•"/>
            </a:pPr>
            <a:r>
              <a:rPr lang="en-US" sz="2000" strike="noStrike" dirty="0">
                <a:solidFill>
                  <a:srgbClr val="000000"/>
                </a:solidFill>
                <a:latin typeface="Arial"/>
                <a:ea typeface="DejaVu Sans"/>
              </a:rPr>
              <a:t>Shared Storage</a:t>
            </a:r>
            <a:r>
              <a:rPr lang="en-US" sz="2000" strike="noStrike" dirty="0" smtClean="0">
                <a:solidFill>
                  <a:srgbClr val="000000"/>
                </a:solidFill>
                <a:latin typeface="Arial"/>
                <a:ea typeface="DejaVu Sans"/>
              </a:rPr>
              <a:t>, SCAN,SCAN </a:t>
            </a:r>
            <a:r>
              <a:rPr lang="en-US" sz="2000" strike="noStrike" dirty="0" err="1">
                <a:solidFill>
                  <a:srgbClr val="000000"/>
                </a:solidFill>
                <a:latin typeface="Arial"/>
                <a:ea typeface="DejaVu Sans"/>
              </a:rPr>
              <a:t>listener,OCR,Voting</a:t>
            </a:r>
            <a:r>
              <a:rPr lang="en-US" sz="2000" strike="noStrike" dirty="0">
                <a:solidFill>
                  <a:srgbClr val="000000"/>
                </a:solidFill>
                <a:latin typeface="Arial"/>
                <a:ea typeface="DejaVu Sans"/>
              </a:rPr>
              <a:t> Disk</a:t>
            </a:r>
            <a:endParaRPr/>
          </a:p>
          <a:p>
            <a:pPr>
              <a:lnSpc>
                <a:spcPct val="100000"/>
              </a:lnSpc>
              <a:buFont typeface="Arial" pitchFamily="34" charset="0"/>
              <a:buChar char="•"/>
            </a:pPr>
            <a:r>
              <a:rPr lang="en-US" sz="2000" strike="noStrike" dirty="0">
                <a:solidFill>
                  <a:srgbClr val="000000"/>
                </a:solidFill>
                <a:latin typeface="Arial"/>
                <a:ea typeface="DejaVu Sans"/>
              </a:rPr>
              <a:t>Raw Device, </a:t>
            </a:r>
            <a:endParaRPr/>
          </a:p>
          <a:p>
            <a:pPr>
              <a:lnSpc>
                <a:spcPct val="100000"/>
              </a:lnSpc>
              <a:buFont typeface="Arial" pitchFamily="34" charset="0"/>
              <a:buChar char="•"/>
            </a:pPr>
            <a:r>
              <a:rPr lang="en-US" sz="2000" strike="noStrike" dirty="0">
                <a:solidFill>
                  <a:srgbClr val="000000"/>
                </a:solidFill>
                <a:latin typeface="Arial"/>
                <a:ea typeface="DejaVu Sans"/>
              </a:rPr>
              <a:t>Cluster </a:t>
            </a:r>
            <a:r>
              <a:rPr lang="en-US" sz="2000" strike="noStrike" dirty="0" smtClean="0">
                <a:solidFill>
                  <a:srgbClr val="000000"/>
                </a:solidFill>
                <a:latin typeface="Arial"/>
                <a:ea typeface="DejaVu Sans"/>
              </a:rPr>
              <a:t>File system </a:t>
            </a:r>
            <a:r>
              <a:rPr lang="en-US" sz="2000" strike="noStrike" dirty="0">
                <a:solidFill>
                  <a:srgbClr val="000000"/>
                </a:solidFill>
                <a:latin typeface="Arial"/>
                <a:ea typeface="DejaVu Sans"/>
              </a:rPr>
              <a:t>,Automatic Storage Management (ASM)</a:t>
            </a:r>
            <a:endParaRPr/>
          </a:p>
          <a:p>
            <a:pPr>
              <a:lnSpc>
                <a:spcPct val="100000"/>
              </a:lnSpc>
              <a:buFont typeface="Arial" pitchFamily="34" charset="0"/>
              <a:buChar char="•"/>
            </a:pPr>
            <a:r>
              <a:rPr lang="en-US" sz="2000" strike="noStrike" dirty="0">
                <a:solidFill>
                  <a:srgbClr val="000000"/>
                </a:solidFill>
                <a:latin typeface="Arial"/>
                <a:ea typeface="DejaVu Sans"/>
              </a:rPr>
              <a:t>Single-instance DB, Multi-instance DB</a:t>
            </a:r>
            <a:endParaRPr/>
          </a:p>
          <a:p>
            <a:pPr>
              <a:lnSpc>
                <a:spcPct val="100000"/>
              </a:lnSpc>
            </a:pPr>
            <a:endParaRPr/>
          </a:p>
          <a:p>
            <a:pPr>
              <a:lnSpc>
                <a:spcPct val="100000"/>
              </a:lnSpc>
            </a:pPr>
            <a:endParaRPr/>
          </a:p>
          <a:p>
            <a:pPr>
              <a:lnSpc>
                <a:spcPct val="100000"/>
              </a:lnSpc>
            </a:pPr>
            <a:endParaRPr/>
          </a:p>
        </p:txBody>
      </p:sp>
      <p:sp>
        <p:nvSpPr>
          <p:cNvPr id="496"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06EDAE4A-6682-42F3-B9FE-D621270DD8E4}" type="slidenum">
              <a:rPr lang="en-US" sz="1200" strike="noStrike">
                <a:solidFill>
                  <a:srgbClr val="8B8B8B"/>
                </a:solidFill>
                <a:latin typeface="Calibri"/>
                <a:ea typeface="DejaVu Sans"/>
              </a:rPr>
              <a:pPr algn="r">
                <a:lnSpc>
                  <a:spcPct val="100000"/>
                </a:lnSpc>
              </a:pPr>
              <a:t>3</a:t>
            </a:fld>
            <a:endParaRPr/>
          </a:p>
        </p:txBody>
      </p:sp>
      <p:pic>
        <p:nvPicPr>
          <p:cNvPr id="5" name="~PP1745.WAV">
            <a:hlinkClick r:id="" action="ppaction://media"/>
          </p:cNvPr>
          <p:cNvPicPr>
            <a:picLocks noRot="1" noChangeAspect="1"/>
          </p:cNvPicPr>
          <p:nvPr>
            <a:wavAudioFile r:embed="rId1" name="~PP1745.WAV"/>
          </p:nvPr>
        </p:nvPicPr>
        <p:blipFill>
          <a:blip r:embed="rId4"/>
          <a:stretch>
            <a:fillRect/>
          </a:stretch>
        </p:blipFill>
        <p:spPr>
          <a:xfrm>
            <a:off x="8696325" y="6410325"/>
            <a:ext cx="304800" cy="304800"/>
          </a:xfrm>
          <a:prstGeom prst="rect">
            <a:avLst/>
          </a:prstGeom>
        </p:spPr>
      </p:pic>
    </p:spTree>
  </p:cSld>
  <p:clrMapOvr>
    <a:masterClrMapping/>
  </p:clrMapOvr>
  <p:transition advTm="2981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0"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Why Use Shared Storage</a:t>
            </a:r>
            <a:endParaRPr/>
          </a:p>
        </p:txBody>
      </p:sp>
      <p:sp>
        <p:nvSpPr>
          <p:cNvPr id="631" name="CustomShape 2"/>
          <p:cNvSpPr/>
          <p:nvPr/>
        </p:nvSpPr>
        <p:spPr>
          <a:xfrm>
            <a:off x="640080" y="91440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trike="noStrike">
                <a:solidFill>
                  <a:srgbClr val="000000"/>
                </a:solidFill>
                <a:latin typeface="Arial"/>
                <a:ea typeface="DejaVu Sans"/>
              </a:rPr>
              <a:t>Mandatory for</a:t>
            </a:r>
            <a:endParaRPr/>
          </a:p>
          <a:p>
            <a:pPr lvl="1">
              <a:lnSpc>
                <a:spcPct val="100000"/>
              </a:lnSpc>
              <a:buSzPct val="75000"/>
              <a:buFont typeface="StarSymbol"/>
              <a:buChar char="l"/>
            </a:pPr>
            <a:r>
              <a:rPr lang="en-US" strike="noStrike">
                <a:solidFill>
                  <a:srgbClr val="000000"/>
                </a:solidFill>
                <a:latin typeface="Arial"/>
                <a:ea typeface="DejaVu Sans"/>
              </a:rPr>
              <a:t>Database files</a:t>
            </a:r>
            <a:endParaRPr/>
          </a:p>
          <a:p>
            <a:pPr lvl="1">
              <a:lnSpc>
                <a:spcPct val="100000"/>
              </a:lnSpc>
              <a:buSzPct val="75000"/>
              <a:buFont typeface="StarSymbol"/>
              <a:buChar char="l"/>
            </a:pPr>
            <a:r>
              <a:rPr lang="en-US" strike="noStrike">
                <a:solidFill>
                  <a:srgbClr val="000000"/>
                </a:solidFill>
                <a:latin typeface="Arial"/>
                <a:ea typeface="DejaVu Sans"/>
              </a:rPr>
              <a:t>Control files</a:t>
            </a:r>
            <a:endParaRPr/>
          </a:p>
          <a:p>
            <a:pPr lvl="1">
              <a:lnSpc>
                <a:spcPct val="100000"/>
              </a:lnSpc>
              <a:buSzPct val="75000"/>
              <a:buFont typeface="StarSymbol"/>
              <a:buChar char="l"/>
            </a:pPr>
            <a:r>
              <a:rPr lang="en-US" strike="noStrike">
                <a:solidFill>
                  <a:srgbClr val="000000"/>
                </a:solidFill>
                <a:latin typeface="Arial"/>
                <a:ea typeface="DejaVu Sans"/>
              </a:rPr>
              <a:t>Online redo logs</a:t>
            </a:r>
            <a:endParaRPr/>
          </a:p>
          <a:p>
            <a:pPr lvl="1">
              <a:lnSpc>
                <a:spcPct val="100000"/>
              </a:lnSpc>
              <a:buSzPct val="75000"/>
              <a:buFont typeface="StarSymbol"/>
              <a:buChar char="l"/>
            </a:pPr>
            <a:r>
              <a:rPr lang="en-US" strike="noStrike">
                <a:solidFill>
                  <a:srgbClr val="000000"/>
                </a:solidFill>
                <a:latin typeface="Arial"/>
                <a:ea typeface="DejaVu Sans"/>
              </a:rPr>
              <a:t>Server Parameter file (if used)</a:t>
            </a:r>
            <a:endParaRPr/>
          </a:p>
          <a:p>
            <a:pPr>
              <a:lnSpc>
                <a:spcPct val="100000"/>
              </a:lnSpc>
              <a:buSzPct val="45000"/>
              <a:buFont typeface="StarSymbol"/>
              <a:buChar char="l"/>
            </a:pPr>
            <a:r>
              <a:rPr lang="en-US" strike="noStrike">
                <a:solidFill>
                  <a:srgbClr val="000000"/>
                </a:solidFill>
                <a:latin typeface="Arial"/>
                <a:ea typeface="DejaVu Sans"/>
              </a:rPr>
              <a:t>Optional for</a:t>
            </a:r>
            <a:endParaRPr/>
          </a:p>
          <a:p>
            <a:pPr lvl="1">
              <a:lnSpc>
                <a:spcPct val="100000"/>
              </a:lnSpc>
              <a:buSzPct val="75000"/>
              <a:buFont typeface="StarSymbol"/>
              <a:buChar char="l"/>
            </a:pPr>
            <a:r>
              <a:rPr lang="en-US" strike="noStrike">
                <a:solidFill>
                  <a:srgbClr val="000000"/>
                </a:solidFill>
                <a:latin typeface="Arial"/>
                <a:ea typeface="DejaVu Sans"/>
              </a:rPr>
              <a:t>Archived redo logs (recommended)</a:t>
            </a:r>
            <a:endParaRPr/>
          </a:p>
          <a:p>
            <a:pPr lvl="1">
              <a:lnSpc>
                <a:spcPct val="100000"/>
              </a:lnSpc>
              <a:buSzPct val="75000"/>
              <a:buFont typeface="StarSymbol"/>
              <a:buChar char="l"/>
            </a:pPr>
            <a:r>
              <a:rPr lang="en-US" strike="noStrike">
                <a:solidFill>
                  <a:srgbClr val="000000"/>
                </a:solidFill>
                <a:latin typeface="Arial"/>
                <a:ea typeface="DejaVu Sans"/>
              </a:rPr>
              <a:t>Executables (Binaries)</a:t>
            </a:r>
            <a:endParaRPr/>
          </a:p>
          <a:p>
            <a:pPr lvl="2">
              <a:lnSpc>
                <a:spcPct val="100000"/>
              </a:lnSpc>
              <a:buSzPct val="45000"/>
              <a:buFont typeface="StarSymbol"/>
              <a:buChar char="l"/>
            </a:pPr>
            <a:r>
              <a:rPr lang="en-US" strike="noStrike">
                <a:solidFill>
                  <a:srgbClr val="000000"/>
                </a:solidFill>
                <a:latin typeface="Arial"/>
                <a:ea typeface="DejaVu Sans"/>
              </a:rPr>
              <a:t>Password files</a:t>
            </a:r>
            <a:endParaRPr/>
          </a:p>
          <a:p>
            <a:pPr lvl="2">
              <a:lnSpc>
                <a:spcPct val="100000"/>
              </a:lnSpc>
              <a:buSzPct val="45000"/>
              <a:buFont typeface="StarSymbol"/>
              <a:buChar char="l"/>
            </a:pPr>
            <a:r>
              <a:rPr lang="en-US" strike="noStrike">
                <a:solidFill>
                  <a:srgbClr val="000000"/>
                </a:solidFill>
                <a:latin typeface="Arial"/>
                <a:ea typeface="DejaVu Sans"/>
              </a:rPr>
              <a:t>Parameter files</a:t>
            </a:r>
            <a:endParaRPr/>
          </a:p>
          <a:p>
            <a:pPr lvl="2">
              <a:lnSpc>
                <a:spcPct val="100000"/>
              </a:lnSpc>
              <a:buSzPct val="45000"/>
              <a:buFont typeface="StarSymbol"/>
              <a:buChar char="l"/>
            </a:pPr>
            <a:r>
              <a:rPr lang="en-US" strike="noStrike">
                <a:solidFill>
                  <a:srgbClr val="000000"/>
                </a:solidFill>
                <a:latin typeface="Arial"/>
                <a:ea typeface="DejaVu Sans"/>
              </a:rPr>
              <a:t>Network configuration files</a:t>
            </a:r>
            <a:endParaRPr/>
          </a:p>
          <a:p>
            <a:pPr lvl="1">
              <a:lnSpc>
                <a:spcPct val="100000"/>
              </a:lnSpc>
              <a:buSzPct val="75000"/>
              <a:buFont typeface="StarSymbol"/>
              <a:buChar char="l"/>
            </a:pPr>
            <a:r>
              <a:rPr lang="en-US" strike="noStrike">
                <a:solidFill>
                  <a:srgbClr val="000000"/>
                </a:solidFill>
                <a:latin typeface="Arial"/>
                <a:ea typeface="DejaVu Sans"/>
              </a:rPr>
              <a:t>Administrative directories </a:t>
            </a:r>
            <a:endParaRPr/>
          </a:p>
          <a:p>
            <a:pPr lvl="2">
              <a:lnSpc>
                <a:spcPct val="100000"/>
              </a:lnSpc>
              <a:buSzPct val="45000"/>
              <a:buFont typeface="StarSymbol"/>
              <a:buChar char="l"/>
            </a:pPr>
            <a:r>
              <a:rPr lang="en-US" strike="noStrike">
                <a:solidFill>
                  <a:srgbClr val="000000"/>
                </a:solidFill>
                <a:latin typeface="Arial"/>
                <a:ea typeface="DejaVu Sans"/>
              </a:rPr>
              <a:t>Alert Log</a:t>
            </a:r>
            <a:endParaRPr/>
          </a:p>
          <a:p>
            <a:pPr lvl="2">
              <a:lnSpc>
                <a:spcPct val="100000"/>
              </a:lnSpc>
              <a:buSzPct val="45000"/>
              <a:buFont typeface="StarSymbol"/>
              <a:buChar char="l"/>
            </a:pPr>
            <a:r>
              <a:rPr lang="en-US" strike="noStrike">
                <a:solidFill>
                  <a:srgbClr val="000000"/>
                </a:solidFill>
                <a:latin typeface="Arial"/>
                <a:ea typeface="DejaVu Sans"/>
              </a:rPr>
              <a:t>Dump Files</a:t>
            </a:r>
            <a:endParaRPr/>
          </a:p>
          <a:p>
            <a:pPr>
              <a:lnSpc>
                <a:spcPct val="100000"/>
              </a:lnSpc>
            </a:pPr>
            <a:endParaRPr/>
          </a:p>
        </p:txBody>
      </p:sp>
      <p:pic>
        <p:nvPicPr>
          <p:cNvPr id="4" name="~PP1411.WAV">
            <a:hlinkClick r:id="" action="ppaction://media"/>
          </p:cNvPr>
          <p:cNvPicPr>
            <a:picLocks noRot="1" noChangeAspect="1"/>
          </p:cNvPicPr>
          <p:nvPr>
            <a:wavAudioFile r:embed="rId1" name="~PP1411.WAV"/>
          </p:nvPr>
        </p:nvPicPr>
        <p:blipFill>
          <a:blip r:embed="rId4"/>
          <a:stretch>
            <a:fillRect/>
          </a:stretch>
        </p:blipFill>
        <p:spPr>
          <a:xfrm>
            <a:off x="8696325" y="6410325"/>
            <a:ext cx="304800" cy="304800"/>
          </a:xfrm>
          <a:prstGeom prst="rect">
            <a:avLst/>
          </a:prstGeom>
        </p:spPr>
      </p:pic>
    </p:spTree>
  </p:cSld>
  <p:clrMapOvr>
    <a:masterClrMapping/>
  </p:clrMapOvr>
  <p:transition advTm="5389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2"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What Shared Storage is Supported</a:t>
            </a:r>
            <a:endParaRPr/>
          </a:p>
        </p:txBody>
      </p:sp>
      <p:sp>
        <p:nvSpPr>
          <p:cNvPr id="633"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000" strike="noStrike">
                <a:solidFill>
                  <a:srgbClr val="000000"/>
                </a:solidFill>
                <a:latin typeface="Arial"/>
                <a:ea typeface="DejaVu Sans"/>
              </a:rPr>
              <a:t>Oracle supplied options</a:t>
            </a:r>
            <a:endParaRPr/>
          </a:p>
          <a:p>
            <a:pPr>
              <a:lnSpc>
                <a:spcPct val="100000"/>
              </a:lnSpc>
            </a:pPr>
            <a:endParaRPr/>
          </a:p>
          <a:p>
            <a:pPr lvl="1">
              <a:lnSpc>
                <a:spcPct val="100000"/>
              </a:lnSpc>
              <a:buSzPct val="75000"/>
              <a:buFont typeface="StarSymbol"/>
              <a:buChar char="l"/>
            </a:pPr>
            <a:r>
              <a:rPr lang="en-US" sz="2000" strike="noStrike">
                <a:solidFill>
                  <a:srgbClr val="000000"/>
                </a:solidFill>
                <a:latin typeface="Arial"/>
                <a:ea typeface="DejaVu Sans"/>
              </a:rPr>
              <a:t>Oracle Cluster File System (OCFS)</a:t>
            </a:r>
            <a:endParaRPr/>
          </a:p>
          <a:p>
            <a:pPr lvl="1">
              <a:lnSpc>
                <a:spcPct val="100000"/>
              </a:lnSpc>
              <a:buSzPct val="75000"/>
              <a:buFont typeface="StarSymbol"/>
              <a:buChar char="l"/>
            </a:pPr>
            <a:r>
              <a:rPr lang="en-US" sz="2000" strike="noStrike">
                <a:solidFill>
                  <a:srgbClr val="000000"/>
                </a:solidFill>
                <a:latin typeface="Arial"/>
                <a:ea typeface="DejaVu Sans"/>
              </a:rPr>
              <a:t>Automatic Storage Management (ASM)</a:t>
            </a:r>
            <a:endParaRPr/>
          </a:p>
          <a:p>
            <a:pPr lvl="1">
              <a:lnSpc>
                <a:spcPct val="100000"/>
              </a:lnSpc>
              <a:buSzPct val="75000"/>
              <a:buFont typeface="StarSymbol"/>
              <a:buChar char="l"/>
            </a:pPr>
            <a:r>
              <a:rPr lang="en-US" sz="2000" strike="noStrike">
                <a:solidFill>
                  <a:srgbClr val="000000"/>
                </a:solidFill>
                <a:latin typeface="Arial"/>
                <a:ea typeface="DejaVu Sans"/>
              </a:rPr>
              <a:t>Both require underlying SAN or NAS</a:t>
            </a:r>
            <a:endParaRPr/>
          </a:p>
          <a:p>
            <a:pPr>
              <a:lnSpc>
                <a:spcPct val="100000"/>
              </a:lnSpc>
            </a:pPr>
            <a:r>
              <a:rPr lang="en-US" sz="2000" strike="noStrike">
                <a:solidFill>
                  <a:srgbClr val="000000"/>
                </a:solidFill>
                <a:latin typeface="Arial"/>
                <a:ea typeface="DejaVu Sans"/>
              </a:rPr>
              <a:t>      Raw devices</a:t>
            </a:r>
            <a:endParaRPr/>
          </a:p>
          <a:p>
            <a:pPr>
              <a:lnSpc>
                <a:spcPct val="100000"/>
              </a:lnSpc>
            </a:pPr>
            <a:r>
              <a:rPr lang="en-US" sz="2000" strike="noStrike">
                <a:solidFill>
                  <a:srgbClr val="000000"/>
                </a:solidFill>
                <a:latin typeface="Arial"/>
                <a:ea typeface="DejaVu Sans"/>
              </a:rPr>
              <a:t>      Difficult to administer</a:t>
            </a:r>
            <a:endParaRPr/>
          </a:p>
          <a:p>
            <a:pPr>
              <a:lnSpc>
                <a:spcPct val="100000"/>
              </a:lnSpc>
            </a:pPr>
            <a:r>
              <a:rPr lang="en-US" sz="2000" strike="noStrike">
                <a:solidFill>
                  <a:srgbClr val="000000"/>
                </a:solidFill>
                <a:latin typeface="Arial"/>
                <a:ea typeface="DejaVu Sans"/>
              </a:rPr>
              <a:t>      Cannot be used with archived redo logs </a:t>
            </a:r>
            <a:endParaRPr/>
          </a:p>
          <a:p>
            <a:pPr>
              <a:lnSpc>
                <a:spcPct val="100000"/>
              </a:lnSpc>
            </a:pPr>
            <a:endParaRPr/>
          </a:p>
        </p:txBody>
      </p:sp>
      <p:pic>
        <p:nvPicPr>
          <p:cNvPr id="4" name="~PP558.WAV">
            <a:hlinkClick r:id="" action="ppaction://media"/>
          </p:cNvPr>
          <p:cNvPicPr>
            <a:picLocks noRot="1" noChangeAspect="1"/>
          </p:cNvPicPr>
          <p:nvPr>
            <a:wavAudioFile r:embed="rId1" name="~PP558.WAV"/>
          </p:nvPr>
        </p:nvPicPr>
        <p:blipFill>
          <a:blip r:embed="rId4"/>
          <a:stretch>
            <a:fillRect/>
          </a:stretch>
        </p:blipFill>
        <p:spPr>
          <a:xfrm>
            <a:off x="8696325" y="6410325"/>
            <a:ext cx="304800" cy="304800"/>
          </a:xfrm>
          <a:prstGeom prst="rect">
            <a:avLst/>
          </a:prstGeom>
        </p:spPr>
      </p:pic>
    </p:spTree>
  </p:cSld>
  <p:clrMapOvr>
    <a:masterClrMapping/>
  </p:clrMapOvr>
  <p:transition advTm="15408"/>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Internal Structures and Services</a:t>
            </a:r>
            <a:endParaRPr/>
          </a:p>
          <a:p>
            <a:pPr algn="ctr">
              <a:lnSpc>
                <a:spcPct val="100000"/>
              </a:lnSpc>
            </a:pPr>
            <a:endParaRPr/>
          </a:p>
        </p:txBody>
      </p:sp>
      <p:sp>
        <p:nvSpPr>
          <p:cNvPr id="635"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pPr>
            <a:r>
              <a:rPr lang="en-US" sz="1600" strike="noStrike">
                <a:solidFill>
                  <a:srgbClr val="000000"/>
                </a:solidFill>
                <a:latin typeface="Arial"/>
                <a:ea typeface="DejaVu Sans"/>
              </a:rPr>
              <a:t>Resource Affinity: Dynamically change in ownership of resources in a RAC system is called resource affinity</a:t>
            </a:r>
            <a:endParaRPr/>
          </a:p>
          <a:p>
            <a:pPr>
              <a:lnSpc>
                <a:spcPct val="100000"/>
              </a:lnSpc>
            </a:pPr>
            <a:r>
              <a:rPr lang="en-US" sz="1600" strike="noStrike">
                <a:solidFill>
                  <a:srgbClr val="000000"/>
                </a:solidFill>
                <a:latin typeface="Arial"/>
                <a:ea typeface="DejaVu Sans"/>
              </a:rPr>
              <a:t>Cache Coherence: Maintaining consistency of the data across all the RAC instances is called CACHE COHERENCE</a:t>
            </a:r>
            <a:endParaRPr/>
          </a:p>
          <a:p>
            <a:pPr>
              <a:lnSpc>
                <a:spcPct val="100000"/>
              </a:lnSpc>
            </a:pPr>
            <a:r>
              <a:rPr lang="en-US" sz="1600" strike="noStrike">
                <a:solidFill>
                  <a:srgbClr val="000000"/>
                </a:solidFill>
                <a:latin typeface="Arial"/>
                <a:ea typeface="DejaVu Sans"/>
              </a:rPr>
              <a:t>Global Resource Directory (GRD)</a:t>
            </a:r>
            <a:endParaRPr/>
          </a:p>
          <a:p>
            <a:pPr lvl="1">
              <a:lnSpc>
                <a:spcPct val="100000"/>
              </a:lnSpc>
              <a:buSzPct val="75000"/>
              <a:buFont typeface="StarSymbol"/>
              <a:buChar char="l"/>
            </a:pPr>
            <a:r>
              <a:rPr lang="en-US" sz="1600" strike="noStrike">
                <a:solidFill>
                  <a:srgbClr val="000000"/>
                </a:solidFill>
                <a:latin typeface="Arial"/>
                <a:ea typeface="DejaVu Sans"/>
              </a:rPr>
              <a:t>Records current state and owner of each resource</a:t>
            </a:r>
            <a:endParaRPr/>
          </a:p>
          <a:p>
            <a:pPr lvl="1">
              <a:lnSpc>
                <a:spcPct val="100000"/>
              </a:lnSpc>
              <a:buSzPct val="75000"/>
              <a:buFont typeface="StarSymbol"/>
              <a:buChar char="l"/>
            </a:pPr>
            <a:r>
              <a:rPr lang="en-US" sz="1600" strike="noStrike">
                <a:solidFill>
                  <a:srgbClr val="000000"/>
                </a:solidFill>
                <a:latin typeface="Arial"/>
                <a:ea typeface="DejaVu Sans"/>
              </a:rPr>
              <a:t>Contains convert and write queues </a:t>
            </a:r>
            <a:endParaRPr/>
          </a:p>
          <a:p>
            <a:pPr lvl="1">
              <a:lnSpc>
                <a:spcPct val="100000"/>
              </a:lnSpc>
              <a:buSzPct val="75000"/>
              <a:buFont typeface="StarSymbol"/>
              <a:buChar char="l"/>
            </a:pPr>
            <a:r>
              <a:rPr lang="en-US" sz="1600" strike="noStrike">
                <a:solidFill>
                  <a:srgbClr val="000000"/>
                </a:solidFill>
                <a:latin typeface="Arial"/>
                <a:ea typeface="DejaVu Sans"/>
              </a:rPr>
              <a:t>Distributed across all instances in cluster</a:t>
            </a:r>
            <a:endParaRPr/>
          </a:p>
          <a:p>
            <a:pPr lvl="1">
              <a:lnSpc>
                <a:spcPct val="100000"/>
              </a:lnSpc>
              <a:buSzPct val="75000"/>
              <a:buFont typeface="StarSymbol"/>
              <a:buChar char="l"/>
            </a:pPr>
            <a:r>
              <a:rPr lang="en-US" sz="1600" strike="noStrike">
                <a:solidFill>
                  <a:srgbClr val="000000"/>
                </a:solidFill>
                <a:latin typeface="Arial"/>
                <a:ea typeface="DejaVu Sans"/>
              </a:rPr>
              <a:t>Location of most current version of the block</a:t>
            </a:r>
            <a:endParaRPr/>
          </a:p>
          <a:p>
            <a:pPr lvl="1">
              <a:lnSpc>
                <a:spcPct val="100000"/>
              </a:lnSpc>
              <a:buSzPct val="75000"/>
              <a:buFont typeface="StarSymbol"/>
              <a:buChar char="l"/>
            </a:pPr>
            <a:r>
              <a:rPr lang="en-US" sz="1600" strike="noStrike">
                <a:solidFill>
                  <a:srgbClr val="000000"/>
                </a:solidFill>
                <a:latin typeface="Arial"/>
                <a:ea typeface="DejaVu Sans"/>
              </a:rPr>
              <a:t>Role and mode of resource</a:t>
            </a:r>
            <a:endParaRPr/>
          </a:p>
          <a:p>
            <a:pPr lvl="1">
              <a:lnSpc>
                <a:spcPct val="100000"/>
              </a:lnSpc>
              <a:buSzPct val="75000"/>
              <a:buFont typeface="StarSymbol"/>
              <a:buChar char="l"/>
            </a:pPr>
            <a:r>
              <a:rPr lang="en-US" sz="1600" strike="noStrike">
                <a:solidFill>
                  <a:srgbClr val="000000"/>
                </a:solidFill>
                <a:latin typeface="Arial"/>
                <a:ea typeface="DejaVu Sans"/>
              </a:rPr>
              <a:t>in a RAC every resource is identified by its role and mode.The role of resource could be whether local and Global and Mode of the resource could be wheather NULL,SHARE or EXCLUSIVE</a:t>
            </a:r>
            <a:endParaRPr/>
          </a:p>
          <a:p>
            <a:pPr>
              <a:lnSpc>
                <a:spcPct val="100000"/>
              </a:lnSpc>
              <a:buSzPct val="45000"/>
              <a:buFont typeface="StarSymbol"/>
              <a:buChar char="l"/>
            </a:pPr>
            <a:r>
              <a:rPr lang="en-US" sz="1600" strike="noStrike">
                <a:solidFill>
                  <a:srgbClr val="000000"/>
                </a:solidFill>
                <a:latin typeface="Arial"/>
                <a:ea typeface="DejaVu Sans"/>
              </a:rPr>
              <a:t>Global Cache Services (GCS)</a:t>
            </a:r>
            <a:endParaRPr/>
          </a:p>
          <a:p>
            <a:pPr lvl="1">
              <a:lnSpc>
                <a:spcPct val="100000"/>
              </a:lnSpc>
              <a:buSzPct val="75000"/>
              <a:buFont typeface="StarSymbol"/>
              <a:buChar char="l"/>
            </a:pPr>
            <a:r>
              <a:rPr lang="en-US" sz="1600" strike="noStrike">
                <a:solidFill>
                  <a:srgbClr val="000000"/>
                </a:solidFill>
                <a:latin typeface="Arial"/>
                <a:ea typeface="DejaVu Sans"/>
              </a:rPr>
              <a:t>It plays a vital role in cache fusion and keep trace of the role and mode of resource.</a:t>
            </a:r>
            <a:endParaRPr/>
          </a:p>
          <a:p>
            <a:pPr lvl="1">
              <a:lnSpc>
                <a:spcPct val="100000"/>
              </a:lnSpc>
              <a:buSzPct val="75000"/>
              <a:buFont typeface="StarSymbol"/>
              <a:buChar char="l"/>
            </a:pPr>
            <a:r>
              <a:rPr lang="en-US" sz="1600" strike="noStrike">
                <a:solidFill>
                  <a:srgbClr val="000000"/>
                </a:solidFill>
                <a:latin typeface="Arial"/>
                <a:ea typeface="DejaVu Sans"/>
              </a:rPr>
              <a:t>Coordinates access to database blocks for instances</a:t>
            </a:r>
            <a:endParaRPr/>
          </a:p>
          <a:p>
            <a:pPr lvl="1">
              <a:lnSpc>
                <a:spcPct val="100000"/>
              </a:lnSpc>
              <a:buSzPct val="75000"/>
              <a:buFont typeface="StarSymbol"/>
              <a:buChar char="l"/>
            </a:pPr>
            <a:r>
              <a:rPr lang="en-US" sz="1600" strike="noStrike">
                <a:solidFill>
                  <a:srgbClr val="000000"/>
                </a:solidFill>
                <a:latin typeface="Arial"/>
                <a:ea typeface="DejaVu Sans"/>
              </a:rPr>
              <a:t>Maintains GRD</a:t>
            </a:r>
            <a:endParaRPr/>
          </a:p>
          <a:p>
            <a:pPr>
              <a:lnSpc>
                <a:spcPct val="100000"/>
              </a:lnSpc>
              <a:buSzPct val="45000"/>
              <a:buFont typeface="StarSymbol"/>
              <a:buChar char="l"/>
            </a:pPr>
            <a:r>
              <a:rPr lang="en-US" sz="1600" strike="noStrike">
                <a:solidFill>
                  <a:srgbClr val="000000"/>
                </a:solidFill>
                <a:latin typeface="Arial"/>
                <a:ea typeface="DejaVu Sans"/>
              </a:rPr>
              <a:t>Global Enqueue Services (GES)</a:t>
            </a:r>
            <a:endParaRPr/>
          </a:p>
          <a:p>
            <a:pPr lvl="1">
              <a:lnSpc>
                <a:spcPct val="100000"/>
              </a:lnSpc>
              <a:buSzPct val="75000"/>
              <a:buFont typeface="StarSymbol"/>
              <a:buChar char="l"/>
            </a:pPr>
            <a:r>
              <a:rPr lang="en-US" sz="1600" strike="noStrike">
                <a:solidFill>
                  <a:srgbClr val="000000"/>
                </a:solidFill>
                <a:latin typeface="Arial"/>
                <a:ea typeface="DejaVu Sans"/>
              </a:rPr>
              <a:t>Controls access to other resources (locks) including</a:t>
            </a:r>
            <a:endParaRPr/>
          </a:p>
          <a:p>
            <a:pPr lvl="2">
              <a:lnSpc>
                <a:spcPct val="100000"/>
              </a:lnSpc>
              <a:buSzPct val="45000"/>
              <a:buFont typeface="StarSymbol"/>
              <a:buChar char="l"/>
            </a:pPr>
            <a:r>
              <a:rPr lang="en-US" sz="1600" strike="noStrike">
                <a:solidFill>
                  <a:srgbClr val="000000"/>
                </a:solidFill>
                <a:latin typeface="Arial"/>
                <a:ea typeface="DejaVu Sans"/>
              </a:rPr>
              <a:t>library cache</a:t>
            </a:r>
            <a:endParaRPr/>
          </a:p>
          <a:p>
            <a:pPr lvl="2">
              <a:lnSpc>
                <a:spcPct val="100000"/>
              </a:lnSpc>
              <a:buSzPct val="45000"/>
              <a:buFont typeface="StarSymbol"/>
              <a:buChar char="l"/>
            </a:pPr>
            <a:r>
              <a:rPr lang="en-US" sz="1600" strike="noStrike">
                <a:solidFill>
                  <a:srgbClr val="000000"/>
                </a:solidFill>
                <a:latin typeface="Arial"/>
                <a:ea typeface="DejaVu Sans"/>
              </a:rPr>
              <a:t>dictionary cache</a:t>
            </a:r>
            <a:endParaRPr/>
          </a:p>
        </p:txBody>
      </p:sp>
      <p:pic>
        <p:nvPicPr>
          <p:cNvPr id="4" name="~PP312.WAV">
            <a:hlinkClick r:id="" action="ppaction://media"/>
          </p:cNvPr>
          <p:cNvPicPr>
            <a:picLocks noRot="1" noChangeAspect="1"/>
          </p:cNvPicPr>
          <p:nvPr>
            <a:wavAudioFile r:embed="rId1" name="~PP312.WAV"/>
          </p:nvPr>
        </p:nvPicPr>
        <p:blipFill>
          <a:blip r:embed="rId4"/>
          <a:stretch>
            <a:fillRect/>
          </a:stretch>
        </p:blipFill>
        <p:spPr>
          <a:xfrm>
            <a:off x="8696325" y="6410325"/>
            <a:ext cx="304800" cy="304800"/>
          </a:xfrm>
          <a:prstGeom prst="rect">
            <a:avLst/>
          </a:prstGeom>
        </p:spPr>
      </p:pic>
    </p:spTree>
  </p:cSld>
  <p:clrMapOvr>
    <a:masterClrMapping/>
  </p:clrMapOvr>
  <p:transition advTm="4878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6" name="CustomShape 1"/>
          <p:cNvSpPr/>
          <p:nvPr/>
        </p:nvSpPr>
        <p:spPr>
          <a:xfrm>
            <a:off x="1182600" y="361440"/>
            <a:ext cx="7272000" cy="4726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buSzPct val="45000"/>
              <a:buFont typeface="StarSymbol"/>
              <a:buChar char="l"/>
            </a:pPr>
            <a:r>
              <a:rPr lang="en-US" sz="4400" strike="noStrike">
                <a:solidFill>
                  <a:srgbClr val="000000"/>
                </a:solidFill>
                <a:latin typeface="Arial"/>
                <a:ea typeface="DejaVu Sans"/>
              </a:rPr>
              <a:t>Cache Fusion Architecture</a:t>
            </a:r>
            <a:endParaRPr/>
          </a:p>
        </p:txBody>
      </p:sp>
      <p:sp>
        <p:nvSpPr>
          <p:cNvPr id="637" name="CustomShape 2"/>
          <p:cNvSpPr/>
          <p:nvPr/>
        </p:nvSpPr>
        <p:spPr>
          <a:xfrm>
            <a:off x="1182600" y="1638360"/>
            <a:ext cx="3731760" cy="41875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nSpc>
                <a:spcPct val="100000"/>
              </a:lnSpc>
            </a:pPr>
            <a:r>
              <a:rPr lang="en-US" strike="noStrike">
                <a:solidFill>
                  <a:srgbClr val="FFFFFF"/>
                </a:solidFill>
                <a:latin typeface="Arial"/>
                <a:ea typeface="DejaVu Sans"/>
              </a:rPr>
              <a:t>RAC – important features</a:t>
            </a:r>
            <a:endParaRPr/>
          </a:p>
          <a:p>
            <a:pPr>
              <a:lnSpc>
                <a:spcPct val="100000"/>
              </a:lnSpc>
            </a:pPr>
            <a:r>
              <a:rPr lang="en-US" strike="noStrike">
                <a:solidFill>
                  <a:srgbClr val="FFFFFF"/>
                </a:solidFill>
                <a:latin typeface="Arial"/>
                <a:ea typeface="DejaVu Sans"/>
              </a:rPr>
              <a:t>Movement of data or transfer of data across instances through private interconnect is called CACHE FUSION</a:t>
            </a:r>
            <a:endParaRPr/>
          </a:p>
          <a:p>
            <a:pPr>
              <a:lnSpc>
                <a:spcPct val="100000"/>
              </a:lnSpc>
            </a:pPr>
            <a:endParaRPr/>
          </a:p>
          <a:p>
            <a:pPr>
              <a:lnSpc>
                <a:spcPct val="100000"/>
              </a:lnSpc>
            </a:pPr>
            <a:r>
              <a:rPr lang="en-US" sz="1600" strike="noStrike">
                <a:solidFill>
                  <a:srgbClr val="FFFFFF"/>
                </a:solidFill>
                <a:latin typeface="Arial"/>
                <a:ea typeface="DejaVu Sans"/>
              </a:rPr>
              <a:t>• The cache becomes global</a:t>
            </a:r>
            <a:endParaRPr/>
          </a:p>
          <a:p>
            <a:pPr>
              <a:lnSpc>
                <a:spcPct val="100000"/>
              </a:lnSpc>
            </a:pPr>
            <a:r>
              <a:rPr lang="en-US" sz="1600" strike="noStrike">
                <a:solidFill>
                  <a:srgbClr val="FFFFFF"/>
                </a:solidFill>
                <a:latin typeface="Arial"/>
                <a:ea typeface="DejaVu Sans"/>
              </a:rPr>
              <a:t>Global Cache Management is required</a:t>
            </a:r>
            <a:endParaRPr/>
          </a:p>
          <a:p>
            <a:pPr>
              <a:lnSpc>
                <a:spcPct val="100000"/>
              </a:lnSpc>
            </a:pPr>
            <a:r>
              <a:rPr lang="en-US" sz="1600" strike="noStrike">
                <a:solidFill>
                  <a:srgbClr val="FFFFFF"/>
                </a:solidFill>
                <a:latin typeface="Arial"/>
                <a:ea typeface="DejaVu Sans"/>
              </a:rPr>
              <a:t>• Many locks become global</a:t>
            </a:r>
            <a:endParaRPr/>
          </a:p>
          <a:p>
            <a:pPr>
              <a:lnSpc>
                <a:spcPct val="100000"/>
              </a:lnSpc>
            </a:pPr>
            <a:r>
              <a:rPr lang="en-US" sz="1600" strike="noStrike">
                <a:solidFill>
                  <a:srgbClr val="FFFFFF"/>
                </a:solidFill>
                <a:latin typeface="Arial"/>
                <a:ea typeface="DejaVu Sans"/>
              </a:rPr>
              <a:t> Global lock management is required</a:t>
            </a:r>
            <a:endParaRPr/>
          </a:p>
          <a:p>
            <a:pPr>
              <a:lnSpc>
                <a:spcPct val="100000"/>
              </a:lnSpc>
            </a:pPr>
            <a:endParaRPr/>
          </a:p>
          <a:p>
            <a:pPr>
              <a:lnSpc>
                <a:spcPct val="100000"/>
              </a:lnSpc>
              <a:buSzPct val="45000"/>
              <a:buFont typeface="StarSymbol"/>
              <a:buChar char="l"/>
            </a:pPr>
            <a:r>
              <a:rPr lang="en-US" sz="1600" strike="noStrike">
                <a:solidFill>
                  <a:srgbClr val="FFFFFF"/>
                </a:solidFill>
                <a:latin typeface="Arial"/>
                <a:ea typeface="DejaVu Sans"/>
              </a:rPr>
              <a:t>Full Cache Fusion</a:t>
            </a:r>
            <a:endParaRPr/>
          </a:p>
          <a:p>
            <a:pPr lvl="1">
              <a:lnSpc>
                <a:spcPct val="100000"/>
              </a:lnSpc>
              <a:buSzPct val="75000"/>
              <a:buFont typeface="StarSymbol"/>
              <a:buChar char="l"/>
            </a:pPr>
            <a:r>
              <a:rPr lang="en-US" sz="1600" strike="noStrike">
                <a:solidFill>
                  <a:srgbClr val="FFFFFF"/>
                </a:solidFill>
                <a:latin typeface="Arial"/>
                <a:ea typeface="DejaVu Sans"/>
              </a:rPr>
              <a:t>Cache-to-cache data shipping through interconnect</a:t>
            </a:r>
            <a:endParaRPr/>
          </a:p>
          <a:p>
            <a:pPr lvl="1">
              <a:lnSpc>
                <a:spcPct val="100000"/>
              </a:lnSpc>
              <a:buSzPct val="75000"/>
              <a:buFont typeface="StarSymbol"/>
              <a:buChar char="l"/>
            </a:pPr>
            <a:r>
              <a:rPr lang="en-US" sz="1600" strike="noStrike">
                <a:solidFill>
                  <a:srgbClr val="FFFFFF"/>
                </a:solidFill>
                <a:latin typeface="Arial"/>
                <a:ea typeface="DejaVu Sans"/>
              </a:rPr>
              <a:t>Shared cache eliminates</a:t>
            </a:r>
            <a:endParaRPr/>
          </a:p>
          <a:p>
            <a:pPr lvl="1">
              <a:lnSpc>
                <a:spcPct val="100000"/>
              </a:lnSpc>
              <a:buSzPct val="75000"/>
              <a:buFont typeface="StarSymbol"/>
              <a:buChar char="l"/>
            </a:pPr>
            <a:r>
              <a:rPr lang="en-US" sz="1600" strike="noStrike">
                <a:solidFill>
                  <a:srgbClr val="FFFFFF"/>
                </a:solidFill>
                <a:latin typeface="Arial"/>
                <a:ea typeface="DejaVu Sans"/>
              </a:rPr>
              <a:t>slow I/O</a:t>
            </a:r>
            <a:endParaRPr/>
          </a:p>
          <a:p>
            <a:pPr>
              <a:lnSpc>
                <a:spcPct val="100000"/>
              </a:lnSpc>
            </a:pPr>
            <a:endParaRPr/>
          </a:p>
          <a:p>
            <a:pPr>
              <a:lnSpc>
                <a:spcPct val="100000"/>
              </a:lnSpc>
            </a:pPr>
            <a:endParaRPr/>
          </a:p>
        </p:txBody>
      </p:sp>
      <p:sp>
        <p:nvSpPr>
          <p:cNvPr id="638" name="CustomShape 3"/>
          <p:cNvSpPr/>
          <p:nvPr/>
        </p:nvSpPr>
        <p:spPr>
          <a:xfrm rot="1920000">
            <a:off x="5363640" y="1591200"/>
            <a:ext cx="625320" cy="36000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39" name="CustomShape 4"/>
          <p:cNvSpPr/>
          <p:nvPr/>
        </p:nvSpPr>
        <p:spPr>
          <a:xfrm rot="1920000">
            <a:off x="5732280" y="1367280"/>
            <a:ext cx="1186920" cy="69480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0" name="CustomShape 5"/>
          <p:cNvSpPr/>
          <p:nvPr/>
        </p:nvSpPr>
        <p:spPr>
          <a:xfrm>
            <a:off x="5689440" y="1608120"/>
            <a:ext cx="110880" cy="20448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641" name="CustomShape 6"/>
          <p:cNvSpPr/>
          <p:nvPr/>
        </p:nvSpPr>
        <p:spPr>
          <a:xfrm rot="1920000">
            <a:off x="6163920" y="1430640"/>
            <a:ext cx="1190160" cy="69156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2" name="CustomShape 7"/>
          <p:cNvSpPr/>
          <p:nvPr/>
        </p:nvSpPr>
        <p:spPr>
          <a:xfrm rot="1920000">
            <a:off x="7027560" y="1957680"/>
            <a:ext cx="410760" cy="23436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3" name="CustomShape 8"/>
          <p:cNvSpPr/>
          <p:nvPr/>
        </p:nvSpPr>
        <p:spPr>
          <a:xfrm rot="1920000">
            <a:off x="7218720" y="1649880"/>
            <a:ext cx="267840" cy="14868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4" name="CustomShape 9"/>
          <p:cNvSpPr/>
          <p:nvPr/>
        </p:nvSpPr>
        <p:spPr>
          <a:xfrm rot="1920000">
            <a:off x="6810120" y="2040480"/>
            <a:ext cx="264600" cy="14724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5" name="CustomShape 10"/>
          <p:cNvSpPr/>
          <p:nvPr/>
        </p:nvSpPr>
        <p:spPr>
          <a:xfrm rot="1920000">
            <a:off x="7121160" y="1800360"/>
            <a:ext cx="407880" cy="22824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6" name="CustomShape 11"/>
          <p:cNvSpPr/>
          <p:nvPr/>
        </p:nvSpPr>
        <p:spPr>
          <a:xfrm rot="1920000">
            <a:off x="5591880" y="1776600"/>
            <a:ext cx="622080" cy="35532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7" name="CustomShape 12"/>
          <p:cNvSpPr/>
          <p:nvPr/>
        </p:nvSpPr>
        <p:spPr>
          <a:xfrm rot="1920000">
            <a:off x="6207120" y="1906920"/>
            <a:ext cx="624960" cy="35820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8" name="CustomShape 13"/>
          <p:cNvSpPr/>
          <p:nvPr/>
        </p:nvSpPr>
        <p:spPr>
          <a:xfrm rot="1920000">
            <a:off x="5892480" y="1887480"/>
            <a:ext cx="621720" cy="35820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49" name="CustomShape 14"/>
          <p:cNvSpPr/>
          <p:nvPr/>
        </p:nvSpPr>
        <p:spPr>
          <a:xfrm rot="1920000">
            <a:off x="6125760" y="1429560"/>
            <a:ext cx="622080" cy="358200"/>
          </a:xfrm>
          <a:prstGeom prst="ellipse">
            <a:avLst/>
          </a:prstGeom>
          <a:solidFill>
            <a:srgbClr val="FFFFFF"/>
          </a:solidFill>
          <a:ln w="12600">
            <a:solidFill>
              <a:srgbClr val="FFFFFF"/>
            </a:solidFill>
            <a:miter/>
          </a:ln>
        </p:spPr>
        <p:style>
          <a:lnRef idx="0">
            <a:scrgbClr r="0" g="0" b="0"/>
          </a:lnRef>
          <a:fillRef idx="0">
            <a:scrgbClr r="0" g="0" b="0"/>
          </a:fillRef>
          <a:effectRef idx="0">
            <a:scrgbClr r="0" g="0" b="0"/>
          </a:effectRef>
          <a:fontRef idx="minor"/>
        </p:style>
      </p:sp>
      <p:sp>
        <p:nvSpPr>
          <p:cNvPr id="650" name="CustomShape 15"/>
          <p:cNvSpPr/>
          <p:nvPr/>
        </p:nvSpPr>
        <p:spPr>
          <a:xfrm>
            <a:off x="5781600" y="1411200"/>
            <a:ext cx="1568160" cy="80604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651" name="Line 16"/>
          <p:cNvSpPr/>
          <p:nvPr/>
        </p:nvSpPr>
        <p:spPr>
          <a:xfrm flipH="1">
            <a:off x="6878520" y="1409760"/>
            <a:ext cx="1581120" cy="330120"/>
          </a:xfrm>
          <a:prstGeom prst="line">
            <a:avLst/>
          </a:prstGeom>
          <a:ln w="25560">
            <a:solidFill>
              <a:srgbClr val="FD0000"/>
            </a:solidFill>
            <a:miter/>
            <a:tailEnd type="triangle" w="med" len="med"/>
          </a:ln>
        </p:spPr>
      </p:sp>
      <p:sp>
        <p:nvSpPr>
          <p:cNvPr id="652" name="CustomShape 17"/>
          <p:cNvSpPr/>
          <p:nvPr/>
        </p:nvSpPr>
        <p:spPr>
          <a:xfrm>
            <a:off x="7664400" y="1735200"/>
            <a:ext cx="844560" cy="393840"/>
          </a:xfrm>
          <a:prstGeom prst="rect">
            <a:avLst/>
          </a:prstGeom>
          <a:noFill/>
          <a:ln>
            <a:noFill/>
          </a:ln>
        </p:spPr>
        <p:style>
          <a:lnRef idx="0">
            <a:scrgbClr r="0" g="0" b="0"/>
          </a:lnRef>
          <a:fillRef idx="0">
            <a:scrgbClr r="0" g="0" b="0"/>
          </a:fillRef>
          <a:effectRef idx="0">
            <a:scrgbClr r="0" g="0" b="0"/>
          </a:effectRef>
          <a:fontRef idx="minor"/>
        </p:style>
        <p:txBody>
          <a:bodyPr wrap="none" lIns="92160" tIns="46080" rIns="92160" bIns="46080"/>
          <a:lstStyle/>
          <a:p>
            <a:pPr>
              <a:lnSpc>
                <a:spcPct val="100000"/>
              </a:lnSpc>
            </a:pPr>
            <a:r>
              <a:rPr lang="en-US" sz="2000" strike="noStrike">
                <a:solidFill>
                  <a:srgbClr val="FFFFFF"/>
                </a:solidFill>
                <a:latin typeface="Arial"/>
                <a:ea typeface="DejaVu Sans"/>
              </a:rPr>
              <a:t>Users</a:t>
            </a:r>
            <a:endParaRPr/>
          </a:p>
        </p:txBody>
      </p:sp>
      <p:sp>
        <p:nvSpPr>
          <p:cNvPr id="653" name="CustomShape 18"/>
          <p:cNvSpPr/>
          <p:nvPr/>
        </p:nvSpPr>
        <p:spPr>
          <a:xfrm>
            <a:off x="8329680" y="488880"/>
            <a:ext cx="201240" cy="690120"/>
          </a:xfrm>
          <a:prstGeom prst="rect">
            <a:avLst/>
          </a:prstGeom>
          <a:gradFill>
            <a:gsLst>
              <a:gs pos="0">
                <a:srgbClr val="000000"/>
              </a:gs>
              <a:gs pos="100000">
                <a:srgbClr val="CECECE"/>
              </a:gs>
            </a:gsLst>
            <a:lin ang="5400000"/>
          </a:gradFill>
          <a:ln w="12600">
            <a:solidFill>
              <a:srgbClr val="333333"/>
            </a:solidFill>
            <a:round/>
          </a:ln>
        </p:spPr>
        <p:style>
          <a:lnRef idx="0">
            <a:scrgbClr r="0" g="0" b="0"/>
          </a:lnRef>
          <a:fillRef idx="0">
            <a:scrgbClr r="0" g="0" b="0"/>
          </a:fillRef>
          <a:effectRef idx="0">
            <a:scrgbClr r="0" g="0" b="0"/>
          </a:effectRef>
          <a:fontRef idx="minor"/>
        </p:style>
      </p:sp>
      <p:sp>
        <p:nvSpPr>
          <p:cNvPr id="654" name="CustomShape 19"/>
          <p:cNvSpPr/>
          <p:nvPr/>
        </p:nvSpPr>
        <p:spPr>
          <a:xfrm>
            <a:off x="7559640" y="1263600"/>
            <a:ext cx="682200" cy="429840"/>
          </a:xfrm>
          <a:prstGeom prst="rect">
            <a:avLst/>
          </a:prstGeom>
          <a:gradFill>
            <a:gsLst>
              <a:gs pos="0">
                <a:srgbClr val="969696"/>
              </a:gs>
              <a:gs pos="100000">
                <a:srgbClr val="000000"/>
              </a:gs>
            </a:gsLst>
            <a:lin ang="13500000"/>
          </a:gradFill>
          <a:ln w="12600">
            <a:solidFill>
              <a:srgbClr val="333333"/>
            </a:solidFill>
            <a:round/>
          </a:ln>
        </p:spPr>
        <p:style>
          <a:lnRef idx="0">
            <a:scrgbClr r="0" g="0" b="0"/>
          </a:lnRef>
          <a:fillRef idx="0">
            <a:scrgbClr r="0" g="0" b="0"/>
          </a:fillRef>
          <a:effectRef idx="0">
            <a:scrgbClr r="0" g="0" b="0"/>
          </a:effectRef>
          <a:fontRef idx="minor"/>
        </p:style>
      </p:sp>
      <p:sp>
        <p:nvSpPr>
          <p:cNvPr id="655" name="CustomShape 20"/>
          <p:cNvSpPr/>
          <p:nvPr/>
        </p:nvSpPr>
        <p:spPr>
          <a:xfrm>
            <a:off x="8245440" y="1262160"/>
            <a:ext cx="285480" cy="429840"/>
          </a:xfrm>
          <a:prstGeom prst="rect">
            <a:avLst/>
          </a:prstGeom>
          <a:gradFill>
            <a:gsLst>
              <a:gs pos="0">
                <a:srgbClr val="CECECE"/>
              </a:gs>
              <a:gs pos="100000">
                <a:srgbClr val="000000"/>
              </a:gs>
            </a:gsLst>
            <a:lin ang="5400000"/>
          </a:gradFill>
          <a:ln w="12600">
            <a:solidFill>
              <a:srgbClr val="333333"/>
            </a:solidFill>
            <a:round/>
          </a:ln>
        </p:spPr>
        <p:style>
          <a:lnRef idx="0">
            <a:scrgbClr r="0" g="0" b="0"/>
          </a:lnRef>
          <a:fillRef idx="0">
            <a:scrgbClr r="0" g="0" b="0"/>
          </a:fillRef>
          <a:effectRef idx="0">
            <a:scrgbClr r="0" g="0" b="0"/>
          </a:effectRef>
          <a:fontRef idx="minor"/>
        </p:style>
      </p:sp>
      <p:sp>
        <p:nvSpPr>
          <p:cNvPr id="656" name="CustomShape 21"/>
          <p:cNvSpPr/>
          <p:nvPr/>
        </p:nvSpPr>
        <p:spPr>
          <a:xfrm>
            <a:off x="7561440" y="1209600"/>
            <a:ext cx="969480" cy="186840"/>
          </a:xfrm>
          <a:prstGeom prst="rect">
            <a:avLst/>
          </a:prstGeom>
          <a:gradFill>
            <a:gsLst>
              <a:gs pos="0">
                <a:srgbClr val="969696"/>
              </a:gs>
              <a:gs pos="100000">
                <a:srgbClr val="000000"/>
              </a:gs>
            </a:gsLst>
            <a:lin ang="8100000"/>
          </a:gradFill>
          <a:ln w="12600">
            <a:solidFill>
              <a:srgbClr val="333333"/>
            </a:solidFill>
            <a:round/>
          </a:ln>
        </p:spPr>
        <p:style>
          <a:lnRef idx="0">
            <a:scrgbClr r="0" g="0" b="0"/>
          </a:lnRef>
          <a:fillRef idx="0">
            <a:scrgbClr r="0" g="0" b="0"/>
          </a:fillRef>
          <a:effectRef idx="0">
            <a:scrgbClr r="0" g="0" b="0"/>
          </a:effectRef>
          <a:fontRef idx="minor"/>
        </p:style>
      </p:sp>
      <p:sp>
        <p:nvSpPr>
          <p:cNvPr id="657" name="CustomShape 22"/>
          <p:cNvSpPr/>
          <p:nvPr/>
        </p:nvSpPr>
        <p:spPr>
          <a:xfrm rot="180000">
            <a:off x="7684200" y="1139760"/>
            <a:ext cx="583920" cy="137880"/>
          </a:xfrm>
          <a:prstGeom prst="ellipse">
            <a:avLst/>
          </a:prstGeom>
          <a:gradFill>
            <a:gsLst>
              <a:gs pos="0">
                <a:srgbClr val="000000"/>
              </a:gs>
              <a:gs pos="50000">
                <a:srgbClr val="CECECE"/>
              </a:gs>
              <a:gs pos="100000">
                <a:srgbClr val="000000"/>
              </a:gs>
            </a:gsLst>
            <a:lin ang="10800000"/>
          </a:gradFill>
          <a:ln w="12600">
            <a:solidFill>
              <a:srgbClr val="333333"/>
            </a:solidFill>
            <a:miter/>
          </a:ln>
        </p:spPr>
        <p:style>
          <a:lnRef idx="0">
            <a:scrgbClr r="0" g="0" b="0"/>
          </a:lnRef>
          <a:fillRef idx="0">
            <a:scrgbClr r="0" g="0" b="0"/>
          </a:fillRef>
          <a:effectRef idx="0">
            <a:scrgbClr r="0" g="0" b="0"/>
          </a:effectRef>
          <a:fontRef idx="minor"/>
        </p:style>
      </p:sp>
      <p:sp>
        <p:nvSpPr>
          <p:cNvPr id="658" name="CustomShape 23"/>
          <p:cNvSpPr/>
          <p:nvPr/>
        </p:nvSpPr>
        <p:spPr>
          <a:xfrm rot="180000">
            <a:off x="7687800" y="1114560"/>
            <a:ext cx="583920" cy="139320"/>
          </a:xfrm>
          <a:prstGeom prst="ellipse">
            <a:avLst/>
          </a:prstGeom>
          <a:gradFill>
            <a:gsLst>
              <a:gs pos="0">
                <a:srgbClr val="CECECE"/>
              </a:gs>
              <a:gs pos="100000">
                <a:srgbClr val="000000"/>
              </a:gs>
            </a:gsLst>
            <a:lin ang="8100000"/>
          </a:gradFill>
          <a:ln w="12600">
            <a:solidFill>
              <a:srgbClr val="333333"/>
            </a:solidFill>
            <a:miter/>
          </a:ln>
        </p:spPr>
        <p:style>
          <a:lnRef idx="0">
            <a:scrgbClr r="0" g="0" b="0"/>
          </a:lnRef>
          <a:fillRef idx="0">
            <a:scrgbClr r="0" g="0" b="0"/>
          </a:fillRef>
          <a:effectRef idx="0">
            <a:scrgbClr r="0" g="0" b="0"/>
          </a:effectRef>
          <a:fontRef idx="minor"/>
        </p:style>
      </p:sp>
      <p:sp>
        <p:nvSpPr>
          <p:cNvPr id="659" name="CustomShape 24"/>
          <p:cNvSpPr/>
          <p:nvPr/>
        </p:nvSpPr>
        <p:spPr>
          <a:xfrm>
            <a:off x="7539120" y="403200"/>
            <a:ext cx="745560" cy="837720"/>
          </a:xfrm>
          <a:prstGeom prst="rect">
            <a:avLst/>
          </a:prstGeom>
          <a:gradFill>
            <a:gsLst>
              <a:gs pos="0">
                <a:srgbClr val="969696"/>
              </a:gs>
              <a:gs pos="100000">
                <a:srgbClr val="000000"/>
              </a:gs>
            </a:gsLst>
            <a:lin ang="13500000"/>
          </a:gradFill>
          <a:ln w="12600">
            <a:solidFill>
              <a:srgbClr val="333333"/>
            </a:solidFill>
            <a:round/>
          </a:ln>
        </p:spPr>
        <p:style>
          <a:lnRef idx="0">
            <a:scrgbClr r="0" g="0" b="0"/>
          </a:lnRef>
          <a:fillRef idx="0">
            <a:scrgbClr r="0" g="0" b="0"/>
          </a:fillRef>
          <a:effectRef idx="0">
            <a:scrgbClr r="0" g="0" b="0"/>
          </a:effectRef>
          <a:fontRef idx="minor"/>
        </p:style>
      </p:sp>
      <p:sp>
        <p:nvSpPr>
          <p:cNvPr id="660" name="CustomShape 25"/>
          <p:cNvSpPr/>
          <p:nvPr/>
        </p:nvSpPr>
        <p:spPr>
          <a:xfrm>
            <a:off x="8264520" y="403200"/>
            <a:ext cx="164520" cy="837720"/>
          </a:xfrm>
          <a:prstGeom prst="rect">
            <a:avLst/>
          </a:prstGeom>
          <a:gradFill>
            <a:gsLst>
              <a:gs pos="0">
                <a:srgbClr val="CECECE"/>
              </a:gs>
              <a:gs pos="100000">
                <a:srgbClr val="000000"/>
              </a:gs>
            </a:gsLst>
            <a:lin ang="5400000"/>
          </a:gradFill>
          <a:ln w="12600">
            <a:solidFill>
              <a:srgbClr val="333333"/>
            </a:solidFill>
            <a:round/>
          </a:ln>
        </p:spPr>
        <p:style>
          <a:lnRef idx="0">
            <a:scrgbClr r="0" g="0" b="0"/>
          </a:lnRef>
          <a:fillRef idx="0">
            <a:scrgbClr r="0" g="0" b="0"/>
          </a:fillRef>
          <a:effectRef idx="0">
            <a:scrgbClr r="0" g="0" b="0"/>
          </a:effectRef>
          <a:fontRef idx="minor"/>
        </p:style>
      </p:sp>
      <p:sp>
        <p:nvSpPr>
          <p:cNvPr id="661" name="CustomShape 26"/>
          <p:cNvSpPr/>
          <p:nvPr/>
        </p:nvSpPr>
        <p:spPr>
          <a:xfrm>
            <a:off x="7632720" y="471600"/>
            <a:ext cx="582120" cy="699480"/>
          </a:xfrm>
          <a:prstGeom prst="rect">
            <a:avLst/>
          </a:prstGeom>
          <a:gradFill>
            <a:gsLst>
              <a:gs pos="0">
                <a:srgbClr val="000000"/>
              </a:gs>
              <a:gs pos="100000">
                <a:srgbClr val="3366FF"/>
              </a:gs>
            </a:gsLst>
            <a:lin ang="13500000"/>
          </a:gradFill>
          <a:ln>
            <a:noFill/>
          </a:ln>
        </p:spPr>
        <p:style>
          <a:lnRef idx="0">
            <a:scrgbClr r="0" g="0" b="0"/>
          </a:lnRef>
          <a:fillRef idx="0">
            <a:scrgbClr r="0" g="0" b="0"/>
          </a:fillRef>
          <a:effectRef idx="0">
            <a:scrgbClr r="0" g="0" b="0"/>
          </a:effectRef>
          <a:fontRef idx="minor"/>
        </p:style>
      </p:sp>
      <p:sp>
        <p:nvSpPr>
          <p:cNvPr id="662" name="CustomShape 27"/>
          <p:cNvSpPr/>
          <p:nvPr/>
        </p:nvSpPr>
        <p:spPr>
          <a:xfrm>
            <a:off x="7608960" y="473040"/>
            <a:ext cx="605880" cy="651960"/>
          </a:xfrm>
          <a:prstGeom prst="rect">
            <a:avLst/>
          </a:prstGeom>
          <a:solidFill>
            <a:srgbClr val="000000"/>
          </a:solidFill>
          <a:ln>
            <a:noFill/>
          </a:ln>
        </p:spPr>
        <p:style>
          <a:lnRef idx="0">
            <a:scrgbClr r="0" g="0" b="0"/>
          </a:lnRef>
          <a:fillRef idx="0">
            <a:scrgbClr r="0" g="0" b="0"/>
          </a:fillRef>
          <a:effectRef idx="0">
            <a:scrgbClr r="0" g="0" b="0"/>
          </a:effectRef>
          <a:fontRef idx="minor"/>
        </p:style>
      </p:sp>
      <p:sp>
        <p:nvSpPr>
          <p:cNvPr id="663" name="CustomShape 28"/>
          <p:cNvSpPr/>
          <p:nvPr/>
        </p:nvSpPr>
        <p:spPr>
          <a:xfrm rot="780000">
            <a:off x="7945200" y="1438920"/>
            <a:ext cx="226440" cy="21960"/>
          </a:xfrm>
          <a:prstGeom prst="rect">
            <a:avLst/>
          </a:prstGeom>
          <a:solidFill>
            <a:srgbClr val="000000"/>
          </a:solidFill>
          <a:ln>
            <a:noFill/>
          </a:ln>
        </p:spPr>
        <p:style>
          <a:lnRef idx="0">
            <a:scrgbClr r="0" g="0" b="0"/>
          </a:lnRef>
          <a:fillRef idx="0">
            <a:scrgbClr r="0" g="0" b="0"/>
          </a:fillRef>
          <a:effectRef idx="0">
            <a:scrgbClr r="0" g="0" b="0"/>
          </a:effectRef>
          <a:fontRef idx="minor"/>
        </p:style>
      </p:sp>
      <p:sp>
        <p:nvSpPr>
          <p:cNvPr id="664" name="CustomShape 29"/>
          <p:cNvSpPr/>
          <p:nvPr/>
        </p:nvSpPr>
        <p:spPr>
          <a:xfrm>
            <a:off x="4003560" y="2644920"/>
            <a:ext cx="4909320" cy="2644200"/>
          </a:xfrm>
          <a:prstGeom prst="ellipse">
            <a:avLst/>
          </a:prstGeom>
          <a:gradFill>
            <a:gsLst>
              <a:gs pos="0">
                <a:srgbClr val="000000"/>
              </a:gs>
              <a:gs pos="100000">
                <a:srgbClr val="0033CC"/>
              </a:gs>
            </a:gsLst>
            <a:lin ang="5400000"/>
          </a:gradFill>
          <a:ln w="12600">
            <a:solidFill>
              <a:srgbClr val="FD0000"/>
            </a:solidFill>
            <a:miter/>
          </a:ln>
        </p:spPr>
        <p:style>
          <a:lnRef idx="0">
            <a:scrgbClr r="0" g="0" b="0"/>
          </a:lnRef>
          <a:fillRef idx="0">
            <a:scrgbClr r="0" g="0" b="0"/>
          </a:fillRef>
          <a:effectRef idx="0">
            <a:scrgbClr r="0" g="0" b="0"/>
          </a:effectRef>
          <a:fontRef idx="minor"/>
        </p:style>
      </p:sp>
      <p:sp>
        <p:nvSpPr>
          <p:cNvPr id="665" name="CustomShape 30"/>
          <p:cNvSpPr/>
          <p:nvPr/>
        </p:nvSpPr>
        <p:spPr>
          <a:xfrm>
            <a:off x="4313160" y="5213520"/>
            <a:ext cx="307080" cy="21384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66" name="CustomShape 31"/>
          <p:cNvSpPr/>
          <p:nvPr/>
        </p:nvSpPr>
        <p:spPr>
          <a:xfrm>
            <a:off x="4311360" y="5384880"/>
            <a:ext cx="313560" cy="8208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67" name="CustomShape 32"/>
          <p:cNvSpPr/>
          <p:nvPr/>
        </p:nvSpPr>
        <p:spPr>
          <a:xfrm>
            <a:off x="4311360" y="5181480"/>
            <a:ext cx="313560" cy="7740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68" name="CustomShape 33"/>
          <p:cNvSpPr/>
          <p:nvPr/>
        </p:nvSpPr>
        <p:spPr>
          <a:xfrm>
            <a:off x="4770360" y="5257800"/>
            <a:ext cx="302400" cy="21708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69" name="CustomShape 34"/>
          <p:cNvSpPr/>
          <p:nvPr/>
        </p:nvSpPr>
        <p:spPr>
          <a:xfrm>
            <a:off x="4763880" y="5430960"/>
            <a:ext cx="316800" cy="8028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0" name="CustomShape 35"/>
          <p:cNvSpPr/>
          <p:nvPr/>
        </p:nvSpPr>
        <p:spPr>
          <a:xfrm>
            <a:off x="4763880" y="5229360"/>
            <a:ext cx="316800" cy="7560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1" name="CustomShape 36"/>
          <p:cNvSpPr/>
          <p:nvPr/>
        </p:nvSpPr>
        <p:spPr>
          <a:xfrm>
            <a:off x="5244840" y="5307120"/>
            <a:ext cx="375480" cy="21852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2" name="CustomShape 37"/>
          <p:cNvSpPr/>
          <p:nvPr/>
        </p:nvSpPr>
        <p:spPr>
          <a:xfrm>
            <a:off x="5236920" y="5484960"/>
            <a:ext cx="389880" cy="7884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3" name="CustomShape 38"/>
          <p:cNvSpPr/>
          <p:nvPr/>
        </p:nvSpPr>
        <p:spPr>
          <a:xfrm>
            <a:off x="5236920" y="5273640"/>
            <a:ext cx="389880" cy="806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4" name="CustomShape 39"/>
          <p:cNvSpPr/>
          <p:nvPr/>
        </p:nvSpPr>
        <p:spPr>
          <a:xfrm>
            <a:off x="5740200" y="5357880"/>
            <a:ext cx="402480" cy="25344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5" name="CustomShape 40"/>
          <p:cNvSpPr/>
          <p:nvPr/>
        </p:nvSpPr>
        <p:spPr>
          <a:xfrm>
            <a:off x="5732280" y="5560920"/>
            <a:ext cx="418320" cy="9504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6" name="CustomShape 41"/>
          <p:cNvSpPr/>
          <p:nvPr/>
        </p:nvSpPr>
        <p:spPr>
          <a:xfrm>
            <a:off x="5732280" y="5318280"/>
            <a:ext cx="418320" cy="9468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7" name="CustomShape 42"/>
          <p:cNvSpPr/>
          <p:nvPr/>
        </p:nvSpPr>
        <p:spPr>
          <a:xfrm>
            <a:off x="6332400" y="5448240"/>
            <a:ext cx="453240" cy="25524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8" name="CustomShape 43"/>
          <p:cNvSpPr/>
          <p:nvPr/>
        </p:nvSpPr>
        <p:spPr>
          <a:xfrm>
            <a:off x="6325920" y="5653080"/>
            <a:ext cx="466200" cy="9792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79" name="CustomShape 44"/>
          <p:cNvSpPr/>
          <p:nvPr/>
        </p:nvSpPr>
        <p:spPr>
          <a:xfrm>
            <a:off x="6325920" y="5411880"/>
            <a:ext cx="466200" cy="914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0" name="CustomShape 45"/>
          <p:cNvSpPr/>
          <p:nvPr/>
        </p:nvSpPr>
        <p:spPr>
          <a:xfrm>
            <a:off x="6891120" y="5491080"/>
            <a:ext cx="474120" cy="29664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1" name="CustomShape 46"/>
          <p:cNvSpPr/>
          <p:nvPr/>
        </p:nvSpPr>
        <p:spPr>
          <a:xfrm>
            <a:off x="6885000" y="5729400"/>
            <a:ext cx="489600" cy="11052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2" name="CustomShape 47"/>
          <p:cNvSpPr/>
          <p:nvPr/>
        </p:nvSpPr>
        <p:spPr>
          <a:xfrm>
            <a:off x="6885000" y="5446800"/>
            <a:ext cx="489600" cy="10908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3" name="CustomShape 48"/>
          <p:cNvSpPr/>
          <p:nvPr/>
        </p:nvSpPr>
        <p:spPr>
          <a:xfrm>
            <a:off x="3963960" y="5305320"/>
            <a:ext cx="302400" cy="21564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4" name="CustomShape 49"/>
          <p:cNvSpPr/>
          <p:nvPr/>
        </p:nvSpPr>
        <p:spPr>
          <a:xfrm>
            <a:off x="3962520" y="5478480"/>
            <a:ext cx="313560" cy="7884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5" name="CustomShape 50"/>
          <p:cNvSpPr/>
          <p:nvPr/>
        </p:nvSpPr>
        <p:spPr>
          <a:xfrm>
            <a:off x="3962520" y="5273640"/>
            <a:ext cx="313560" cy="788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6" name="CustomShape 51"/>
          <p:cNvSpPr/>
          <p:nvPr/>
        </p:nvSpPr>
        <p:spPr>
          <a:xfrm>
            <a:off x="4422600" y="5351400"/>
            <a:ext cx="300960" cy="21240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7" name="CustomShape 52"/>
          <p:cNvSpPr/>
          <p:nvPr/>
        </p:nvSpPr>
        <p:spPr>
          <a:xfrm>
            <a:off x="4416120" y="5524560"/>
            <a:ext cx="313560" cy="8064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8" name="CustomShape 53"/>
          <p:cNvSpPr/>
          <p:nvPr/>
        </p:nvSpPr>
        <p:spPr>
          <a:xfrm>
            <a:off x="4416120" y="5318280"/>
            <a:ext cx="313560" cy="788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89" name="CustomShape 54"/>
          <p:cNvSpPr/>
          <p:nvPr/>
        </p:nvSpPr>
        <p:spPr>
          <a:xfrm>
            <a:off x="4894200" y="5398920"/>
            <a:ext cx="373680" cy="21888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0" name="CustomShape 55"/>
          <p:cNvSpPr/>
          <p:nvPr/>
        </p:nvSpPr>
        <p:spPr>
          <a:xfrm>
            <a:off x="4886280" y="5575320"/>
            <a:ext cx="388080" cy="8064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1" name="CustomShape 56"/>
          <p:cNvSpPr/>
          <p:nvPr/>
        </p:nvSpPr>
        <p:spPr>
          <a:xfrm>
            <a:off x="4886280" y="5365800"/>
            <a:ext cx="388080" cy="788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2" name="CustomShape 57"/>
          <p:cNvSpPr/>
          <p:nvPr/>
        </p:nvSpPr>
        <p:spPr>
          <a:xfrm>
            <a:off x="5391000" y="5448240"/>
            <a:ext cx="402480" cy="25524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3" name="CustomShape 58"/>
          <p:cNvSpPr/>
          <p:nvPr/>
        </p:nvSpPr>
        <p:spPr>
          <a:xfrm>
            <a:off x="5384520" y="5653080"/>
            <a:ext cx="416880" cy="9792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4" name="CustomShape 59"/>
          <p:cNvSpPr/>
          <p:nvPr/>
        </p:nvSpPr>
        <p:spPr>
          <a:xfrm>
            <a:off x="5384520" y="5411880"/>
            <a:ext cx="416880" cy="914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5" name="CustomShape 60"/>
          <p:cNvSpPr/>
          <p:nvPr/>
        </p:nvSpPr>
        <p:spPr>
          <a:xfrm>
            <a:off x="5983200" y="5541840"/>
            <a:ext cx="450000" cy="25524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6" name="CustomShape 61"/>
          <p:cNvSpPr/>
          <p:nvPr/>
        </p:nvSpPr>
        <p:spPr>
          <a:xfrm>
            <a:off x="5975280" y="5745240"/>
            <a:ext cx="467640" cy="9468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7" name="CustomShape 62"/>
          <p:cNvSpPr/>
          <p:nvPr/>
        </p:nvSpPr>
        <p:spPr>
          <a:xfrm>
            <a:off x="5975280" y="5502240"/>
            <a:ext cx="467640" cy="950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8" name="CustomShape 63"/>
          <p:cNvSpPr/>
          <p:nvPr/>
        </p:nvSpPr>
        <p:spPr>
          <a:xfrm>
            <a:off x="6543720" y="5583240"/>
            <a:ext cx="471960" cy="296280"/>
          </a:xfrm>
          <a:prstGeom prst="rect">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699" name="CustomShape 64"/>
          <p:cNvSpPr/>
          <p:nvPr/>
        </p:nvSpPr>
        <p:spPr>
          <a:xfrm>
            <a:off x="6535440" y="5819760"/>
            <a:ext cx="489960" cy="112320"/>
          </a:xfrm>
          <a:prstGeom prst="ellipse">
            <a:avLst/>
          </a:prstGeom>
          <a:gradFill>
            <a:gsLst>
              <a:gs pos="0">
                <a:srgbClr val="000000"/>
              </a:gs>
              <a:gs pos="5000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700" name="CustomShape 65"/>
          <p:cNvSpPr/>
          <p:nvPr/>
        </p:nvSpPr>
        <p:spPr>
          <a:xfrm>
            <a:off x="6535440" y="5540400"/>
            <a:ext cx="489960" cy="107640"/>
          </a:xfrm>
          <a:prstGeom prst="ellipse">
            <a:avLst/>
          </a:prstGeom>
          <a:gradFill>
            <a:gsLst>
              <a:gs pos="0">
                <a:srgbClr val="CECECE"/>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701" name="Line 66"/>
          <p:cNvSpPr/>
          <p:nvPr/>
        </p:nvSpPr>
        <p:spPr>
          <a:xfrm flipV="1">
            <a:off x="4265640" y="4878000"/>
            <a:ext cx="3168000" cy="423720"/>
          </a:xfrm>
          <a:prstGeom prst="line">
            <a:avLst/>
          </a:prstGeom>
          <a:ln w="12600">
            <a:solidFill>
              <a:srgbClr val="FFFFFF"/>
            </a:solidFill>
            <a:miter/>
          </a:ln>
        </p:spPr>
      </p:sp>
      <p:sp>
        <p:nvSpPr>
          <p:cNvPr id="702" name="Line 67"/>
          <p:cNvSpPr/>
          <p:nvPr/>
        </p:nvSpPr>
        <p:spPr>
          <a:xfrm flipV="1">
            <a:off x="4674960" y="4925520"/>
            <a:ext cx="2757240" cy="376200"/>
          </a:xfrm>
          <a:prstGeom prst="line">
            <a:avLst/>
          </a:prstGeom>
          <a:ln w="12600">
            <a:solidFill>
              <a:srgbClr val="FFFFFF"/>
            </a:solidFill>
            <a:miter/>
          </a:ln>
        </p:spPr>
      </p:sp>
      <p:sp>
        <p:nvSpPr>
          <p:cNvPr id="703" name="Line 68"/>
          <p:cNvSpPr/>
          <p:nvPr/>
        </p:nvSpPr>
        <p:spPr>
          <a:xfrm flipV="1">
            <a:off x="5157720" y="4971600"/>
            <a:ext cx="2275920" cy="398520"/>
          </a:xfrm>
          <a:prstGeom prst="line">
            <a:avLst/>
          </a:prstGeom>
          <a:ln w="12600">
            <a:solidFill>
              <a:srgbClr val="FFFFFF"/>
            </a:solidFill>
            <a:miter/>
          </a:ln>
        </p:spPr>
      </p:sp>
      <p:sp>
        <p:nvSpPr>
          <p:cNvPr id="704" name="Line 69"/>
          <p:cNvSpPr/>
          <p:nvPr/>
        </p:nvSpPr>
        <p:spPr>
          <a:xfrm flipV="1">
            <a:off x="5771880" y="4971600"/>
            <a:ext cx="1719000" cy="468360"/>
          </a:xfrm>
          <a:prstGeom prst="line">
            <a:avLst/>
          </a:prstGeom>
          <a:ln w="12600">
            <a:solidFill>
              <a:srgbClr val="FFFFFF"/>
            </a:solidFill>
            <a:miter/>
          </a:ln>
        </p:spPr>
      </p:sp>
      <p:sp>
        <p:nvSpPr>
          <p:cNvPr id="705" name="Line 70"/>
          <p:cNvSpPr/>
          <p:nvPr/>
        </p:nvSpPr>
        <p:spPr>
          <a:xfrm flipV="1">
            <a:off x="6391080" y="5019480"/>
            <a:ext cx="1101600" cy="492120"/>
          </a:xfrm>
          <a:prstGeom prst="line">
            <a:avLst/>
          </a:prstGeom>
          <a:ln w="12600">
            <a:solidFill>
              <a:srgbClr val="FFFFFF"/>
            </a:solidFill>
            <a:miter/>
          </a:ln>
        </p:spPr>
      </p:sp>
      <p:sp>
        <p:nvSpPr>
          <p:cNvPr id="706" name="Line 71"/>
          <p:cNvSpPr/>
          <p:nvPr/>
        </p:nvSpPr>
        <p:spPr>
          <a:xfrm>
            <a:off x="4991040" y="4562640"/>
            <a:ext cx="2444400" cy="317160"/>
          </a:xfrm>
          <a:prstGeom prst="line">
            <a:avLst/>
          </a:prstGeom>
          <a:ln w="12600">
            <a:solidFill>
              <a:srgbClr val="FFFFFF"/>
            </a:solidFill>
            <a:miter/>
          </a:ln>
        </p:spPr>
      </p:sp>
      <p:sp>
        <p:nvSpPr>
          <p:cNvPr id="707" name="Line 72"/>
          <p:cNvSpPr/>
          <p:nvPr/>
        </p:nvSpPr>
        <p:spPr>
          <a:xfrm>
            <a:off x="5748120" y="4471920"/>
            <a:ext cx="1687320" cy="407880"/>
          </a:xfrm>
          <a:prstGeom prst="line">
            <a:avLst/>
          </a:prstGeom>
          <a:ln w="12600">
            <a:solidFill>
              <a:srgbClr val="FFFFFF"/>
            </a:solidFill>
            <a:miter/>
          </a:ln>
        </p:spPr>
      </p:sp>
      <p:sp>
        <p:nvSpPr>
          <p:cNvPr id="708" name="Line 73"/>
          <p:cNvSpPr/>
          <p:nvPr/>
        </p:nvSpPr>
        <p:spPr>
          <a:xfrm>
            <a:off x="6448320" y="4378320"/>
            <a:ext cx="987120" cy="457200"/>
          </a:xfrm>
          <a:prstGeom prst="line">
            <a:avLst/>
          </a:prstGeom>
          <a:ln w="12600">
            <a:solidFill>
              <a:srgbClr val="FFFFFF"/>
            </a:solidFill>
            <a:miter/>
          </a:ln>
        </p:spPr>
      </p:sp>
      <p:sp>
        <p:nvSpPr>
          <p:cNvPr id="709" name="Line 74"/>
          <p:cNvSpPr/>
          <p:nvPr/>
        </p:nvSpPr>
        <p:spPr>
          <a:xfrm>
            <a:off x="7076880" y="4276800"/>
            <a:ext cx="417240" cy="512640"/>
          </a:xfrm>
          <a:prstGeom prst="line">
            <a:avLst/>
          </a:prstGeom>
          <a:ln w="12600">
            <a:solidFill>
              <a:srgbClr val="FFFFFF"/>
            </a:solidFill>
            <a:miter/>
          </a:ln>
        </p:spPr>
      </p:sp>
      <p:sp>
        <p:nvSpPr>
          <p:cNvPr id="710" name="Line 75"/>
          <p:cNvSpPr/>
          <p:nvPr/>
        </p:nvSpPr>
        <p:spPr>
          <a:xfrm flipH="1">
            <a:off x="7616160" y="4241880"/>
            <a:ext cx="114120" cy="501480"/>
          </a:xfrm>
          <a:prstGeom prst="line">
            <a:avLst/>
          </a:prstGeom>
          <a:ln w="12600">
            <a:solidFill>
              <a:srgbClr val="FFFFFF"/>
            </a:solidFill>
            <a:miter/>
          </a:ln>
        </p:spPr>
      </p:sp>
      <p:sp>
        <p:nvSpPr>
          <p:cNvPr id="711" name="Line 76"/>
          <p:cNvSpPr/>
          <p:nvPr/>
        </p:nvSpPr>
        <p:spPr>
          <a:xfrm flipH="1">
            <a:off x="7734240" y="4103640"/>
            <a:ext cx="637920" cy="685800"/>
          </a:xfrm>
          <a:prstGeom prst="line">
            <a:avLst/>
          </a:prstGeom>
          <a:ln w="12600">
            <a:solidFill>
              <a:srgbClr val="FFFFFF"/>
            </a:solidFill>
            <a:miter/>
          </a:ln>
        </p:spPr>
      </p:sp>
      <p:sp>
        <p:nvSpPr>
          <p:cNvPr id="712" name="Line 77"/>
          <p:cNvSpPr/>
          <p:nvPr/>
        </p:nvSpPr>
        <p:spPr>
          <a:xfrm>
            <a:off x="5224320" y="3049560"/>
            <a:ext cx="2910960" cy="547560"/>
          </a:xfrm>
          <a:prstGeom prst="line">
            <a:avLst/>
          </a:prstGeom>
          <a:ln w="12600">
            <a:solidFill>
              <a:srgbClr val="FFFFFF"/>
            </a:solidFill>
            <a:miter/>
          </a:ln>
        </p:spPr>
      </p:sp>
      <p:sp>
        <p:nvSpPr>
          <p:cNvPr id="713" name="Line 78"/>
          <p:cNvSpPr/>
          <p:nvPr/>
        </p:nvSpPr>
        <p:spPr>
          <a:xfrm flipH="1" flipV="1">
            <a:off x="5222520" y="3087720"/>
            <a:ext cx="2202840" cy="566640"/>
          </a:xfrm>
          <a:prstGeom prst="line">
            <a:avLst/>
          </a:prstGeom>
          <a:ln w="12600">
            <a:solidFill>
              <a:srgbClr val="FFFFFF"/>
            </a:solidFill>
            <a:miter/>
          </a:ln>
        </p:spPr>
      </p:sp>
      <p:sp>
        <p:nvSpPr>
          <p:cNvPr id="714" name="Line 79"/>
          <p:cNvSpPr/>
          <p:nvPr/>
        </p:nvSpPr>
        <p:spPr>
          <a:xfrm>
            <a:off x="5224320" y="3189240"/>
            <a:ext cx="1512720" cy="546120"/>
          </a:xfrm>
          <a:prstGeom prst="line">
            <a:avLst/>
          </a:prstGeom>
          <a:ln w="12600">
            <a:solidFill>
              <a:srgbClr val="FFFFFF"/>
            </a:solidFill>
            <a:miter/>
          </a:ln>
        </p:spPr>
      </p:sp>
      <p:sp>
        <p:nvSpPr>
          <p:cNvPr id="715" name="Line 80"/>
          <p:cNvSpPr/>
          <p:nvPr/>
        </p:nvSpPr>
        <p:spPr>
          <a:xfrm>
            <a:off x="5165640" y="3230640"/>
            <a:ext cx="929880" cy="596880"/>
          </a:xfrm>
          <a:prstGeom prst="line">
            <a:avLst/>
          </a:prstGeom>
          <a:ln w="12600">
            <a:solidFill>
              <a:srgbClr val="FFFFFF"/>
            </a:solidFill>
            <a:miter/>
          </a:ln>
        </p:spPr>
      </p:sp>
      <p:sp>
        <p:nvSpPr>
          <p:cNvPr id="716" name="Line 81"/>
          <p:cNvSpPr/>
          <p:nvPr/>
        </p:nvSpPr>
        <p:spPr>
          <a:xfrm>
            <a:off x="5108400" y="3187800"/>
            <a:ext cx="345600" cy="685800"/>
          </a:xfrm>
          <a:prstGeom prst="line">
            <a:avLst/>
          </a:prstGeom>
          <a:ln w="12600">
            <a:solidFill>
              <a:srgbClr val="FFFFFF"/>
            </a:solidFill>
            <a:miter/>
          </a:ln>
        </p:spPr>
      </p:sp>
      <p:sp>
        <p:nvSpPr>
          <p:cNvPr id="717" name="Line 82"/>
          <p:cNvSpPr/>
          <p:nvPr/>
        </p:nvSpPr>
        <p:spPr>
          <a:xfrm flipH="1">
            <a:off x="4698720" y="3230640"/>
            <a:ext cx="406080" cy="685800"/>
          </a:xfrm>
          <a:prstGeom prst="line">
            <a:avLst/>
          </a:prstGeom>
          <a:ln>
            <a:noFill/>
          </a:ln>
        </p:spPr>
      </p:sp>
      <p:sp>
        <p:nvSpPr>
          <p:cNvPr id="718" name="CustomShape 83"/>
          <p:cNvSpPr/>
          <p:nvPr/>
        </p:nvSpPr>
        <p:spPr>
          <a:xfrm>
            <a:off x="5927760" y="3778200"/>
            <a:ext cx="524520" cy="39240"/>
          </a:xfrm>
          <a:prstGeom prst="rect">
            <a:avLst/>
          </a:prstGeom>
          <a:gradFill>
            <a:gsLst>
              <a:gs pos="0">
                <a:srgbClr val="000000"/>
              </a:gs>
              <a:gs pos="100000">
                <a:srgbClr val="E0E0E0"/>
              </a:gs>
            </a:gsLst>
            <a:lin ang="13500000"/>
          </a:gradFill>
          <a:ln>
            <a:noFill/>
          </a:ln>
        </p:spPr>
        <p:style>
          <a:lnRef idx="0">
            <a:scrgbClr r="0" g="0" b="0"/>
          </a:lnRef>
          <a:fillRef idx="0">
            <a:scrgbClr r="0" g="0" b="0"/>
          </a:fillRef>
          <a:effectRef idx="0">
            <a:scrgbClr r="0" g="0" b="0"/>
          </a:effectRef>
          <a:fontRef idx="minor"/>
        </p:style>
      </p:sp>
      <p:sp>
        <p:nvSpPr>
          <p:cNvPr id="719" name="CustomShape 84"/>
          <p:cNvSpPr/>
          <p:nvPr/>
        </p:nvSpPr>
        <p:spPr>
          <a:xfrm>
            <a:off x="6091200" y="3817800"/>
            <a:ext cx="383400" cy="23400"/>
          </a:xfrm>
          <a:prstGeom prst="rect">
            <a:avLst/>
          </a:prstGeom>
          <a:solidFill>
            <a:srgbClr val="E0E0E0"/>
          </a:solidFill>
          <a:ln>
            <a:noFill/>
          </a:ln>
        </p:spPr>
        <p:style>
          <a:lnRef idx="0">
            <a:scrgbClr r="0" g="0" b="0"/>
          </a:lnRef>
          <a:fillRef idx="0">
            <a:scrgbClr r="0" g="0" b="0"/>
          </a:fillRef>
          <a:effectRef idx="0">
            <a:scrgbClr r="0" g="0" b="0"/>
          </a:effectRef>
          <a:fontRef idx="minor"/>
        </p:style>
      </p:sp>
      <p:sp>
        <p:nvSpPr>
          <p:cNvPr id="720" name="CustomShape 85"/>
          <p:cNvSpPr/>
          <p:nvPr/>
        </p:nvSpPr>
        <p:spPr>
          <a:xfrm>
            <a:off x="5927760" y="3778200"/>
            <a:ext cx="213480" cy="634680"/>
          </a:xfrm>
          <a:prstGeom prst="rect">
            <a:avLst/>
          </a:prstGeom>
          <a:gradFill>
            <a:gsLst>
              <a:gs pos="0">
                <a:srgbClr val="A0A0A0"/>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721" name="CustomShape 86"/>
          <p:cNvSpPr/>
          <p:nvPr/>
        </p:nvSpPr>
        <p:spPr>
          <a:xfrm>
            <a:off x="6113160" y="4038480"/>
            <a:ext cx="353520" cy="37440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722" name="CustomShape 87"/>
          <p:cNvSpPr/>
          <p:nvPr/>
        </p:nvSpPr>
        <p:spPr>
          <a:xfrm>
            <a:off x="6116400" y="3828960"/>
            <a:ext cx="380160" cy="18540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723" name="CustomShape 88"/>
          <p:cNvSpPr/>
          <p:nvPr/>
        </p:nvSpPr>
        <p:spPr>
          <a:xfrm>
            <a:off x="6114960" y="4017960"/>
            <a:ext cx="381600" cy="234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724" name="CustomShape 89"/>
          <p:cNvSpPr/>
          <p:nvPr/>
        </p:nvSpPr>
        <p:spPr>
          <a:xfrm>
            <a:off x="6121440" y="3819600"/>
            <a:ext cx="27720" cy="59328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25" name="CustomShape 90"/>
          <p:cNvSpPr/>
          <p:nvPr/>
        </p:nvSpPr>
        <p:spPr>
          <a:xfrm>
            <a:off x="6137280" y="3819600"/>
            <a:ext cx="29160" cy="59328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26" name="CustomShape 91"/>
          <p:cNvSpPr/>
          <p:nvPr/>
        </p:nvSpPr>
        <p:spPr>
          <a:xfrm>
            <a:off x="6161040" y="3819600"/>
            <a:ext cx="26280" cy="59148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27" name="CustomShape 92"/>
          <p:cNvSpPr/>
          <p:nvPr/>
        </p:nvSpPr>
        <p:spPr>
          <a:xfrm>
            <a:off x="6176880" y="3819600"/>
            <a:ext cx="29160" cy="59328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28" name="CustomShape 93"/>
          <p:cNvSpPr/>
          <p:nvPr/>
        </p:nvSpPr>
        <p:spPr>
          <a:xfrm>
            <a:off x="6199200" y="3819600"/>
            <a:ext cx="23040" cy="59148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29" name="CustomShape 94"/>
          <p:cNvSpPr/>
          <p:nvPr/>
        </p:nvSpPr>
        <p:spPr>
          <a:xfrm>
            <a:off x="6237000" y="4102200"/>
            <a:ext cx="199440" cy="2631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30" name="CustomShape 95"/>
          <p:cNvSpPr/>
          <p:nvPr/>
        </p:nvSpPr>
        <p:spPr>
          <a:xfrm>
            <a:off x="6237000" y="4160880"/>
            <a:ext cx="199440" cy="2484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31" name="CustomShape 96"/>
          <p:cNvSpPr/>
          <p:nvPr/>
        </p:nvSpPr>
        <p:spPr>
          <a:xfrm>
            <a:off x="6237000" y="4219560"/>
            <a:ext cx="199440" cy="2664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32" name="CustomShape 97"/>
          <p:cNvSpPr/>
          <p:nvPr/>
        </p:nvSpPr>
        <p:spPr>
          <a:xfrm>
            <a:off x="6237000" y="4276800"/>
            <a:ext cx="199440" cy="2808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33" name="CustomShape 98"/>
          <p:cNvSpPr/>
          <p:nvPr/>
        </p:nvSpPr>
        <p:spPr>
          <a:xfrm>
            <a:off x="6261120" y="4159080"/>
            <a:ext cx="145080" cy="2988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734" name="CustomShape 99"/>
          <p:cNvSpPr/>
          <p:nvPr/>
        </p:nvSpPr>
        <p:spPr>
          <a:xfrm>
            <a:off x="6261120" y="4218120"/>
            <a:ext cx="145080" cy="2628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735" name="CustomShape 100"/>
          <p:cNvSpPr/>
          <p:nvPr/>
        </p:nvSpPr>
        <p:spPr>
          <a:xfrm>
            <a:off x="6370560" y="4098960"/>
            <a:ext cx="23040" cy="2484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736" name="CustomShape 101"/>
          <p:cNvSpPr/>
          <p:nvPr/>
        </p:nvSpPr>
        <p:spPr>
          <a:xfrm>
            <a:off x="6237000" y="4102200"/>
            <a:ext cx="199440" cy="26640"/>
          </a:xfrm>
          <a:prstGeom prst="rect">
            <a:avLst/>
          </a:prstGeom>
          <a:solidFill>
            <a:srgbClr val="A0A0A0"/>
          </a:solidFill>
          <a:ln w="12600">
            <a:solidFill>
              <a:srgbClr val="808080"/>
            </a:solidFill>
            <a:miter/>
          </a:ln>
        </p:spPr>
        <p:style>
          <a:lnRef idx="0">
            <a:scrgbClr r="0" g="0" b="0"/>
          </a:lnRef>
          <a:fillRef idx="0">
            <a:scrgbClr r="0" g="0" b="0"/>
          </a:fillRef>
          <a:effectRef idx="0">
            <a:scrgbClr r="0" g="0" b="0"/>
          </a:effectRef>
          <a:fontRef idx="minor"/>
        </p:style>
      </p:sp>
      <p:sp>
        <p:nvSpPr>
          <p:cNvPr id="737" name="CustomShape 102"/>
          <p:cNvSpPr/>
          <p:nvPr/>
        </p:nvSpPr>
        <p:spPr>
          <a:xfrm>
            <a:off x="6335640" y="4098960"/>
            <a:ext cx="3240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738" name="CustomShape 103"/>
          <p:cNvSpPr/>
          <p:nvPr/>
        </p:nvSpPr>
        <p:spPr>
          <a:xfrm>
            <a:off x="6335640" y="4118040"/>
            <a:ext cx="9288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739" name="CustomShape 104"/>
          <p:cNvSpPr/>
          <p:nvPr/>
        </p:nvSpPr>
        <p:spPr>
          <a:xfrm>
            <a:off x="6378480" y="4103640"/>
            <a:ext cx="5004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740" name="CustomShape 105"/>
          <p:cNvSpPr/>
          <p:nvPr/>
        </p:nvSpPr>
        <p:spPr>
          <a:xfrm>
            <a:off x="6430680" y="410364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741" name="CustomShape 106"/>
          <p:cNvSpPr/>
          <p:nvPr/>
        </p:nvSpPr>
        <p:spPr>
          <a:xfrm>
            <a:off x="6392880" y="4133880"/>
            <a:ext cx="360" cy="360"/>
          </a:xfrm>
          <a:prstGeom prst="ellipse">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42" name="CustomShape 107"/>
          <p:cNvSpPr/>
          <p:nvPr/>
        </p:nvSpPr>
        <p:spPr>
          <a:xfrm>
            <a:off x="6240240" y="4113360"/>
            <a:ext cx="19440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743" name="CustomShape 108"/>
          <p:cNvSpPr/>
          <p:nvPr/>
        </p:nvSpPr>
        <p:spPr>
          <a:xfrm>
            <a:off x="6275160" y="4168800"/>
            <a:ext cx="12456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744" name="CustomShape 109"/>
          <p:cNvSpPr/>
          <p:nvPr/>
        </p:nvSpPr>
        <p:spPr>
          <a:xfrm>
            <a:off x="6311880" y="4179960"/>
            <a:ext cx="56160" cy="23400"/>
          </a:xfrm>
          <a:prstGeom prst="rect">
            <a:avLst/>
          </a:prstGeom>
          <a:noFill/>
          <a:ln w="12600">
            <a:solidFill>
              <a:srgbClr val="808080"/>
            </a:solidFill>
            <a:round/>
          </a:ln>
        </p:spPr>
        <p:style>
          <a:lnRef idx="0">
            <a:scrgbClr r="0" g="0" b="0"/>
          </a:lnRef>
          <a:fillRef idx="0">
            <a:scrgbClr r="0" g="0" b="0"/>
          </a:fillRef>
          <a:effectRef idx="0">
            <a:scrgbClr r="0" g="0" b="0"/>
          </a:effectRef>
          <a:fontRef idx="minor"/>
        </p:style>
      </p:sp>
      <p:sp>
        <p:nvSpPr>
          <p:cNvPr id="745" name="CustomShape 110"/>
          <p:cNvSpPr/>
          <p:nvPr/>
        </p:nvSpPr>
        <p:spPr>
          <a:xfrm>
            <a:off x="6149880" y="3857760"/>
            <a:ext cx="51480" cy="4248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746" name="CustomShape 111"/>
          <p:cNvSpPr/>
          <p:nvPr/>
        </p:nvSpPr>
        <p:spPr>
          <a:xfrm>
            <a:off x="6154560" y="3935520"/>
            <a:ext cx="51480" cy="4248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747" name="CustomShape 112"/>
          <p:cNvSpPr/>
          <p:nvPr/>
        </p:nvSpPr>
        <p:spPr>
          <a:xfrm>
            <a:off x="6235560" y="3929040"/>
            <a:ext cx="221400" cy="5508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748" name="CustomShape 113"/>
          <p:cNvSpPr/>
          <p:nvPr/>
        </p:nvSpPr>
        <p:spPr>
          <a:xfrm>
            <a:off x="6283080" y="394488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749" name="CustomShape 114"/>
          <p:cNvSpPr/>
          <p:nvPr/>
        </p:nvSpPr>
        <p:spPr>
          <a:xfrm>
            <a:off x="6283080" y="396072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750" name="CustomShape 115"/>
          <p:cNvSpPr/>
          <p:nvPr/>
        </p:nvSpPr>
        <p:spPr>
          <a:xfrm>
            <a:off x="6338880" y="3949560"/>
            <a:ext cx="23040" cy="23400"/>
          </a:xfrm>
          <a:prstGeom prst="rect">
            <a:avLst/>
          </a:prstGeom>
          <a:solidFill>
            <a:srgbClr val="008000"/>
          </a:solidFill>
          <a:ln>
            <a:noFill/>
          </a:ln>
        </p:spPr>
        <p:style>
          <a:lnRef idx="0">
            <a:scrgbClr r="0" g="0" b="0"/>
          </a:lnRef>
          <a:fillRef idx="0">
            <a:scrgbClr r="0" g="0" b="0"/>
          </a:fillRef>
          <a:effectRef idx="0">
            <a:scrgbClr r="0" g="0" b="0"/>
          </a:effectRef>
          <a:fontRef idx="minor"/>
        </p:style>
      </p:sp>
      <p:sp>
        <p:nvSpPr>
          <p:cNvPr id="751" name="CustomShape 116"/>
          <p:cNvSpPr/>
          <p:nvPr/>
        </p:nvSpPr>
        <p:spPr>
          <a:xfrm>
            <a:off x="6253200" y="3949560"/>
            <a:ext cx="21240" cy="21960"/>
          </a:xfrm>
          <a:prstGeom prst="ellipse">
            <a:avLst/>
          </a:prstGeom>
          <a:solidFill>
            <a:srgbClr val="202020"/>
          </a:solidFill>
          <a:ln>
            <a:noFill/>
          </a:ln>
        </p:spPr>
        <p:style>
          <a:lnRef idx="0">
            <a:scrgbClr r="0" g="0" b="0"/>
          </a:lnRef>
          <a:fillRef idx="0">
            <a:scrgbClr r="0" g="0" b="0"/>
          </a:fillRef>
          <a:effectRef idx="0">
            <a:scrgbClr r="0" g="0" b="0"/>
          </a:effectRef>
          <a:fontRef idx="minor"/>
        </p:style>
      </p:sp>
      <p:sp>
        <p:nvSpPr>
          <p:cNvPr id="752" name="CustomShape 117"/>
          <p:cNvSpPr/>
          <p:nvPr/>
        </p:nvSpPr>
        <p:spPr>
          <a:xfrm>
            <a:off x="5162400" y="3870360"/>
            <a:ext cx="583560" cy="42480"/>
          </a:xfrm>
          <a:prstGeom prst="rect">
            <a:avLst/>
          </a:prstGeom>
          <a:gradFill>
            <a:gsLst>
              <a:gs pos="0">
                <a:srgbClr val="000000"/>
              </a:gs>
              <a:gs pos="100000">
                <a:srgbClr val="E0E0E0"/>
              </a:gs>
            </a:gsLst>
            <a:lin ang="13500000"/>
          </a:gradFill>
          <a:ln>
            <a:noFill/>
          </a:ln>
        </p:spPr>
        <p:style>
          <a:lnRef idx="0">
            <a:scrgbClr r="0" g="0" b="0"/>
          </a:lnRef>
          <a:fillRef idx="0">
            <a:scrgbClr r="0" g="0" b="0"/>
          </a:fillRef>
          <a:effectRef idx="0">
            <a:scrgbClr r="0" g="0" b="0"/>
          </a:effectRef>
          <a:fontRef idx="minor"/>
        </p:style>
      </p:sp>
      <p:sp>
        <p:nvSpPr>
          <p:cNvPr id="753" name="CustomShape 118"/>
          <p:cNvSpPr/>
          <p:nvPr/>
        </p:nvSpPr>
        <p:spPr>
          <a:xfrm>
            <a:off x="5348160" y="3909960"/>
            <a:ext cx="424800" cy="23400"/>
          </a:xfrm>
          <a:prstGeom prst="rect">
            <a:avLst/>
          </a:prstGeom>
          <a:solidFill>
            <a:srgbClr val="E0E0E0"/>
          </a:solidFill>
          <a:ln>
            <a:noFill/>
          </a:ln>
        </p:spPr>
        <p:style>
          <a:lnRef idx="0">
            <a:scrgbClr r="0" g="0" b="0"/>
          </a:lnRef>
          <a:fillRef idx="0">
            <a:scrgbClr r="0" g="0" b="0"/>
          </a:fillRef>
          <a:effectRef idx="0">
            <a:scrgbClr r="0" g="0" b="0"/>
          </a:effectRef>
          <a:fontRef idx="minor"/>
        </p:style>
      </p:sp>
      <p:sp>
        <p:nvSpPr>
          <p:cNvPr id="754" name="CustomShape 119"/>
          <p:cNvSpPr/>
          <p:nvPr/>
        </p:nvSpPr>
        <p:spPr>
          <a:xfrm>
            <a:off x="5162400" y="3870360"/>
            <a:ext cx="237240" cy="685440"/>
          </a:xfrm>
          <a:prstGeom prst="rect">
            <a:avLst/>
          </a:prstGeom>
          <a:gradFill>
            <a:gsLst>
              <a:gs pos="0">
                <a:srgbClr val="A0A0A0"/>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755" name="CustomShape 120"/>
          <p:cNvSpPr/>
          <p:nvPr/>
        </p:nvSpPr>
        <p:spPr>
          <a:xfrm>
            <a:off x="5370480" y="4152960"/>
            <a:ext cx="392760" cy="40284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756" name="CustomShape 121"/>
          <p:cNvSpPr/>
          <p:nvPr/>
        </p:nvSpPr>
        <p:spPr>
          <a:xfrm>
            <a:off x="5375160" y="3925800"/>
            <a:ext cx="419760" cy="20124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757" name="CustomShape 122"/>
          <p:cNvSpPr/>
          <p:nvPr/>
        </p:nvSpPr>
        <p:spPr>
          <a:xfrm>
            <a:off x="5371920" y="4130640"/>
            <a:ext cx="423000" cy="234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758" name="CustomShape 123"/>
          <p:cNvSpPr/>
          <p:nvPr/>
        </p:nvSpPr>
        <p:spPr>
          <a:xfrm>
            <a:off x="5383080" y="3916440"/>
            <a:ext cx="27720" cy="6393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59" name="CustomShape 124"/>
          <p:cNvSpPr/>
          <p:nvPr/>
        </p:nvSpPr>
        <p:spPr>
          <a:xfrm>
            <a:off x="5395680" y="3916440"/>
            <a:ext cx="36000" cy="6393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60" name="CustomShape 125"/>
          <p:cNvSpPr/>
          <p:nvPr/>
        </p:nvSpPr>
        <p:spPr>
          <a:xfrm>
            <a:off x="5422680" y="3916440"/>
            <a:ext cx="29520" cy="6375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61" name="CustomShape 126"/>
          <p:cNvSpPr/>
          <p:nvPr/>
        </p:nvSpPr>
        <p:spPr>
          <a:xfrm>
            <a:off x="5443560" y="3916440"/>
            <a:ext cx="30960" cy="6393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62" name="CustomShape 127"/>
          <p:cNvSpPr/>
          <p:nvPr/>
        </p:nvSpPr>
        <p:spPr>
          <a:xfrm>
            <a:off x="5465520" y="3916440"/>
            <a:ext cx="28080" cy="6375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63" name="CustomShape 128"/>
          <p:cNvSpPr/>
          <p:nvPr/>
        </p:nvSpPr>
        <p:spPr>
          <a:xfrm>
            <a:off x="5510160" y="4219560"/>
            <a:ext cx="221400" cy="28368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64" name="CustomShape 129"/>
          <p:cNvSpPr/>
          <p:nvPr/>
        </p:nvSpPr>
        <p:spPr>
          <a:xfrm>
            <a:off x="5510160" y="4281480"/>
            <a:ext cx="221400" cy="327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65" name="CustomShape 130"/>
          <p:cNvSpPr/>
          <p:nvPr/>
        </p:nvSpPr>
        <p:spPr>
          <a:xfrm>
            <a:off x="5510160" y="4343400"/>
            <a:ext cx="221400" cy="3132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66" name="CustomShape 131"/>
          <p:cNvSpPr/>
          <p:nvPr/>
        </p:nvSpPr>
        <p:spPr>
          <a:xfrm>
            <a:off x="5510160" y="4406760"/>
            <a:ext cx="221400" cy="3312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67" name="CustomShape 132"/>
          <p:cNvSpPr/>
          <p:nvPr/>
        </p:nvSpPr>
        <p:spPr>
          <a:xfrm>
            <a:off x="5533920" y="4281480"/>
            <a:ext cx="162720" cy="3132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768" name="CustomShape 133"/>
          <p:cNvSpPr/>
          <p:nvPr/>
        </p:nvSpPr>
        <p:spPr>
          <a:xfrm>
            <a:off x="5533920" y="4344840"/>
            <a:ext cx="162720" cy="2988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769" name="CustomShape 134"/>
          <p:cNvSpPr/>
          <p:nvPr/>
        </p:nvSpPr>
        <p:spPr>
          <a:xfrm>
            <a:off x="5653080" y="421812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770" name="CustomShape 135"/>
          <p:cNvSpPr/>
          <p:nvPr/>
        </p:nvSpPr>
        <p:spPr>
          <a:xfrm>
            <a:off x="5510160" y="4219560"/>
            <a:ext cx="221400" cy="28080"/>
          </a:xfrm>
          <a:prstGeom prst="rect">
            <a:avLst/>
          </a:prstGeom>
          <a:solidFill>
            <a:srgbClr val="A0A0A0"/>
          </a:solidFill>
          <a:ln w="12600">
            <a:solidFill>
              <a:srgbClr val="808080"/>
            </a:solidFill>
            <a:miter/>
          </a:ln>
        </p:spPr>
        <p:style>
          <a:lnRef idx="0">
            <a:scrgbClr r="0" g="0" b="0"/>
          </a:lnRef>
          <a:fillRef idx="0">
            <a:scrgbClr r="0" g="0" b="0"/>
          </a:fillRef>
          <a:effectRef idx="0">
            <a:scrgbClr r="0" g="0" b="0"/>
          </a:effectRef>
          <a:fontRef idx="minor"/>
        </p:style>
      </p:sp>
      <p:sp>
        <p:nvSpPr>
          <p:cNvPr id="771" name="CustomShape 136"/>
          <p:cNvSpPr/>
          <p:nvPr/>
        </p:nvSpPr>
        <p:spPr>
          <a:xfrm>
            <a:off x="5616360" y="4218120"/>
            <a:ext cx="3420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772" name="CustomShape 137"/>
          <p:cNvSpPr/>
          <p:nvPr/>
        </p:nvSpPr>
        <p:spPr>
          <a:xfrm>
            <a:off x="5616360" y="4237200"/>
            <a:ext cx="104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773" name="CustomShape 138"/>
          <p:cNvSpPr/>
          <p:nvPr/>
        </p:nvSpPr>
        <p:spPr>
          <a:xfrm>
            <a:off x="5665680" y="4219560"/>
            <a:ext cx="5472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774" name="CustomShape 139"/>
          <p:cNvSpPr/>
          <p:nvPr/>
        </p:nvSpPr>
        <p:spPr>
          <a:xfrm>
            <a:off x="5724360" y="421956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775" name="CustomShape 140"/>
          <p:cNvSpPr/>
          <p:nvPr/>
        </p:nvSpPr>
        <p:spPr>
          <a:xfrm>
            <a:off x="5680080" y="4254480"/>
            <a:ext cx="360" cy="360"/>
          </a:xfrm>
          <a:prstGeom prst="ellipse">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76" name="CustomShape 141"/>
          <p:cNvSpPr/>
          <p:nvPr/>
        </p:nvSpPr>
        <p:spPr>
          <a:xfrm>
            <a:off x="5511600" y="4230720"/>
            <a:ext cx="21528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777" name="CustomShape 142"/>
          <p:cNvSpPr/>
          <p:nvPr/>
        </p:nvSpPr>
        <p:spPr>
          <a:xfrm>
            <a:off x="5551200" y="4289400"/>
            <a:ext cx="13752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778" name="CustomShape 143"/>
          <p:cNvSpPr/>
          <p:nvPr/>
        </p:nvSpPr>
        <p:spPr>
          <a:xfrm>
            <a:off x="5592600" y="4303800"/>
            <a:ext cx="59400" cy="23400"/>
          </a:xfrm>
          <a:prstGeom prst="rect">
            <a:avLst/>
          </a:prstGeom>
          <a:noFill/>
          <a:ln w="12600">
            <a:solidFill>
              <a:srgbClr val="808080"/>
            </a:solidFill>
            <a:round/>
          </a:ln>
        </p:spPr>
        <p:style>
          <a:lnRef idx="0">
            <a:scrgbClr r="0" g="0" b="0"/>
          </a:lnRef>
          <a:fillRef idx="0">
            <a:scrgbClr r="0" g="0" b="0"/>
          </a:fillRef>
          <a:effectRef idx="0">
            <a:scrgbClr r="0" g="0" b="0"/>
          </a:effectRef>
          <a:fontRef idx="minor"/>
        </p:style>
      </p:sp>
      <p:sp>
        <p:nvSpPr>
          <p:cNvPr id="779" name="CustomShape 144"/>
          <p:cNvSpPr/>
          <p:nvPr/>
        </p:nvSpPr>
        <p:spPr>
          <a:xfrm>
            <a:off x="5408640" y="3954600"/>
            <a:ext cx="57960" cy="4860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780" name="CustomShape 145"/>
          <p:cNvSpPr/>
          <p:nvPr/>
        </p:nvSpPr>
        <p:spPr>
          <a:xfrm>
            <a:off x="5414760" y="4038480"/>
            <a:ext cx="57960" cy="4572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781" name="CustomShape 146"/>
          <p:cNvSpPr/>
          <p:nvPr/>
        </p:nvSpPr>
        <p:spPr>
          <a:xfrm>
            <a:off x="5508360" y="4032360"/>
            <a:ext cx="243720" cy="5832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782" name="CustomShape 147"/>
          <p:cNvSpPr/>
          <p:nvPr/>
        </p:nvSpPr>
        <p:spPr>
          <a:xfrm>
            <a:off x="5557680" y="404820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783" name="CustomShape 148"/>
          <p:cNvSpPr/>
          <p:nvPr/>
        </p:nvSpPr>
        <p:spPr>
          <a:xfrm>
            <a:off x="5557680" y="406728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784" name="CustomShape 149"/>
          <p:cNvSpPr/>
          <p:nvPr/>
        </p:nvSpPr>
        <p:spPr>
          <a:xfrm>
            <a:off x="5616360" y="4056120"/>
            <a:ext cx="23040" cy="23400"/>
          </a:xfrm>
          <a:prstGeom prst="rect">
            <a:avLst/>
          </a:prstGeom>
          <a:solidFill>
            <a:srgbClr val="008000"/>
          </a:solidFill>
          <a:ln>
            <a:noFill/>
          </a:ln>
        </p:spPr>
        <p:style>
          <a:lnRef idx="0">
            <a:scrgbClr r="0" g="0" b="0"/>
          </a:lnRef>
          <a:fillRef idx="0">
            <a:scrgbClr r="0" g="0" b="0"/>
          </a:fillRef>
          <a:effectRef idx="0">
            <a:scrgbClr r="0" g="0" b="0"/>
          </a:effectRef>
          <a:fontRef idx="minor"/>
        </p:style>
      </p:sp>
      <p:sp>
        <p:nvSpPr>
          <p:cNvPr id="785" name="CustomShape 150"/>
          <p:cNvSpPr/>
          <p:nvPr/>
        </p:nvSpPr>
        <p:spPr>
          <a:xfrm>
            <a:off x="5526000" y="4056120"/>
            <a:ext cx="21240" cy="21600"/>
          </a:xfrm>
          <a:prstGeom prst="ellipse">
            <a:avLst/>
          </a:prstGeom>
          <a:solidFill>
            <a:srgbClr val="202020"/>
          </a:solidFill>
          <a:ln>
            <a:noFill/>
          </a:ln>
        </p:spPr>
        <p:style>
          <a:lnRef idx="0">
            <a:scrgbClr r="0" g="0" b="0"/>
          </a:lnRef>
          <a:fillRef idx="0">
            <a:scrgbClr r="0" g="0" b="0"/>
          </a:fillRef>
          <a:effectRef idx="0">
            <a:scrgbClr r="0" g="0" b="0"/>
          </a:effectRef>
          <a:fontRef idx="minor"/>
        </p:style>
      </p:sp>
      <p:sp>
        <p:nvSpPr>
          <p:cNvPr id="786" name="CustomShape 151"/>
          <p:cNvSpPr/>
          <p:nvPr/>
        </p:nvSpPr>
        <p:spPr>
          <a:xfrm>
            <a:off x="6626160" y="3735360"/>
            <a:ext cx="475560" cy="36000"/>
          </a:xfrm>
          <a:prstGeom prst="rect">
            <a:avLst/>
          </a:prstGeom>
          <a:gradFill>
            <a:gsLst>
              <a:gs pos="0">
                <a:srgbClr val="000000"/>
              </a:gs>
              <a:gs pos="100000">
                <a:srgbClr val="E0E0E0"/>
              </a:gs>
            </a:gsLst>
            <a:lin ang="13500000"/>
          </a:gradFill>
          <a:ln>
            <a:noFill/>
          </a:ln>
        </p:spPr>
        <p:style>
          <a:lnRef idx="0">
            <a:scrgbClr r="0" g="0" b="0"/>
          </a:lnRef>
          <a:fillRef idx="0">
            <a:scrgbClr r="0" g="0" b="0"/>
          </a:fillRef>
          <a:effectRef idx="0">
            <a:scrgbClr r="0" g="0" b="0"/>
          </a:effectRef>
          <a:fontRef idx="minor"/>
        </p:style>
      </p:sp>
      <p:sp>
        <p:nvSpPr>
          <p:cNvPr id="787" name="CustomShape 152"/>
          <p:cNvSpPr/>
          <p:nvPr/>
        </p:nvSpPr>
        <p:spPr>
          <a:xfrm>
            <a:off x="6777000" y="3770280"/>
            <a:ext cx="346680" cy="23400"/>
          </a:xfrm>
          <a:prstGeom prst="rect">
            <a:avLst/>
          </a:prstGeom>
          <a:solidFill>
            <a:srgbClr val="E0E0E0"/>
          </a:solidFill>
          <a:ln>
            <a:noFill/>
          </a:ln>
        </p:spPr>
        <p:style>
          <a:lnRef idx="0">
            <a:scrgbClr r="0" g="0" b="0"/>
          </a:lnRef>
          <a:fillRef idx="0">
            <a:scrgbClr r="0" g="0" b="0"/>
          </a:fillRef>
          <a:effectRef idx="0">
            <a:scrgbClr r="0" g="0" b="0"/>
          </a:effectRef>
          <a:fontRef idx="minor"/>
        </p:style>
      </p:sp>
      <p:sp>
        <p:nvSpPr>
          <p:cNvPr id="788" name="CustomShape 153"/>
          <p:cNvSpPr/>
          <p:nvPr/>
        </p:nvSpPr>
        <p:spPr>
          <a:xfrm>
            <a:off x="6626160" y="3735360"/>
            <a:ext cx="191160" cy="587160"/>
          </a:xfrm>
          <a:prstGeom prst="rect">
            <a:avLst/>
          </a:prstGeom>
          <a:gradFill>
            <a:gsLst>
              <a:gs pos="0">
                <a:srgbClr val="A0A0A0"/>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789" name="CustomShape 154"/>
          <p:cNvSpPr/>
          <p:nvPr/>
        </p:nvSpPr>
        <p:spPr>
          <a:xfrm>
            <a:off x="6794280" y="3975120"/>
            <a:ext cx="320040" cy="34740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790" name="CustomShape 155"/>
          <p:cNvSpPr/>
          <p:nvPr/>
        </p:nvSpPr>
        <p:spPr>
          <a:xfrm>
            <a:off x="6798960" y="3780000"/>
            <a:ext cx="343800" cy="17388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791" name="CustomShape 156"/>
          <p:cNvSpPr/>
          <p:nvPr/>
        </p:nvSpPr>
        <p:spPr>
          <a:xfrm>
            <a:off x="6797520" y="3957480"/>
            <a:ext cx="345240" cy="234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792" name="CustomShape 157"/>
          <p:cNvSpPr/>
          <p:nvPr/>
        </p:nvSpPr>
        <p:spPr>
          <a:xfrm>
            <a:off x="6802200" y="3773520"/>
            <a:ext cx="26280" cy="5490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93" name="CustomShape 158"/>
          <p:cNvSpPr/>
          <p:nvPr/>
        </p:nvSpPr>
        <p:spPr>
          <a:xfrm>
            <a:off x="6818040" y="3773520"/>
            <a:ext cx="26280" cy="5490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94" name="CustomShape 159"/>
          <p:cNvSpPr/>
          <p:nvPr/>
        </p:nvSpPr>
        <p:spPr>
          <a:xfrm>
            <a:off x="6842160" y="3773520"/>
            <a:ext cx="23040" cy="5490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95" name="CustomShape 160"/>
          <p:cNvSpPr/>
          <p:nvPr/>
        </p:nvSpPr>
        <p:spPr>
          <a:xfrm>
            <a:off x="6854760" y="3773520"/>
            <a:ext cx="24480" cy="5490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96" name="CustomShape 161"/>
          <p:cNvSpPr/>
          <p:nvPr/>
        </p:nvSpPr>
        <p:spPr>
          <a:xfrm>
            <a:off x="6872040" y="3773520"/>
            <a:ext cx="23040" cy="5490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797" name="CustomShape 162"/>
          <p:cNvSpPr/>
          <p:nvPr/>
        </p:nvSpPr>
        <p:spPr>
          <a:xfrm>
            <a:off x="6910200" y="4037040"/>
            <a:ext cx="177120" cy="23760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98" name="CustomShape 163"/>
          <p:cNvSpPr/>
          <p:nvPr/>
        </p:nvSpPr>
        <p:spPr>
          <a:xfrm>
            <a:off x="6910200" y="4089240"/>
            <a:ext cx="177120" cy="2340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799" name="CustomShape 164"/>
          <p:cNvSpPr/>
          <p:nvPr/>
        </p:nvSpPr>
        <p:spPr>
          <a:xfrm>
            <a:off x="6910200" y="4143240"/>
            <a:ext cx="177120" cy="219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00" name="CustomShape 165"/>
          <p:cNvSpPr/>
          <p:nvPr/>
        </p:nvSpPr>
        <p:spPr>
          <a:xfrm>
            <a:off x="6910200" y="4197240"/>
            <a:ext cx="177120" cy="2340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01" name="CustomShape 166"/>
          <p:cNvSpPr/>
          <p:nvPr/>
        </p:nvSpPr>
        <p:spPr>
          <a:xfrm>
            <a:off x="6929280" y="4087800"/>
            <a:ext cx="129600" cy="2484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802" name="CustomShape 167"/>
          <p:cNvSpPr/>
          <p:nvPr/>
        </p:nvSpPr>
        <p:spPr>
          <a:xfrm>
            <a:off x="6929280" y="4141800"/>
            <a:ext cx="129600" cy="2484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803" name="CustomShape 168"/>
          <p:cNvSpPr/>
          <p:nvPr/>
        </p:nvSpPr>
        <p:spPr>
          <a:xfrm>
            <a:off x="7029360" y="403056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04" name="CustomShape 169"/>
          <p:cNvSpPr/>
          <p:nvPr/>
        </p:nvSpPr>
        <p:spPr>
          <a:xfrm>
            <a:off x="6910200" y="4037040"/>
            <a:ext cx="177120" cy="20160"/>
          </a:xfrm>
          <a:prstGeom prst="rect">
            <a:avLst/>
          </a:prstGeom>
          <a:solidFill>
            <a:srgbClr val="A0A0A0"/>
          </a:solidFill>
          <a:ln w="12600">
            <a:solidFill>
              <a:srgbClr val="808080"/>
            </a:solidFill>
            <a:miter/>
          </a:ln>
        </p:spPr>
        <p:style>
          <a:lnRef idx="0">
            <a:scrgbClr r="0" g="0" b="0"/>
          </a:lnRef>
          <a:fillRef idx="0">
            <a:scrgbClr r="0" g="0" b="0"/>
          </a:fillRef>
          <a:effectRef idx="0">
            <a:scrgbClr r="0" g="0" b="0"/>
          </a:effectRef>
          <a:fontRef idx="minor"/>
        </p:style>
      </p:sp>
      <p:sp>
        <p:nvSpPr>
          <p:cNvPr id="805" name="CustomShape 170"/>
          <p:cNvSpPr/>
          <p:nvPr/>
        </p:nvSpPr>
        <p:spPr>
          <a:xfrm>
            <a:off x="6995880" y="4030560"/>
            <a:ext cx="2952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06" name="CustomShape 171"/>
          <p:cNvSpPr/>
          <p:nvPr/>
        </p:nvSpPr>
        <p:spPr>
          <a:xfrm>
            <a:off x="6995880" y="4049640"/>
            <a:ext cx="8496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07" name="CustomShape 172"/>
          <p:cNvSpPr/>
          <p:nvPr/>
        </p:nvSpPr>
        <p:spPr>
          <a:xfrm>
            <a:off x="7034040" y="4033800"/>
            <a:ext cx="4680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08" name="CustomShape 173"/>
          <p:cNvSpPr/>
          <p:nvPr/>
        </p:nvSpPr>
        <p:spPr>
          <a:xfrm>
            <a:off x="7084800" y="403380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09" name="CustomShape 174"/>
          <p:cNvSpPr/>
          <p:nvPr/>
        </p:nvSpPr>
        <p:spPr>
          <a:xfrm>
            <a:off x="7051680" y="4065480"/>
            <a:ext cx="360" cy="360"/>
          </a:xfrm>
          <a:prstGeom prst="ellipse">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10" name="CustomShape 175"/>
          <p:cNvSpPr/>
          <p:nvPr/>
        </p:nvSpPr>
        <p:spPr>
          <a:xfrm>
            <a:off x="6912000" y="4044960"/>
            <a:ext cx="17676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11" name="CustomShape 176"/>
          <p:cNvSpPr/>
          <p:nvPr/>
        </p:nvSpPr>
        <p:spPr>
          <a:xfrm>
            <a:off x="6941880" y="4095720"/>
            <a:ext cx="11196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12" name="CustomShape 177"/>
          <p:cNvSpPr/>
          <p:nvPr/>
        </p:nvSpPr>
        <p:spPr>
          <a:xfrm>
            <a:off x="6975360" y="4105440"/>
            <a:ext cx="51480" cy="23400"/>
          </a:xfrm>
          <a:prstGeom prst="rect">
            <a:avLst/>
          </a:prstGeom>
          <a:noFill/>
          <a:ln w="12600">
            <a:solidFill>
              <a:srgbClr val="808080"/>
            </a:solidFill>
            <a:round/>
          </a:ln>
        </p:spPr>
        <p:style>
          <a:lnRef idx="0">
            <a:scrgbClr r="0" g="0" b="0"/>
          </a:lnRef>
          <a:fillRef idx="0">
            <a:scrgbClr r="0" g="0" b="0"/>
          </a:fillRef>
          <a:effectRef idx="0">
            <a:scrgbClr r="0" g="0" b="0"/>
          </a:effectRef>
          <a:fontRef idx="minor"/>
        </p:style>
      </p:sp>
      <p:sp>
        <p:nvSpPr>
          <p:cNvPr id="813" name="CustomShape 178"/>
          <p:cNvSpPr/>
          <p:nvPr/>
        </p:nvSpPr>
        <p:spPr>
          <a:xfrm>
            <a:off x="6827760" y="3807000"/>
            <a:ext cx="46800" cy="3924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814" name="CustomShape 179"/>
          <p:cNvSpPr/>
          <p:nvPr/>
        </p:nvSpPr>
        <p:spPr>
          <a:xfrm>
            <a:off x="6832440" y="3881520"/>
            <a:ext cx="46800" cy="3744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815" name="CustomShape 180"/>
          <p:cNvSpPr/>
          <p:nvPr/>
        </p:nvSpPr>
        <p:spPr>
          <a:xfrm>
            <a:off x="6906960" y="3873600"/>
            <a:ext cx="197640" cy="486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816" name="CustomShape 181"/>
          <p:cNvSpPr/>
          <p:nvPr/>
        </p:nvSpPr>
        <p:spPr>
          <a:xfrm>
            <a:off x="6948360" y="388620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17" name="CustomShape 182"/>
          <p:cNvSpPr/>
          <p:nvPr/>
        </p:nvSpPr>
        <p:spPr>
          <a:xfrm>
            <a:off x="6948360" y="390204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18" name="CustomShape 183"/>
          <p:cNvSpPr/>
          <p:nvPr/>
        </p:nvSpPr>
        <p:spPr>
          <a:xfrm>
            <a:off x="6997680" y="3892680"/>
            <a:ext cx="23040" cy="23400"/>
          </a:xfrm>
          <a:prstGeom prst="rect">
            <a:avLst/>
          </a:prstGeom>
          <a:solidFill>
            <a:srgbClr val="008000"/>
          </a:solidFill>
          <a:ln>
            <a:noFill/>
          </a:ln>
        </p:spPr>
        <p:style>
          <a:lnRef idx="0">
            <a:scrgbClr r="0" g="0" b="0"/>
          </a:lnRef>
          <a:fillRef idx="0">
            <a:scrgbClr r="0" g="0" b="0"/>
          </a:fillRef>
          <a:effectRef idx="0">
            <a:scrgbClr r="0" g="0" b="0"/>
          </a:effectRef>
          <a:fontRef idx="minor"/>
        </p:style>
      </p:sp>
      <p:sp>
        <p:nvSpPr>
          <p:cNvPr id="819" name="CustomShape 184"/>
          <p:cNvSpPr/>
          <p:nvPr/>
        </p:nvSpPr>
        <p:spPr>
          <a:xfrm>
            <a:off x="6922800" y="3892680"/>
            <a:ext cx="21600" cy="21600"/>
          </a:xfrm>
          <a:prstGeom prst="ellipse">
            <a:avLst/>
          </a:prstGeom>
          <a:solidFill>
            <a:srgbClr val="202020"/>
          </a:solidFill>
          <a:ln>
            <a:noFill/>
          </a:ln>
        </p:spPr>
        <p:style>
          <a:lnRef idx="0">
            <a:scrgbClr r="0" g="0" b="0"/>
          </a:lnRef>
          <a:fillRef idx="0">
            <a:scrgbClr r="0" g="0" b="0"/>
          </a:fillRef>
          <a:effectRef idx="0">
            <a:scrgbClr r="0" g="0" b="0"/>
          </a:effectRef>
          <a:fontRef idx="minor"/>
        </p:style>
      </p:sp>
      <p:sp>
        <p:nvSpPr>
          <p:cNvPr id="820" name="CustomShape 185"/>
          <p:cNvSpPr/>
          <p:nvPr/>
        </p:nvSpPr>
        <p:spPr>
          <a:xfrm>
            <a:off x="7385040" y="3643200"/>
            <a:ext cx="475200" cy="36360"/>
          </a:xfrm>
          <a:prstGeom prst="rect">
            <a:avLst/>
          </a:prstGeom>
          <a:gradFill>
            <a:gsLst>
              <a:gs pos="0">
                <a:srgbClr val="000000"/>
              </a:gs>
              <a:gs pos="100000">
                <a:srgbClr val="E0E0E0"/>
              </a:gs>
            </a:gsLst>
            <a:lin ang="13500000"/>
          </a:gradFill>
          <a:ln>
            <a:noFill/>
          </a:ln>
        </p:spPr>
        <p:style>
          <a:lnRef idx="0">
            <a:scrgbClr r="0" g="0" b="0"/>
          </a:lnRef>
          <a:fillRef idx="0">
            <a:scrgbClr r="0" g="0" b="0"/>
          </a:fillRef>
          <a:effectRef idx="0">
            <a:scrgbClr r="0" g="0" b="0"/>
          </a:effectRef>
          <a:fontRef idx="minor"/>
        </p:style>
      </p:sp>
      <p:sp>
        <p:nvSpPr>
          <p:cNvPr id="821" name="CustomShape 186"/>
          <p:cNvSpPr/>
          <p:nvPr/>
        </p:nvSpPr>
        <p:spPr>
          <a:xfrm>
            <a:off x="7534080" y="3676680"/>
            <a:ext cx="347040" cy="23400"/>
          </a:xfrm>
          <a:prstGeom prst="rect">
            <a:avLst/>
          </a:prstGeom>
          <a:solidFill>
            <a:srgbClr val="E0E0E0"/>
          </a:solidFill>
          <a:ln>
            <a:noFill/>
          </a:ln>
        </p:spPr>
        <p:style>
          <a:lnRef idx="0">
            <a:scrgbClr r="0" g="0" b="0"/>
          </a:lnRef>
          <a:fillRef idx="0">
            <a:scrgbClr r="0" g="0" b="0"/>
          </a:fillRef>
          <a:effectRef idx="0">
            <a:scrgbClr r="0" g="0" b="0"/>
          </a:effectRef>
          <a:fontRef idx="minor"/>
        </p:style>
      </p:sp>
      <p:sp>
        <p:nvSpPr>
          <p:cNvPr id="822" name="CustomShape 187"/>
          <p:cNvSpPr/>
          <p:nvPr/>
        </p:nvSpPr>
        <p:spPr>
          <a:xfrm>
            <a:off x="7385040" y="3643200"/>
            <a:ext cx="192600" cy="587160"/>
          </a:xfrm>
          <a:prstGeom prst="rect">
            <a:avLst/>
          </a:prstGeom>
          <a:gradFill>
            <a:gsLst>
              <a:gs pos="0">
                <a:srgbClr val="A0A0A0"/>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823" name="CustomShape 188"/>
          <p:cNvSpPr/>
          <p:nvPr/>
        </p:nvSpPr>
        <p:spPr>
          <a:xfrm>
            <a:off x="7554960" y="3886200"/>
            <a:ext cx="318240" cy="34236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824" name="CustomShape 189"/>
          <p:cNvSpPr/>
          <p:nvPr/>
        </p:nvSpPr>
        <p:spPr>
          <a:xfrm>
            <a:off x="7557840" y="3689280"/>
            <a:ext cx="342360" cy="17100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825" name="CustomShape 190"/>
          <p:cNvSpPr/>
          <p:nvPr/>
        </p:nvSpPr>
        <p:spPr>
          <a:xfrm>
            <a:off x="7556400" y="3863880"/>
            <a:ext cx="343800" cy="234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826" name="CustomShape 191"/>
          <p:cNvSpPr/>
          <p:nvPr/>
        </p:nvSpPr>
        <p:spPr>
          <a:xfrm>
            <a:off x="7562880" y="3683160"/>
            <a:ext cx="24480" cy="5454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27" name="CustomShape 192"/>
          <p:cNvSpPr/>
          <p:nvPr/>
        </p:nvSpPr>
        <p:spPr>
          <a:xfrm>
            <a:off x="7573680" y="3683160"/>
            <a:ext cx="29520" cy="5454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28" name="CustomShape 193"/>
          <p:cNvSpPr/>
          <p:nvPr/>
        </p:nvSpPr>
        <p:spPr>
          <a:xfrm>
            <a:off x="7597800" y="3683160"/>
            <a:ext cx="23040" cy="5454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29" name="CustomShape 194"/>
          <p:cNvSpPr/>
          <p:nvPr/>
        </p:nvSpPr>
        <p:spPr>
          <a:xfrm>
            <a:off x="7613640" y="3683160"/>
            <a:ext cx="23040" cy="5454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30" name="CustomShape 195"/>
          <p:cNvSpPr/>
          <p:nvPr/>
        </p:nvSpPr>
        <p:spPr>
          <a:xfrm>
            <a:off x="7627680" y="3683160"/>
            <a:ext cx="26280" cy="5454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31" name="CustomShape 196"/>
          <p:cNvSpPr/>
          <p:nvPr/>
        </p:nvSpPr>
        <p:spPr>
          <a:xfrm>
            <a:off x="7667640" y="3943440"/>
            <a:ext cx="178560" cy="24228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32" name="CustomShape 197"/>
          <p:cNvSpPr/>
          <p:nvPr/>
        </p:nvSpPr>
        <p:spPr>
          <a:xfrm>
            <a:off x="7667640" y="3997440"/>
            <a:ext cx="178560" cy="2160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33" name="CustomShape 198"/>
          <p:cNvSpPr/>
          <p:nvPr/>
        </p:nvSpPr>
        <p:spPr>
          <a:xfrm>
            <a:off x="7667640" y="4051440"/>
            <a:ext cx="178560" cy="201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34" name="CustomShape 199"/>
          <p:cNvSpPr/>
          <p:nvPr/>
        </p:nvSpPr>
        <p:spPr>
          <a:xfrm>
            <a:off x="7667640" y="4105440"/>
            <a:ext cx="178560" cy="2340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35" name="CustomShape 200"/>
          <p:cNvSpPr/>
          <p:nvPr/>
        </p:nvSpPr>
        <p:spPr>
          <a:xfrm>
            <a:off x="7688160" y="3994200"/>
            <a:ext cx="129240" cy="2808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836" name="CustomShape 201"/>
          <p:cNvSpPr/>
          <p:nvPr/>
        </p:nvSpPr>
        <p:spPr>
          <a:xfrm>
            <a:off x="7688160" y="4051440"/>
            <a:ext cx="129240" cy="2340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837" name="CustomShape 202"/>
          <p:cNvSpPr/>
          <p:nvPr/>
        </p:nvSpPr>
        <p:spPr>
          <a:xfrm>
            <a:off x="7786440" y="394164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38" name="CustomShape 203"/>
          <p:cNvSpPr/>
          <p:nvPr/>
        </p:nvSpPr>
        <p:spPr>
          <a:xfrm>
            <a:off x="7667640" y="3943440"/>
            <a:ext cx="178560" cy="20160"/>
          </a:xfrm>
          <a:prstGeom prst="rect">
            <a:avLst/>
          </a:prstGeom>
          <a:solidFill>
            <a:srgbClr val="A0A0A0"/>
          </a:solidFill>
          <a:ln w="12600">
            <a:solidFill>
              <a:srgbClr val="808080"/>
            </a:solidFill>
            <a:miter/>
          </a:ln>
        </p:spPr>
        <p:style>
          <a:lnRef idx="0">
            <a:scrgbClr r="0" g="0" b="0"/>
          </a:lnRef>
          <a:fillRef idx="0">
            <a:scrgbClr r="0" g="0" b="0"/>
          </a:fillRef>
          <a:effectRef idx="0">
            <a:scrgbClr r="0" g="0" b="0"/>
          </a:effectRef>
          <a:fontRef idx="minor"/>
        </p:style>
      </p:sp>
      <p:sp>
        <p:nvSpPr>
          <p:cNvPr id="839" name="CustomShape 204"/>
          <p:cNvSpPr/>
          <p:nvPr/>
        </p:nvSpPr>
        <p:spPr>
          <a:xfrm>
            <a:off x="7753320" y="3941640"/>
            <a:ext cx="3096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40" name="CustomShape 205"/>
          <p:cNvSpPr/>
          <p:nvPr/>
        </p:nvSpPr>
        <p:spPr>
          <a:xfrm>
            <a:off x="7753320" y="3959280"/>
            <a:ext cx="8496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41" name="CustomShape 206"/>
          <p:cNvSpPr/>
          <p:nvPr/>
        </p:nvSpPr>
        <p:spPr>
          <a:xfrm>
            <a:off x="7792920" y="3944880"/>
            <a:ext cx="4536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42" name="CustomShape 207"/>
          <p:cNvSpPr/>
          <p:nvPr/>
        </p:nvSpPr>
        <p:spPr>
          <a:xfrm>
            <a:off x="7842240" y="394488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43" name="CustomShape 208"/>
          <p:cNvSpPr/>
          <p:nvPr/>
        </p:nvSpPr>
        <p:spPr>
          <a:xfrm>
            <a:off x="7808760" y="3973680"/>
            <a:ext cx="360" cy="360"/>
          </a:xfrm>
          <a:prstGeom prst="ellipse">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44" name="CustomShape 209"/>
          <p:cNvSpPr/>
          <p:nvPr/>
        </p:nvSpPr>
        <p:spPr>
          <a:xfrm>
            <a:off x="7667640" y="3952800"/>
            <a:ext cx="17676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45" name="CustomShape 210"/>
          <p:cNvSpPr/>
          <p:nvPr/>
        </p:nvSpPr>
        <p:spPr>
          <a:xfrm>
            <a:off x="7699320" y="4005360"/>
            <a:ext cx="11340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46" name="CustomShape 211"/>
          <p:cNvSpPr/>
          <p:nvPr/>
        </p:nvSpPr>
        <p:spPr>
          <a:xfrm>
            <a:off x="7734240" y="4014720"/>
            <a:ext cx="51480" cy="23400"/>
          </a:xfrm>
          <a:prstGeom prst="rect">
            <a:avLst/>
          </a:prstGeom>
          <a:noFill/>
          <a:ln w="12600">
            <a:solidFill>
              <a:srgbClr val="808080"/>
            </a:solidFill>
            <a:round/>
          </a:ln>
        </p:spPr>
        <p:style>
          <a:lnRef idx="0">
            <a:scrgbClr r="0" g="0" b="0"/>
          </a:lnRef>
          <a:fillRef idx="0">
            <a:scrgbClr r="0" g="0" b="0"/>
          </a:fillRef>
          <a:effectRef idx="0">
            <a:scrgbClr r="0" g="0" b="0"/>
          </a:effectRef>
          <a:fontRef idx="minor"/>
        </p:style>
      </p:sp>
      <p:sp>
        <p:nvSpPr>
          <p:cNvPr id="847" name="CustomShape 212"/>
          <p:cNvSpPr/>
          <p:nvPr/>
        </p:nvSpPr>
        <p:spPr>
          <a:xfrm>
            <a:off x="7586640" y="3716280"/>
            <a:ext cx="45000" cy="3924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848" name="CustomShape 213"/>
          <p:cNvSpPr/>
          <p:nvPr/>
        </p:nvSpPr>
        <p:spPr>
          <a:xfrm>
            <a:off x="7591320" y="3787920"/>
            <a:ext cx="45360" cy="3924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849" name="CustomShape 214"/>
          <p:cNvSpPr/>
          <p:nvPr/>
        </p:nvSpPr>
        <p:spPr>
          <a:xfrm>
            <a:off x="7664400" y="3781440"/>
            <a:ext cx="200880" cy="504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850" name="CustomShape 215"/>
          <p:cNvSpPr/>
          <p:nvPr/>
        </p:nvSpPr>
        <p:spPr>
          <a:xfrm>
            <a:off x="7707240" y="379584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51" name="CustomShape 216"/>
          <p:cNvSpPr/>
          <p:nvPr/>
        </p:nvSpPr>
        <p:spPr>
          <a:xfrm>
            <a:off x="7707240" y="381312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52" name="CustomShape 217"/>
          <p:cNvSpPr/>
          <p:nvPr/>
        </p:nvSpPr>
        <p:spPr>
          <a:xfrm>
            <a:off x="7754760" y="3801960"/>
            <a:ext cx="23040" cy="23400"/>
          </a:xfrm>
          <a:prstGeom prst="rect">
            <a:avLst/>
          </a:prstGeom>
          <a:solidFill>
            <a:srgbClr val="008000"/>
          </a:solidFill>
          <a:ln>
            <a:noFill/>
          </a:ln>
        </p:spPr>
        <p:style>
          <a:lnRef idx="0">
            <a:scrgbClr r="0" g="0" b="0"/>
          </a:lnRef>
          <a:fillRef idx="0">
            <a:scrgbClr r="0" g="0" b="0"/>
          </a:fillRef>
          <a:effectRef idx="0">
            <a:scrgbClr r="0" g="0" b="0"/>
          </a:effectRef>
          <a:fontRef idx="minor"/>
        </p:style>
      </p:sp>
      <p:sp>
        <p:nvSpPr>
          <p:cNvPr id="853" name="CustomShape 218"/>
          <p:cNvSpPr/>
          <p:nvPr/>
        </p:nvSpPr>
        <p:spPr>
          <a:xfrm>
            <a:off x="7681680" y="3801960"/>
            <a:ext cx="21600" cy="21960"/>
          </a:xfrm>
          <a:prstGeom prst="ellipse">
            <a:avLst/>
          </a:prstGeom>
          <a:solidFill>
            <a:srgbClr val="202020"/>
          </a:solidFill>
          <a:ln>
            <a:noFill/>
          </a:ln>
        </p:spPr>
        <p:style>
          <a:lnRef idx="0">
            <a:scrgbClr r="0" g="0" b="0"/>
          </a:lnRef>
          <a:fillRef idx="0">
            <a:scrgbClr r="0" g="0" b="0"/>
          </a:fillRef>
          <a:effectRef idx="0">
            <a:scrgbClr r="0" g="0" b="0"/>
          </a:effectRef>
          <a:fontRef idx="minor"/>
        </p:style>
      </p:sp>
      <p:sp>
        <p:nvSpPr>
          <p:cNvPr id="854" name="CustomShape 219"/>
          <p:cNvSpPr/>
          <p:nvPr/>
        </p:nvSpPr>
        <p:spPr>
          <a:xfrm>
            <a:off x="8082000" y="3597120"/>
            <a:ext cx="424440" cy="33120"/>
          </a:xfrm>
          <a:prstGeom prst="rect">
            <a:avLst/>
          </a:prstGeom>
          <a:gradFill>
            <a:gsLst>
              <a:gs pos="0">
                <a:srgbClr val="000000"/>
              </a:gs>
              <a:gs pos="100000">
                <a:srgbClr val="E0E0E0"/>
              </a:gs>
            </a:gsLst>
            <a:lin ang="13500000"/>
          </a:gradFill>
          <a:ln>
            <a:noFill/>
          </a:ln>
        </p:spPr>
        <p:style>
          <a:lnRef idx="0">
            <a:scrgbClr r="0" g="0" b="0"/>
          </a:lnRef>
          <a:fillRef idx="0">
            <a:scrgbClr r="0" g="0" b="0"/>
          </a:fillRef>
          <a:effectRef idx="0">
            <a:scrgbClr r="0" g="0" b="0"/>
          </a:effectRef>
          <a:fontRef idx="minor"/>
        </p:style>
      </p:sp>
      <p:sp>
        <p:nvSpPr>
          <p:cNvPr id="855" name="CustomShape 220"/>
          <p:cNvSpPr/>
          <p:nvPr/>
        </p:nvSpPr>
        <p:spPr>
          <a:xfrm>
            <a:off x="8218440" y="3630600"/>
            <a:ext cx="307080" cy="23400"/>
          </a:xfrm>
          <a:prstGeom prst="rect">
            <a:avLst/>
          </a:prstGeom>
          <a:solidFill>
            <a:srgbClr val="E0E0E0"/>
          </a:solidFill>
          <a:ln>
            <a:noFill/>
          </a:ln>
        </p:spPr>
        <p:style>
          <a:lnRef idx="0">
            <a:scrgbClr r="0" g="0" b="0"/>
          </a:lnRef>
          <a:fillRef idx="0">
            <a:scrgbClr r="0" g="0" b="0"/>
          </a:fillRef>
          <a:effectRef idx="0">
            <a:scrgbClr r="0" g="0" b="0"/>
          </a:effectRef>
          <a:fontRef idx="minor"/>
        </p:style>
      </p:sp>
      <p:sp>
        <p:nvSpPr>
          <p:cNvPr id="856" name="CustomShape 221"/>
          <p:cNvSpPr/>
          <p:nvPr/>
        </p:nvSpPr>
        <p:spPr>
          <a:xfrm>
            <a:off x="8082000" y="3597120"/>
            <a:ext cx="173520" cy="542520"/>
          </a:xfrm>
          <a:prstGeom prst="rect">
            <a:avLst/>
          </a:prstGeom>
          <a:gradFill>
            <a:gsLst>
              <a:gs pos="0">
                <a:srgbClr val="A0A0A0"/>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857" name="CustomShape 222"/>
          <p:cNvSpPr/>
          <p:nvPr/>
        </p:nvSpPr>
        <p:spPr>
          <a:xfrm>
            <a:off x="8234280" y="3819600"/>
            <a:ext cx="283320" cy="31860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858" name="CustomShape 223"/>
          <p:cNvSpPr/>
          <p:nvPr/>
        </p:nvSpPr>
        <p:spPr>
          <a:xfrm>
            <a:off x="8235720" y="3640320"/>
            <a:ext cx="305640" cy="15804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859" name="CustomShape 224"/>
          <p:cNvSpPr/>
          <p:nvPr/>
        </p:nvSpPr>
        <p:spPr>
          <a:xfrm>
            <a:off x="8235720" y="3801960"/>
            <a:ext cx="305640" cy="234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860" name="CustomShape 225"/>
          <p:cNvSpPr/>
          <p:nvPr/>
        </p:nvSpPr>
        <p:spPr>
          <a:xfrm>
            <a:off x="8243640" y="3633840"/>
            <a:ext cx="23040" cy="5043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61" name="CustomShape 226"/>
          <p:cNvSpPr/>
          <p:nvPr/>
        </p:nvSpPr>
        <p:spPr>
          <a:xfrm>
            <a:off x="8251560" y="3633840"/>
            <a:ext cx="26280" cy="5043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62" name="CustomShape 227"/>
          <p:cNvSpPr/>
          <p:nvPr/>
        </p:nvSpPr>
        <p:spPr>
          <a:xfrm>
            <a:off x="8273880" y="3632040"/>
            <a:ext cx="23040" cy="50472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63" name="CustomShape 228"/>
          <p:cNvSpPr/>
          <p:nvPr/>
        </p:nvSpPr>
        <p:spPr>
          <a:xfrm>
            <a:off x="8286480" y="3633840"/>
            <a:ext cx="23040" cy="50436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64" name="CustomShape 229"/>
          <p:cNvSpPr/>
          <p:nvPr/>
        </p:nvSpPr>
        <p:spPr>
          <a:xfrm>
            <a:off x="8302320" y="3632040"/>
            <a:ext cx="23040" cy="50472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65" name="CustomShape 230"/>
          <p:cNvSpPr/>
          <p:nvPr/>
        </p:nvSpPr>
        <p:spPr>
          <a:xfrm>
            <a:off x="8337600" y="3875040"/>
            <a:ext cx="153000" cy="2217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66" name="CustomShape 231"/>
          <p:cNvSpPr/>
          <p:nvPr/>
        </p:nvSpPr>
        <p:spPr>
          <a:xfrm>
            <a:off x="8337600" y="3922560"/>
            <a:ext cx="153000" cy="219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67" name="CustomShape 232"/>
          <p:cNvSpPr/>
          <p:nvPr/>
        </p:nvSpPr>
        <p:spPr>
          <a:xfrm>
            <a:off x="8337600" y="3973680"/>
            <a:ext cx="153000" cy="201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68" name="CustomShape 233"/>
          <p:cNvSpPr/>
          <p:nvPr/>
        </p:nvSpPr>
        <p:spPr>
          <a:xfrm>
            <a:off x="8337600" y="4025880"/>
            <a:ext cx="153000" cy="1692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69" name="CustomShape 234"/>
          <p:cNvSpPr/>
          <p:nvPr/>
        </p:nvSpPr>
        <p:spPr>
          <a:xfrm>
            <a:off x="8351640" y="3922560"/>
            <a:ext cx="116640" cy="2340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870" name="CustomShape 235"/>
          <p:cNvSpPr/>
          <p:nvPr/>
        </p:nvSpPr>
        <p:spPr>
          <a:xfrm>
            <a:off x="8351640" y="3971880"/>
            <a:ext cx="116640" cy="2340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871" name="CustomShape 236"/>
          <p:cNvSpPr/>
          <p:nvPr/>
        </p:nvSpPr>
        <p:spPr>
          <a:xfrm>
            <a:off x="8442360" y="387036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72" name="CustomShape 237"/>
          <p:cNvSpPr/>
          <p:nvPr/>
        </p:nvSpPr>
        <p:spPr>
          <a:xfrm>
            <a:off x="8337600" y="3875040"/>
            <a:ext cx="153000" cy="16920"/>
          </a:xfrm>
          <a:prstGeom prst="rect">
            <a:avLst/>
          </a:prstGeom>
          <a:solidFill>
            <a:srgbClr val="A0A0A0"/>
          </a:solidFill>
          <a:ln w="12600">
            <a:solidFill>
              <a:srgbClr val="808080"/>
            </a:solidFill>
            <a:miter/>
          </a:ln>
        </p:spPr>
        <p:style>
          <a:lnRef idx="0">
            <a:scrgbClr r="0" g="0" b="0"/>
          </a:lnRef>
          <a:fillRef idx="0">
            <a:scrgbClr r="0" g="0" b="0"/>
          </a:fillRef>
          <a:effectRef idx="0">
            <a:scrgbClr r="0" g="0" b="0"/>
          </a:effectRef>
          <a:fontRef idx="minor"/>
        </p:style>
      </p:sp>
      <p:sp>
        <p:nvSpPr>
          <p:cNvPr id="873" name="CustomShape 238"/>
          <p:cNvSpPr/>
          <p:nvPr/>
        </p:nvSpPr>
        <p:spPr>
          <a:xfrm>
            <a:off x="8413560" y="3870360"/>
            <a:ext cx="2628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74" name="CustomShape 239"/>
          <p:cNvSpPr/>
          <p:nvPr/>
        </p:nvSpPr>
        <p:spPr>
          <a:xfrm>
            <a:off x="8413560" y="3887640"/>
            <a:ext cx="7560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75" name="CustomShape 240"/>
          <p:cNvSpPr/>
          <p:nvPr/>
        </p:nvSpPr>
        <p:spPr>
          <a:xfrm>
            <a:off x="8448480" y="3873600"/>
            <a:ext cx="4068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76" name="CustomShape 241"/>
          <p:cNvSpPr/>
          <p:nvPr/>
        </p:nvSpPr>
        <p:spPr>
          <a:xfrm>
            <a:off x="8491320" y="387360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77" name="CustomShape 242"/>
          <p:cNvSpPr/>
          <p:nvPr/>
        </p:nvSpPr>
        <p:spPr>
          <a:xfrm>
            <a:off x="8462880" y="3903840"/>
            <a:ext cx="360" cy="360"/>
          </a:xfrm>
          <a:prstGeom prst="ellipse">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878" name="CustomShape 243"/>
          <p:cNvSpPr/>
          <p:nvPr/>
        </p:nvSpPr>
        <p:spPr>
          <a:xfrm>
            <a:off x="8335800" y="3884760"/>
            <a:ext cx="158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879" name="CustomShape 244"/>
          <p:cNvSpPr/>
          <p:nvPr/>
        </p:nvSpPr>
        <p:spPr>
          <a:xfrm>
            <a:off x="8364240" y="3929040"/>
            <a:ext cx="9792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880" name="CustomShape 245"/>
          <p:cNvSpPr/>
          <p:nvPr/>
        </p:nvSpPr>
        <p:spPr>
          <a:xfrm>
            <a:off x="8393040" y="3940200"/>
            <a:ext cx="46800" cy="23400"/>
          </a:xfrm>
          <a:prstGeom prst="rect">
            <a:avLst/>
          </a:prstGeom>
          <a:noFill/>
          <a:ln w="12600">
            <a:solidFill>
              <a:srgbClr val="808080"/>
            </a:solidFill>
            <a:round/>
          </a:ln>
        </p:spPr>
        <p:style>
          <a:lnRef idx="0">
            <a:scrgbClr r="0" g="0" b="0"/>
          </a:lnRef>
          <a:fillRef idx="0">
            <a:scrgbClr r="0" g="0" b="0"/>
          </a:fillRef>
          <a:effectRef idx="0">
            <a:scrgbClr r="0" g="0" b="0"/>
          </a:effectRef>
          <a:fontRef idx="minor"/>
        </p:style>
      </p:sp>
      <p:sp>
        <p:nvSpPr>
          <p:cNvPr id="881" name="CustomShape 246"/>
          <p:cNvSpPr/>
          <p:nvPr/>
        </p:nvSpPr>
        <p:spPr>
          <a:xfrm>
            <a:off x="8261280" y="3664080"/>
            <a:ext cx="42120" cy="3744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882" name="CustomShape 247"/>
          <p:cNvSpPr/>
          <p:nvPr/>
        </p:nvSpPr>
        <p:spPr>
          <a:xfrm>
            <a:off x="8265960" y="3730680"/>
            <a:ext cx="43560" cy="3600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883" name="CustomShape 248"/>
          <p:cNvSpPr/>
          <p:nvPr/>
        </p:nvSpPr>
        <p:spPr>
          <a:xfrm>
            <a:off x="8332560" y="3726000"/>
            <a:ext cx="175680" cy="4392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884" name="CustomShape 249"/>
          <p:cNvSpPr/>
          <p:nvPr/>
        </p:nvSpPr>
        <p:spPr>
          <a:xfrm>
            <a:off x="8372520" y="3738600"/>
            <a:ext cx="2268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85" name="CustomShape 250"/>
          <p:cNvSpPr/>
          <p:nvPr/>
        </p:nvSpPr>
        <p:spPr>
          <a:xfrm>
            <a:off x="8372520" y="3753000"/>
            <a:ext cx="2268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886" name="CustomShape 251"/>
          <p:cNvSpPr/>
          <p:nvPr/>
        </p:nvSpPr>
        <p:spPr>
          <a:xfrm>
            <a:off x="8413560" y="3743280"/>
            <a:ext cx="23040" cy="23400"/>
          </a:xfrm>
          <a:prstGeom prst="rect">
            <a:avLst/>
          </a:prstGeom>
          <a:solidFill>
            <a:srgbClr val="008000"/>
          </a:solidFill>
          <a:ln>
            <a:noFill/>
          </a:ln>
        </p:spPr>
        <p:style>
          <a:lnRef idx="0">
            <a:scrgbClr r="0" g="0" b="0"/>
          </a:lnRef>
          <a:fillRef idx="0">
            <a:scrgbClr r="0" g="0" b="0"/>
          </a:fillRef>
          <a:effectRef idx="0">
            <a:scrgbClr r="0" g="0" b="0"/>
          </a:effectRef>
          <a:fontRef idx="minor"/>
        </p:style>
      </p:sp>
      <p:sp>
        <p:nvSpPr>
          <p:cNvPr id="887" name="CustomShape 252"/>
          <p:cNvSpPr/>
          <p:nvPr/>
        </p:nvSpPr>
        <p:spPr>
          <a:xfrm>
            <a:off x="8348400" y="3743280"/>
            <a:ext cx="21600" cy="21960"/>
          </a:xfrm>
          <a:prstGeom prst="ellipse">
            <a:avLst/>
          </a:prstGeom>
          <a:solidFill>
            <a:srgbClr val="202020"/>
          </a:solidFill>
          <a:ln>
            <a:noFill/>
          </a:ln>
        </p:spPr>
        <p:style>
          <a:lnRef idx="0">
            <a:scrgbClr r="0" g="0" b="0"/>
          </a:lnRef>
          <a:fillRef idx="0">
            <a:scrgbClr r="0" g="0" b="0"/>
          </a:fillRef>
          <a:effectRef idx="0">
            <a:scrgbClr r="0" g="0" b="0"/>
          </a:effectRef>
          <a:fontRef idx="minor"/>
        </p:style>
      </p:sp>
      <p:sp>
        <p:nvSpPr>
          <p:cNvPr id="888" name="Line 253"/>
          <p:cNvSpPr/>
          <p:nvPr/>
        </p:nvSpPr>
        <p:spPr>
          <a:xfrm flipH="1">
            <a:off x="4754520" y="3230640"/>
            <a:ext cx="347040" cy="733320"/>
          </a:xfrm>
          <a:prstGeom prst="line">
            <a:avLst/>
          </a:prstGeom>
          <a:ln w="12600">
            <a:solidFill>
              <a:srgbClr val="FFFFFF"/>
            </a:solidFill>
            <a:miter/>
          </a:ln>
        </p:spPr>
      </p:sp>
      <p:sp>
        <p:nvSpPr>
          <p:cNvPr id="889" name="CustomShape 254"/>
          <p:cNvSpPr/>
          <p:nvPr/>
        </p:nvSpPr>
        <p:spPr>
          <a:xfrm>
            <a:off x="4346280" y="3916440"/>
            <a:ext cx="636120" cy="45360"/>
          </a:xfrm>
          <a:prstGeom prst="rect">
            <a:avLst/>
          </a:prstGeom>
          <a:gradFill>
            <a:gsLst>
              <a:gs pos="0">
                <a:srgbClr val="000000"/>
              </a:gs>
              <a:gs pos="100000">
                <a:srgbClr val="E0E0E0"/>
              </a:gs>
            </a:gsLst>
            <a:lin ang="13500000"/>
          </a:gradFill>
          <a:ln>
            <a:noFill/>
          </a:ln>
        </p:spPr>
        <p:style>
          <a:lnRef idx="0">
            <a:scrgbClr r="0" g="0" b="0"/>
          </a:lnRef>
          <a:fillRef idx="0">
            <a:scrgbClr r="0" g="0" b="0"/>
          </a:fillRef>
          <a:effectRef idx="0">
            <a:scrgbClr r="0" g="0" b="0"/>
          </a:effectRef>
          <a:fontRef idx="minor"/>
        </p:style>
      </p:sp>
      <p:sp>
        <p:nvSpPr>
          <p:cNvPr id="890" name="CustomShape 255"/>
          <p:cNvSpPr/>
          <p:nvPr/>
        </p:nvSpPr>
        <p:spPr>
          <a:xfrm>
            <a:off x="4548240" y="3960720"/>
            <a:ext cx="461160" cy="23400"/>
          </a:xfrm>
          <a:prstGeom prst="rect">
            <a:avLst/>
          </a:prstGeom>
          <a:solidFill>
            <a:srgbClr val="E0E0E0"/>
          </a:solidFill>
          <a:ln>
            <a:noFill/>
          </a:ln>
        </p:spPr>
        <p:style>
          <a:lnRef idx="0">
            <a:scrgbClr r="0" g="0" b="0"/>
          </a:lnRef>
          <a:fillRef idx="0">
            <a:scrgbClr r="0" g="0" b="0"/>
          </a:fillRef>
          <a:effectRef idx="0">
            <a:scrgbClr r="0" g="0" b="0"/>
          </a:effectRef>
          <a:fontRef idx="minor"/>
        </p:style>
      </p:sp>
      <p:sp>
        <p:nvSpPr>
          <p:cNvPr id="891" name="CustomShape 256"/>
          <p:cNvSpPr/>
          <p:nvPr/>
        </p:nvSpPr>
        <p:spPr>
          <a:xfrm>
            <a:off x="4348080" y="3916440"/>
            <a:ext cx="257760" cy="732960"/>
          </a:xfrm>
          <a:prstGeom prst="rect">
            <a:avLst/>
          </a:prstGeom>
          <a:gradFill>
            <a:gsLst>
              <a:gs pos="0">
                <a:srgbClr val="A0A0A0"/>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892" name="CustomShape 257"/>
          <p:cNvSpPr/>
          <p:nvPr/>
        </p:nvSpPr>
        <p:spPr>
          <a:xfrm>
            <a:off x="4573440" y="4218120"/>
            <a:ext cx="428040" cy="42948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893" name="CustomShape 258"/>
          <p:cNvSpPr/>
          <p:nvPr/>
        </p:nvSpPr>
        <p:spPr>
          <a:xfrm>
            <a:off x="4578120" y="3973680"/>
            <a:ext cx="459720" cy="215280"/>
          </a:xfrm>
          <a:prstGeom prst="rect">
            <a:avLst/>
          </a:prstGeom>
          <a:gradFill>
            <a:gsLst>
              <a:gs pos="0">
                <a:srgbClr val="F2F2F2"/>
              </a:gs>
              <a:gs pos="100000">
                <a:srgbClr val="919191"/>
              </a:gs>
            </a:gsLst>
            <a:lin ang="5400000"/>
          </a:gradFill>
          <a:ln>
            <a:noFill/>
          </a:ln>
        </p:spPr>
        <p:style>
          <a:lnRef idx="0">
            <a:scrgbClr r="0" g="0" b="0"/>
          </a:lnRef>
          <a:fillRef idx="0">
            <a:scrgbClr r="0" g="0" b="0"/>
          </a:fillRef>
          <a:effectRef idx="0">
            <a:scrgbClr r="0" g="0" b="0"/>
          </a:effectRef>
          <a:fontRef idx="minor"/>
        </p:style>
      </p:sp>
      <p:sp>
        <p:nvSpPr>
          <p:cNvPr id="894" name="CustomShape 259"/>
          <p:cNvSpPr/>
          <p:nvPr/>
        </p:nvSpPr>
        <p:spPr>
          <a:xfrm>
            <a:off x="4574880" y="4192560"/>
            <a:ext cx="462960" cy="2340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895" name="CustomShape 260"/>
          <p:cNvSpPr/>
          <p:nvPr/>
        </p:nvSpPr>
        <p:spPr>
          <a:xfrm>
            <a:off x="4583160" y="3962520"/>
            <a:ext cx="33840" cy="68364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96" name="CustomShape 261"/>
          <p:cNvSpPr/>
          <p:nvPr/>
        </p:nvSpPr>
        <p:spPr>
          <a:xfrm>
            <a:off x="4601880" y="3962520"/>
            <a:ext cx="36000" cy="68364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97" name="CustomShape 262"/>
          <p:cNvSpPr/>
          <p:nvPr/>
        </p:nvSpPr>
        <p:spPr>
          <a:xfrm>
            <a:off x="4630680" y="3963960"/>
            <a:ext cx="35640" cy="6822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98" name="CustomShape 263"/>
          <p:cNvSpPr/>
          <p:nvPr/>
        </p:nvSpPr>
        <p:spPr>
          <a:xfrm>
            <a:off x="4651200" y="3962520"/>
            <a:ext cx="34200" cy="68364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899" name="CustomShape 264"/>
          <p:cNvSpPr/>
          <p:nvPr/>
        </p:nvSpPr>
        <p:spPr>
          <a:xfrm>
            <a:off x="4678200" y="3963960"/>
            <a:ext cx="29520" cy="682200"/>
          </a:xfrm>
          <a:prstGeom prst="rect">
            <a:avLst/>
          </a:prstGeom>
          <a:noFill/>
          <a:ln w="12600">
            <a:solidFill>
              <a:srgbClr val="676767"/>
            </a:solidFill>
            <a:round/>
          </a:ln>
        </p:spPr>
        <p:style>
          <a:lnRef idx="0">
            <a:scrgbClr r="0" g="0" b="0"/>
          </a:lnRef>
          <a:fillRef idx="0">
            <a:scrgbClr r="0" g="0" b="0"/>
          </a:fillRef>
          <a:effectRef idx="0">
            <a:scrgbClr r="0" g="0" b="0"/>
          </a:effectRef>
          <a:fontRef idx="minor"/>
        </p:style>
      </p:sp>
      <p:sp>
        <p:nvSpPr>
          <p:cNvPr id="900" name="CustomShape 265"/>
          <p:cNvSpPr/>
          <p:nvPr/>
        </p:nvSpPr>
        <p:spPr>
          <a:xfrm>
            <a:off x="4722840" y="4287960"/>
            <a:ext cx="246600" cy="30420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901" name="CustomShape 266"/>
          <p:cNvSpPr/>
          <p:nvPr/>
        </p:nvSpPr>
        <p:spPr>
          <a:xfrm>
            <a:off x="4722840" y="4356000"/>
            <a:ext cx="246600" cy="345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902" name="CustomShape 267"/>
          <p:cNvSpPr/>
          <p:nvPr/>
        </p:nvSpPr>
        <p:spPr>
          <a:xfrm>
            <a:off x="4722840" y="4422600"/>
            <a:ext cx="246600" cy="345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903" name="CustomShape 268"/>
          <p:cNvSpPr/>
          <p:nvPr/>
        </p:nvSpPr>
        <p:spPr>
          <a:xfrm>
            <a:off x="4722840" y="4487760"/>
            <a:ext cx="246600" cy="36360"/>
          </a:xfrm>
          <a:prstGeom prst="rect">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904" name="CustomShape 269"/>
          <p:cNvSpPr/>
          <p:nvPr/>
        </p:nvSpPr>
        <p:spPr>
          <a:xfrm>
            <a:off x="4752720" y="4354560"/>
            <a:ext cx="177120" cy="3276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905" name="CustomShape 270"/>
          <p:cNvSpPr/>
          <p:nvPr/>
        </p:nvSpPr>
        <p:spPr>
          <a:xfrm>
            <a:off x="4752720" y="4421160"/>
            <a:ext cx="177120" cy="3456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906" name="CustomShape 271"/>
          <p:cNvSpPr/>
          <p:nvPr/>
        </p:nvSpPr>
        <p:spPr>
          <a:xfrm>
            <a:off x="4884480" y="4286160"/>
            <a:ext cx="23040" cy="2664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907" name="CustomShape 272"/>
          <p:cNvSpPr/>
          <p:nvPr/>
        </p:nvSpPr>
        <p:spPr>
          <a:xfrm>
            <a:off x="4722840" y="4287960"/>
            <a:ext cx="246600" cy="31320"/>
          </a:xfrm>
          <a:prstGeom prst="rect">
            <a:avLst/>
          </a:prstGeom>
          <a:solidFill>
            <a:srgbClr val="A0A0A0"/>
          </a:solidFill>
          <a:ln w="12600">
            <a:solidFill>
              <a:srgbClr val="808080"/>
            </a:solidFill>
            <a:miter/>
          </a:ln>
        </p:spPr>
        <p:style>
          <a:lnRef idx="0">
            <a:scrgbClr r="0" g="0" b="0"/>
          </a:lnRef>
          <a:fillRef idx="0">
            <a:scrgbClr r="0" g="0" b="0"/>
          </a:fillRef>
          <a:effectRef idx="0">
            <a:scrgbClr r="0" g="0" b="0"/>
          </a:effectRef>
          <a:fontRef idx="minor"/>
        </p:style>
      </p:sp>
      <p:sp>
        <p:nvSpPr>
          <p:cNvPr id="908" name="CustomShape 273"/>
          <p:cNvSpPr/>
          <p:nvPr/>
        </p:nvSpPr>
        <p:spPr>
          <a:xfrm>
            <a:off x="4840200" y="4286160"/>
            <a:ext cx="3888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909" name="CustomShape 274"/>
          <p:cNvSpPr/>
          <p:nvPr/>
        </p:nvSpPr>
        <p:spPr>
          <a:xfrm>
            <a:off x="4841640" y="4308480"/>
            <a:ext cx="11376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910" name="CustomShape 275"/>
          <p:cNvSpPr/>
          <p:nvPr/>
        </p:nvSpPr>
        <p:spPr>
          <a:xfrm>
            <a:off x="4892400" y="4289400"/>
            <a:ext cx="6120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911" name="CustomShape 276"/>
          <p:cNvSpPr/>
          <p:nvPr/>
        </p:nvSpPr>
        <p:spPr>
          <a:xfrm>
            <a:off x="4957560" y="4289400"/>
            <a:ext cx="2304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912" name="CustomShape 277"/>
          <p:cNvSpPr/>
          <p:nvPr/>
        </p:nvSpPr>
        <p:spPr>
          <a:xfrm>
            <a:off x="4910040" y="4326120"/>
            <a:ext cx="360" cy="360"/>
          </a:xfrm>
          <a:prstGeom prst="ellipse">
            <a:avLst/>
          </a:prstGeom>
          <a:solidFill>
            <a:srgbClr val="C0C0C0"/>
          </a:solidFill>
          <a:ln w="12600">
            <a:solidFill>
              <a:srgbClr val="808080"/>
            </a:solidFill>
            <a:miter/>
          </a:ln>
        </p:spPr>
        <p:style>
          <a:lnRef idx="0">
            <a:scrgbClr r="0" g="0" b="0"/>
          </a:lnRef>
          <a:fillRef idx="0">
            <a:scrgbClr r="0" g="0" b="0"/>
          </a:fillRef>
          <a:effectRef idx="0">
            <a:scrgbClr r="0" g="0" b="0"/>
          </a:effectRef>
          <a:fontRef idx="minor"/>
        </p:style>
      </p:sp>
      <p:sp>
        <p:nvSpPr>
          <p:cNvPr id="913" name="CustomShape 278"/>
          <p:cNvSpPr/>
          <p:nvPr/>
        </p:nvSpPr>
        <p:spPr>
          <a:xfrm>
            <a:off x="4725720" y="4302000"/>
            <a:ext cx="235800" cy="23400"/>
          </a:xfrm>
          <a:prstGeom prst="rect">
            <a:avLst/>
          </a:prstGeom>
          <a:solidFill>
            <a:srgbClr val="606060"/>
          </a:solidFill>
          <a:ln>
            <a:noFill/>
          </a:ln>
        </p:spPr>
        <p:style>
          <a:lnRef idx="0">
            <a:scrgbClr r="0" g="0" b="0"/>
          </a:lnRef>
          <a:fillRef idx="0">
            <a:scrgbClr r="0" g="0" b="0"/>
          </a:fillRef>
          <a:effectRef idx="0">
            <a:scrgbClr r="0" g="0" b="0"/>
          </a:effectRef>
          <a:fontRef idx="minor"/>
        </p:style>
      </p:sp>
      <p:sp>
        <p:nvSpPr>
          <p:cNvPr id="914" name="CustomShape 279"/>
          <p:cNvSpPr/>
          <p:nvPr/>
        </p:nvSpPr>
        <p:spPr>
          <a:xfrm>
            <a:off x="4767120" y="4363920"/>
            <a:ext cx="154800" cy="23400"/>
          </a:xfrm>
          <a:prstGeom prst="rect">
            <a:avLst/>
          </a:prstGeom>
          <a:solidFill>
            <a:srgbClr val="808080"/>
          </a:solidFill>
          <a:ln>
            <a:noFill/>
          </a:ln>
        </p:spPr>
        <p:style>
          <a:lnRef idx="0">
            <a:scrgbClr r="0" g="0" b="0"/>
          </a:lnRef>
          <a:fillRef idx="0">
            <a:scrgbClr r="0" g="0" b="0"/>
          </a:fillRef>
          <a:effectRef idx="0">
            <a:scrgbClr r="0" g="0" b="0"/>
          </a:effectRef>
          <a:fontRef idx="minor"/>
        </p:style>
      </p:sp>
      <p:sp>
        <p:nvSpPr>
          <p:cNvPr id="915" name="CustomShape 280"/>
          <p:cNvSpPr/>
          <p:nvPr/>
        </p:nvSpPr>
        <p:spPr>
          <a:xfrm>
            <a:off x="4813200" y="4378320"/>
            <a:ext cx="65880" cy="23400"/>
          </a:xfrm>
          <a:prstGeom prst="rect">
            <a:avLst/>
          </a:prstGeom>
          <a:noFill/>
          <a:ln w="12600">
            <a:solidFill>
              <a:srgbClr val="808080"/>
            </a:solidFill>
            <a:round/>
          </a:ln>
        </p:spPr>
        <p:style>
          <a:lnRef idx="0">
            <a:scrgbClr r="0" g="0" b="0"/>
          </a:lnRef>
          <a:fillRef idx="0">
            <a:scrgbClr r="0" g="0" b="0"/>
          </a:fillRef>
          <a:effectRef idx="0">
            <a:scrgbClr r="0" g="0" b="0"/>
          </a:effectRef>
          <a:fontRef idx="minor"/>
        </p:style>
      </p:sp>
      <p:sp>
        <p:nvSpPr>
          <p:cNvPr id="916" name="CustomShape 281"/>
          <p:cNvSpPr/>
          <p:nvPr/>
        </p:nvSpPr>
        <p:spPr>
          <a:xfrm>
            <a:off x="4618080" y="4006800"/>
            <a:ext cx="60840" cy="4896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917" name="CustomShape 282"/>
          <p:cNvSpPr/>
          <p:nvPr/>
        </p:nvSpPr>
        <p:spPr>
          <a:xfrm>
            <a:off x="4622760" y="4095720"/>
            <a:ext cx="61200" cy="50400"/>
          </a:xfrm>
          <a:prstGeom prst="rect">
            <a:avLst/>
          </a:prstGeom>
          <a:solidFill>
            <a:srgbClr val="C0C0C0"/>
          </a:solidFill>
          <a:ln w="12600">
            <a:solidFill>
              <a:srgbClr val="676767"/>
            </a:solidFill>
            <a:round/>
          </a:ln>
        </p:spPr>
        <p:style>
          <a:lnRef idx="0">
            <a:scrgbClr r="0" g="0" b="0"/>
          </a:lnRef>
          <a:fillRef idx="0">
            <a:scrgbClr r="0" g="0" b="0"/>
          </a:fillRef>
          <a:effectRef idx="0">
            <a:scrgbClr r="0" g="0" b="0"/>
          </a:effectRef>
          <a:fontRef idx="minor"/>
        </p:style>
      </p:sp>
      <p:sp>
        <p:nvSpPr>
          <p:cNvPr id="918" name="CustomShape 283"/>
          <p:cNvSpPr/>
          <p:nvPr/>
        </p:nvSpPr>
        <p:spPr>
          <a:xfrm>
            <a:off x="4721040" y="4089240"/>
            <a:ext cx="266040" cy="63360"/>
          </a:xfrm>
          <a:prstGeom prst="rect">
            <a:avLst/>
          </a:prstGeom>
          <a:solidFill>
            <a:srgbClr val="676767"/>
          </a:solidFill>
          <a:ln>
            <a:noFill/>
          </a:ln>
        </p:spPr>
        <p:style>
          <a:lnRef idx="0">
            <a:scrgbClr r="0" g="0" b="0"/>
          </a:lnRef>
          <a:fillRef idx="0">
            <a:scrgbClr r="0" g="0" b="0"/>
          </a:fillRef>
          <a:effectRef idx="0">
            <a:scrgbClr r="0" g="0" b="0"/>
          </a:effectRef>
          <a:fontRef idx="minor"/>
        </p:style>
      </p:sp>
      <p:sp>
        <p:nvSpPr>
          <p:cNvPr id="919" name="CustomShape 284"/>
          <p:cNvSpPr/>
          <p:nvPr/>
        </p:nvSpPr>
        <p:spPr>
          <a:xfrm>
            <a:off x="4778280" y="410364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920" name="CustomShape 285"/>
          <p:cNvSpPr/>
          <p:nvPr/>
        </p:nvSpPr>
        <p:spPr>
          <a:xfrm>
            <a:off x="4778280" y="4125960"/>
            <a:ext cx="23040" cy="23400"/>
          </a:xfrm>
          <a:prstGeom prst="rect">
            <a:avLst/>
          </a:prstGeom>
          <a:solidFill>
            <a:srgbClr val="C0C0C0"/>
          </a:solidFill>
          <a:ln>
            <a:noFill/>
          </a:ln>
        </p:spPr>
        <p:style>
          <a:lnRef idx="0">
            <a:scrgbClr r="0" g="0" b="0"/>
          </a:lnRef>
          <a:fillRef idx="0">
            <a:scrgbClr r="0" g="0" b="0"/>
          </a:fillRef>
          <a:effectRef idx="0">
            <a:scrgbClr r="0" g="0" b="0"/>
          </a:effectRef>
          <a:fontRef idx="minor"/>
        </p:style>
      </p:sp>
      <p:sp>
        <p:nvSpPr>
          <p:cNvPr id="921" name="CustomShape 286"/>
          <p:cNvSpPr/>
          <p:nvPr/>
        </p:nvSpPr>
        <p:spPr>
          <a:xfrm>
            <a:off x="4843440" y="4113360"/>
            <a:ext cx="24480" cy="23400"/>
          </a:xfrm>
          <a:prstGeom prst="rect">
            <a:avLst/>
          </a:prstGeom>
          <a:solidFill>
            <a:srgbClr val="008000"/>
          </a:solidFill>
          <a:ln>
            <a:noFill/>
          </a:ln>
        </p:spPr>
        <p:style>
          <a:lnRef idx="0">
            <a:scrgbClr r="0" g="0" b="0"/>
          </a:lnRef>
          <a:fillRef idx="0">
            <a:scrgbClr r="0" g="0" b="0"/>
          </a:fillRef>
          <a:effectRef idx="0">
            <a:scrgbClr r="0" g="0" b="0"/>
          </a:effectRef>
          <a:fontRef idx="minor"/>
        </p:style>
      </p:sp>
      <p:sp>
        <p:nvSpPr>
          <p:cNvPr id="922" name="CustomShape 287"/>
          <p:cNvSpPr/>
          <p:nvPr/>
        </p:nvSpPr>
        <p:spPr>
          <a:xfrm>
            <a:off x="4743360" y="4113360"/>
            <a:ext cx="21240" cy="21600"/>
          </a:xfrm>
          <a:prstGeom prst="ellipse">
            <a:avLst/>
          </a:prstGeom>
          <a:solidFill>
            <a:srgbClr val="202020"/>
          </a:solidFill>
          <a:ln>
            <a:noFill/>
          </a:ln>
        </p:spPr>
        <p:style>
          <a:lnRef idx="0">
            <a:scrgbClr r="0" g="0" b="0"/>
          </a:lnRef>
          <a:fillRef idx="0">
            <a:scrgbClr r="0" g="0" b="0"/>
          </a:fillRef>
          <a:effectRef idx="0">
            <a:scrgbClr r="0" g="0" b="0"/>
          </a:effectRef>
          <a:fontRef idx="minor"/>
        </p:style>
      </p:sp>
      <p:sp>
        <p:nvSpPr>
          <p:cNvPr id="923" name="Line 288"/>
          <p:cNvSpPr/>
          <p:nvPr/>
        </p:nvSpPr>
        <p:spPr>
          <a:xfrm flipH="1">
            <a:off x="6914520" y="5062680"/>
            <a:ext cx="580680" cy="522000"/>
          </a:xfrm>
          <a:prstGeom prst="line">
            <a:avLst/>
          </a:prstGeom>
          <a:ln w="12600">
            <a:solidFill>
              <a:srgbClr val="FFFFFF"/>
            </a:solidFill>
            <a:miter/>
          </a:ln>
        </p:spPr>
      </p:sp>
      <p:sp>
        <p:nvSpPr>
          <p:cNvPr id="924" name="Line 289"/>
          <p:cNvSpPr/>
          <p:nvPr/>
        </p:nvSpPr>
        <p:spPr>
          <a:xfrm>
            <a:off x="4406760" y="2438280"/>
            <a:ext cx="637920" cy="524160"/>
          </a:xfrm>
          <a:prstGeom prst="line">
            <a:avLst/>
          </a:prstGeom>
          <a:ln>
            <a:noFill/>
          </a:ln>
        </p:spPr>
      </p:sp>
      <p:sp>
        <p:nvSpPr>
          <p:cNvPr id="925" name="CustomShape 290"/>
          <p:cNvSpPr/>
          <p:nvPr/>
        </p:nvSpPr>
        <p:spPr>
          <a:xfrm rot="21240000">
            <a:off x="4195440" y="3889800"/>
            <a:ext cx="4585680" cy="339480"/>
          </a:xfrm>
          <a:prstGeom prst="rect">
            <a:avLst/>
          </a:prstGeom>
          <a:solidFill>
            <a:srgbClr val="FF3300">
              <a:alpha val="50000"/>
            </a:srgbClr>
          </a:solidFill>
          <a:ln w="12600">
            <a:solidFill>
              <a:srgbClr val="FD0000"/>
            </a:solidFill>
            <a:miter/>
          </a:ln>
        </p:spPr>
        <p:style>
          <a:lnRef idx="0">
            <a:scrgbClr r="0" g="0" b="0"/>
          </a:lnRef>
          <a:fillRef idx="0">
            <a:scrgbClr r="0" g="0" b="0"/>
          </a:fillRef>
          <a:effectRef idx="0">
            <a:scrgbClr r="0" g="0" b="0"/>
          </a:effectRef>
          <a:fontRef idx="minor"/>
        </p:style>
      </p:sp>
      <p:sp>
        <p:nvSpPr>
          <p:cNvPr id="926" name="CustomShape 291"/>
          <p:cNvSpPr/>
          <p:nvPr/>
        </p:nvSpPr>
        <p:spPr>
          <a:xfrm rot="21240000">
            <a:off x="5571360" y="3900960"/>
            <a:ext cx="1946520" cy="749880"/>
          </a:xfrm>
          <a:prstGeom prst="rect">
            <a:avLst/>
          </a:prstGeom>
          <a:noFill/>
          <a:ln>
            <a:noFill/>
          </a:ln>
        </p:spPr>
        <p:style>
          <a:lnRef idx="0">
            <a:scrgbClr r="0" g="0" b="0"/>
          </a:lnRef>
          <a:fillRef idx="0">
            <a:scrgbClr r="0" g="0" b="0"/>
          </a:fillRef>
          <a:effectRef idx="0">
            <a:scrgbClr r="0" g="0" b="0"/>
          </a:effectRef>
          <a:fontRef idx="minor"/>
        </p:style>
        <p:txBody>
          <a:bodyPr wrap="none" lIns="82440" tIns="41400" rIns="82440" bIns="41400"/>
          <a:lstStyle/>
          <a:p>
            <a:pPr>
              <a:lnSpc>
                <a:spcPct val="100000"/>
              </a:lnSpc>
            </a:pPr>
            <a:r>
              <a:rPr lang="en-US" sz="2200" strike="noStrike">
                <a:solidFill>
                  <a:srgbClr val="FFFFFF"/>
                </a:solidFill>
                <a:latin typeface="Arial"/>
                <a:ea typeface="DejaVu Sans"/>
              </a:rPr>
              <a:t>Shared Cache</a:t>
            </a:r>
            <a:endParaRPr/>
          </a:p>
          <a:p>
            <a:pPr>
              <a:lnSpc>
                <a:spcPct val="100000"/>
              </a:lnSpc>
            </a:pPr>
            <a:endParaRPr/>
          </a:p>
        </p:txBody>
      </p:sp>
      <p:sp>
        <p:nvSpPr>
          <p:cNvPr id="927" name="CustomShape 292"/>
          <p:cNvSpPr/>
          <p:nvPr/>
        </p:nvSpPr>
        <p:spPr>
          <a:xfrm rot="60000">
            <a:off x="5627520" y="2801880"/>
            <a:ext cx="2242440" cy="460440"/>
          </a:xfrm>
          <a:prstGeom prst="rect">
            <a:avLst/>
          </a:prstGeom>
          <a:noFill/>
          <a:ln>
            <a:noFill/>
          </a:ln>
        </p:spPr>
        <p:style>
          <a:lnRef idx="0">
            <a:scrgbClr r="0" g="0" b="0"/>
          </a:lnRef>
          <a:fillRef idx="0">
            <a:scrgbClr r="0" g="0" b="0"/>
          </a:fillRef>
          <a:effectRef idx="0">
            <a:scrgbClr r="0" g="0" b="0"/>
          </a:effectRef>
          <a:fontRef idx="minor"/>
        </p:style>
        <p:txBody>
          <a:bodyPr wrap="none" lIns="82440" tIns="41400" rIns="82440" bIns="41400"/>
          <a:lstStyle/>
          <a:p>
            <a:pPr>
              <a:lnSpc>
                <a:spcPct val="100000"/>
              </a:lnSpc>
            </a:pPr>
            <a:r>
              <a:rPr lang="en-US" sz="2500" b="1" strike="noStrike">
                <a:solidFill>
                  <a:srgbClr val="FFFFFF"/>
                </a:solidFill>
                <a:latin typeface="Arial"/>
                <a:ea typeface="DejaVu Sans"/>
              </a:rPr>
              <a:t>Cache Fusion</a:t>
            </a:r>
            <a:endParaRPr/>
          </a:p>
        </p:txBody>
      </p:sp>
      <p:sp>
        <p:nvSpPr>
          <p:cNvPr id="928" name="CustomShape 293"/>
          <p:cNvSpPr/>
          <p:nvPr/>
        </p:nvSpPr>
        <p:spPr>
          <a:xfrm>
            <a:off x="4949640" y="2973240"/>
            <a:ext cx="340560" cy="340920"/>
          </a:xfrm>
          <a:prstGeom prst="ellipse">
            <a:avLst/>
          </a:prstGeom>
          <a:gradFill>
            <a:gsLst>
              <a:gs pos="0">
                <a:srgbClr val="000000"/>
              </a:gs>
              <a:gs pos="100000">
                <a:srgbClr val="33CC33"/>
              </a:gs>
            </a:gsLst>
            <a:lin ang="13500000"/>
          </a:gradFill>
          <a:ln w="12600">
            <a:solidFill>
              <a:srgbClr val="33CC33"/>
            </a:solidFill>
            <a:miter/>
          </a:ln>
        </p:spPr>
        <p:style>
          <a:lnRef idx="0">
            <a:scrgbClr r="0" g="0" b="0"/>
          </a:lnRef>
          <a:fillRef idx="0">
            <a:scrgbClr r="0" g="0" b="0"/>
          </a:fillRef>
          <a:effectRef idx="0">
            <a:scrgbClr r="0" g="0" b="0"/>
          </a:effectRef>
          <a:fontRef idx="minor"/>
        </p:style>
      </p:sp>
      <p:sp>
        <p:nvSpPr>
          <p:cNvPr id="929" name="CustomShape 294"/>
          <p:cNvSpPr/>
          <p:nvPr/>
        </p:nvSpPr>
        <p:spPr>
          <a:xfrm>
            <a:off x="7418160" y="4756320"/>
            <a:ext cx="342360" cy="340560"/>
          </a:xfrm>
          <a:prstGeom prst="ellipse">
            <a:avLst/>
          </a:prstGeom>
          <a:gradFill>
            <a:gsLst>
              <a:gs pos="0">
                <a:srgbClr val="000000"/>
              </a:gs>
              <a:gs pos="100000">
                <a:srgbClr val="33CC33"/>
              </a:gs>
            </a:gsLst>
            <a:lin ang="13500000"/>
          </a:gradFill>
          <a:ln w="12600">
            <a:solidFill>
              <a:srgbClr val="33CC33"/>
            </a:solidFill>
            <a:miter/>
          </a:ln>
        </p:spPr>
        <p:style>
          <a:lnRef idx="0">
            <a:scrgbClr r="0" g="0" b="0"/>
          </a:lnRef>
          <a:fillRef idx="0">
            <a:scrgbClr r="0" g="0" b="0"/>
          </a:fillRef>
          <a:effectRef idx="0">
            <a:scrgbClr r="0" g="0" b="0"/>
          </a:effectRef>
          <a:fontRef idx="minor"/>
        </p:style>
      </p:sp>
      <p:sp>
        <p:nvSpPr>
          <p:cNvPr id="930" name="Line 295"/>
          <p:cNvSpPr/>
          <p:nvPr/>
        </p:nvSpPr>
        <p:spPr>
          <a:xfrm>
            <a:off x="7032600" y="1976400"/>
            <a:ext cx="876240" cy="1349280"/>
          </a:xfrm>
          <a:prstGeom prst="line">
            <a:avLst/>
          </a:prstGeom>
          <a:ln w="25560">
            <a:solidFill>
              <a:srgbClr val="FD0000"/>
            </a:solidFill>
            <a:miter/>
            <a:tailEnd type="triangle" w="med" len="med"/>
          </a:ln>
        </p:spPr>
      </p:sp>
      <p:pic>
        <p:nvPicPr>
          <p:cNvPr id="297" name="~PP1134.WAV">
            <a:hlinkClick r:id="" action="ppaction://media"/>
          </p:cNvPr>
          <p:cNvPicPr>
            <a:picLocks noRot="1" noChangeAspect="1"/>
          </p:cNvPicPr>
          <p:nvPr>
            <a:wavAudioFile r:embed="rId1" name="~PP1134.WAV"/>
          </p:nvPr>
        </p:nvPicPr>
        <p:blipFill>
          <a:blip r:embed="rId4"/>
          <a:stretch>
            <a:fillRect/>
          </a:stretch>
        </p:blipFill>
        <p:spPr>
          <a:xfrm>
            <a:off x="8696325" y="6410325"/>
            <a:ext cx="304800" cy="304800"/>
          </a:xfrm>
          <a:prstGeom prst="rect">
            <a:avLst/>
          </a:prstGeom>
        </p:spPr>
      </p:pic>
    </p:spTree>
  </p:cSld>
  <p:clrMapOvr>
    <a:masterClrMapping/>
  </p:clrMapOvr>
  <p:transition spd="med" advTm="12981">
    <p:wipe/>
  </p:transition>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31" name="CustomShape 1"/>
          <p:cNvSpPr/>
          <p:nvPr/>
        </p:nvSpPr>
        <p:spPr>
          <a:xfrm>
            <a:off x="1182600" y="361440"/>
            <a:ext cx="7272000" cy="4726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buSzPct val="45000"/>
              <a:buFont typeface="StarSymbol"/>
              <a:buChar char="l"/>
            </a:pPr>
            <a:r>
              <a:rPr lang="en-US" sz="4400" strike="noStrike">
                <a:solidFill>
                  <a:srgbClr val="000000"/>
                </a:solidFill>
                <a:latin typeface="Arial"/>
                <a:ea typeface="DejaVu Sans"/>
              </a:rPr>
              <a:t>Full Cache Fusion </a:t>
            </a:r>
            <a:endParaRPr/>
          </a:p>
        </p:txBody>
      </p:sp>
      <p:sp>
        <p:nvSpPr>
          <p:cNvPr id="932" name="CustomShape 2"/>
          <p:cNvSpPr/>
          <p:nvPr/>
        </p:nvSpPr>
        <p:spPr>
          <a:xfrm>
            <a:off x="990720" y="1569960"/>
            <a:ext cx="7479720" cy="1452240"/>
          </a:xfrm>
          <a:prstGeom prst="rect">
            <a:avLst/>
          </a:prstGeom>
          <a:noFill/>
          <a:ln>
            <a:noFill/>
          </a:ln>
        </p:spPr>
        <p:style>
          <a:lnRef idx="0">
            <a:scrgbClr r="0" g="0" b="0"/>
          </a:lnRef>
          <a:fillRef idx="0">
            <a:scrgbClr r="0" g="0" b="0"/>
          </a:fillRef>
          <a:effectRef idx="0">
            <a:scrgbClr r="0" g="0" b="0"/>
          </a:effectRef>
          <a:fontRef idx="minor"/>
        </p:style>
      </p:sp>
      <p:sp>
        <p:nvSpPr>
          <p:cNvPr id="933" name="CustomShape 3"/>
          <p:cNvSpPr/>
          <p:nvPr/>
        </p:nvSpPr>
        <p:spPr>
          <a:xfrm>
            <a:off x="3656160" y="5487840"/>
            <a:ext cx="1663200" cy="496440"/>
          </a:xfrm>
          <a:prstGeom prst="ellipse">
            <a:avLst/>
          </a:prstGeom>
          <a:gradFill>
            <a:gsLst>
              <a:gs pos="0">
                <a:srgbClr val="000000"/>
              </a:gs>
              <a:gs pos="50000">
                <a:srgbClr val="CCCCFF"/>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934" name="CustomShape 4"/>
          <p:cNvSpPr/>
          <p:nvPr/>
        </p:nvSpPr>
        <p:spPr>
          <a:xfrm>
            <a:off x="3656160" y="5410080"/>
            <a:ext cx="1663200" cy="329760"/>
          </a:xfrm>
          <a:prstGeom prst="rect">
            <a:avLst/>
          </a:prstGeom>
          <a:gradFill>
            <a:gsLst>
              <a:gs pos="0">
                <a:srgbClr val="000000"/>
              </a:gs>
              <a:gs pos="50000">
                <a:srgbClr val="CCCCFF"/>
              </a:gs>
              <a:gs pos="100000">
                <a:srgbClr val="000000"/>
              </a:gs>
            </a:gsLst>
            <a:lin ang="10800000"/>
          </a:gradFill>
          <a:ln>
            <a:noFill/>
          </a:ln>
        </p:spPr>
        <p:style>
          <a:lnRef idx="0">
            <a:scrgbClr r="0" g="0" b="0"/>
          </a:lnRef>
          <a:fillRef idx="0">
            <a:scrgbClr r="0" g="0" b="0"/>
          </a:fillRef>
          <a:effectRef idx="0">
            <a:scrgbClr r="0" g="0" b="0"/>
          </a:effectRef>
          <a:fontRef idx="minor"/>
        </p:style>
      </p:sp>
      <p:sp>
        <p:nvSpPr>
          <p:cNvPr id="935" name="CustomShape 5"/>
          <p:cNvSpPr/>
          <p:nvPr/>
        </p:nvSpPr>
        <p:spPr>
          <a:xfrm>
            <a:off x="3656160" y="5170320"/>
            <a:ext cx="1663200" cy="496800"/>
          </a:xfrm>
          <a:prstGeom prst="ellipse">
            <a:avLst/>
          </a:prstGeom>
          <a:gradFill>
            <a:gsLst>
              <a:gs pos="0">
                <a:srgbClr val="000000"/>
              </a:gs>
              <a:gs pos="100000">
                <a:srgbClr val="CCCCFF"/>
              </a:gs>
            </a:gsLst>
            <a:lin ang="13500000"/>
          </a:gradFill>
          <a:ln>
            <a:noFill/>
          </a:ln>
        </p:spPr>
        <p:style>
          <a:lnRef idx="0">
            <a:scrgbClr r="0" g="0" b="0"/>
          </a:lnRef>
          <a:fillRef idx="0">
            <a:scrgbClr r="0" g="0" b="0"/>
          </a:fillRef>
          <a:effectRef idx="0">
            <a:scrgbClr r="0" g="0" b="0"/>
          </a:effectRef>
          <a:fontRef idx="minor"/>
        </p:style>
      </p:sp>
      <p:sp>
        <p:nvSpPr>
          <p:cNvPr id="936" name="CustomShape 6"/>
          <p:cNvSpPr/>
          <p:nvPr/>
        </p:nvSpPr>
        <p:spPr>
          <a:xfrm>
            <a:off x="3668760" y="5716440"/>
            <a:ext cx="1625040" cy="317160"/>
          </a:xfrm>
          <a:prstGeom prst="rect">
            <a:avLst/>
          </a:prstGeom>
          <a:noFill/>
          <a:ln>
            <a:noFill/>
          </a:ln>
        </p:spPr>
        <p:style>
          <a:lnRef idx="0">
            <a:scrgbClr r="0" g="0" b="0"/>
          </a:lnRef>
          <a:fillRef idx="0">
            <a:scrgbClr r="0" g="0" b="0"/>
          </a:fillRef>
          <a:effectRef idx="0">
            <a:scrgbClr r="0" g="0" b="0"/>
          </a:effectRef>
          <a:fontRef idx="minor"/>
        </p:style>
        <p:txBody>
          <a:bodyPr lIns="90360" tIns="46080" rIns="90360" bIns="46080"/>
          <a:lstStyle/>
          <a:p>
            <a:pPr algn="ctr">
              <a:lnSpc>
                <a:spcPct val="90000"/>
              </a:lnSpc>
            </a:pPr>
            <a:r>
              <a:rPr lang="en-US" sz="1500" b="1" strike="noStrike">
                <a:solidFill>
                  <a:srgbClr val="FFFFFF"/>
                </a:solidFill>
                <a:latin typeface="Arial"/>
                <a:ea typeface="DejaVu Sans"/>
              </a:rPr>
              <a:t>Database</a:t>
            </a:r>
            <a:endParaRPr/>
          </a:p>
        </p:txBody>
      </p:sp>
      <p:pic>
        <p:nvPicPr>
          <p:cNvPr id="937" name="Picture 936"/>
          <p:cNvPicPr/>
          <p:nvPr/>
        </p:nvPicPr>
        <p:blipFill>
          <a:blip r:embed="rId4"/>
          <a:stretch/>
        </p:blipFill>
        <p:spPr>
          <a:xfrm>
            <a:off x="4255920" y="4730760"/>
            <a:ext cx="658440" cy="888480"/>
          </a:xfrm>
          <a:prstGeom prst="rect">
            <a:avLst/>
          </a:prstGeom>
          <a:ln>
            <a:noFill/>
          </a:ln>
        </p:spPr>
      </p:pic>
      <p:pic>
        <p:nvPicPr>
          <p:cNvPr id="938" name="Picture 937"/>
          <p:cNvPicPr/>
          <p:nvPr/>
        </p:nvPicPr>
        <p:blipFill>
          <a:blip r:embed="rId5"/>
          <a:stretch/>
        </p:blipFill>
        <p:spPr>
          <a:xfrm>
            <a:off x="2716200" y="4475160"/>
            <a:ext cx="3792240" cy="547200"/>
          </a:xfrm>
          <a:prstGeom prst="rect">
            <a:avLst/>
          </a:prstGeom>
          <a:ln>
            <a:noFill/>
          </a:ln>
        </p:spPr>
      </p:pic>
      <p:pic>
        <p:nvPicPr>
          <p:cNvPr id="939" name="Picture 938"/>
          <p:cNvPicPr/>
          <p:nvPr/>
        </p:nvPicPr>
        <p:blipFill>
          <a:blip r:embed="rId6"/>
          <a:stretch/>
        </p:blipFill>
        <p:spPr>
          <a:xfrm>
            <a:off x="1963800" y="3255840"/>
            <a:ext cx="1804680" cy="1495080"/>
          </a:xfrm>
          <a:prstGeom prst="rect">
            <a:avLst/>
          </a:prstGeom>
          <a:ln>
            <a:noFill/>
          </a:ln>
        </p:spPr>
      </p:pic>
      <p:sp>
        <p:nvSpPr>
          <p:cNvPr id="940" name="CustomShape 7"/>
          <p:cNvSpPr/>
          <p:nvPr/>
        </p:nvSpPr>
        <p:spPr>
          <a:xfrm rot="16200000" flipV="1">
            <a:off x="1374480" y="4008240"/>
            <a:ext cx="1203120" cy="21960"/>
          </a:xfrm>
          <a:prstGeom prst="trapezoid">
            <a:avLst>
              <a:gd name="adj" fmla="val 13775"/>
            </a:avLst>
          </a:prstGeom>
          <a:solidFill>
            <a:srgbClr val="B2B2B2"/>
          </a:solidFill>
          <a:ln>
            <a:noFill/>
          </a:ln>
        </p:spPr>
        <p:style>
          <a:lnRef idx="0">
            <a:scrgbClr r="0" g="0" b="0"/>
          </a:lnRef>
          <a:fillRef idx="0">
            <a:scrgbClr r="0" g="0" b="0"/>
          </a:fillRef>
          <a:effectRef idx="0">
            <a:scrgbClr r="0" g="0" b="0"/>
          </a:effectRef>
          <a:fontRef idx="minor"/>
        </p:style>
      </p:sp>
      <p:sp>
        <p:nvSpPr>
          <p:cNvPr id="941" name="CustomShape 8"/>
          <p:cNvSpPr/>
          <p:nvPr/>
        </p:nvSpPr>
        <p:spPr>
          <a:xfrm rot="10800000" flipH="1" flipV="1">
            <a:off x="18656280" y="3714840"/>
            <a:ext cx="1515960" cy="25200"/>
          </a:xfrm>
          <a:prstGeom prst="trapezoid">
            <a:avLst>
              <a:gd name="adj" fmla="val 13775"/>
            </a:avLst>
          </a:prstGeom>
          <a:solidFill>
            <a:srgbClr val="B2B2B2"/>
          </a:solidFill>
          <a:ln>
            <a:noFill/>
          </a:ln>
        </p:spPr>
        <p:style>
          <a:lnRef idx="0">
            <a:scrgbClr r="0" g="0" b="0"/>
          </a:lnRef>
          <a:fillRef idx="0">
            <a:scrgbClr r="0" g="0" b="0"/>
          </a:fillRef>
          <a:effectRef idx="0">
            <a:scrgbClr r="0" g="0" b="0"/>
          </a:effectRef>
          <a:fontRef idx="minor"/>
        </p:style>
      </p:sp>
      <p:sp>
        <p:nvSpPr>
          <p:cNvPr id="942" name="CustomShape 9"/>
          <p:cNvSpPr/>
          <p:nvPr/>
        </p:nvSpPr>
        <p:spPr>
          <a:xfrm rot="16200000" flipH="1" flipV="1">
            <a:off x="2876040" y="4006800"/>
            <a:ext cx="1203120" cy="2520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43" name="CustomShape 10"/>
          <p:cNvSpPr/>
          <p:nvPr/>
        </p:nvSpPr>
        <p:spPr>
          <a:xfrm flipV="1">
            <a:off x="1965240" y="4613760"/>
            <a:ext cx="1515600" cy="2484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44" name="CustomShape 11"/>
          <p:cNvSpPr/>
          <p:nvPr/>
        </p:nvSpPr>
        <p:spPr>
          <a:xfrm>
            <a:off x="1965240" y="3427560"/>
            <a:ext cx="1487160" cy="302040"/>
          </a:xfrm>
          <a:prstGeom prst="rect">
            <a:avLst/>
          </a:prstGeom>
          <a:noFill/>
          <a:ln>
            <a:noFill/>
          </a:ln>
        </p:spPr>
        <p:style>
          <a:lnRef idx="0">
            <a:scrgbClr r="0" g="0" b="0"/>
          </a:lnRef>
          <a:fillRef idx="0">
            <a:scrgbClr r="0" g="0" b="0"/>
          </a:fillRef>
          <a:effectRef idx="0">
            <a:scrgbClr r="0" g="0" b="0"/>
          </a:effectRef>
          <a:fontRef idx="minor"/>
        </p:style>
        <p:txBody>
          <a:bodyPr lIns="90360" tIns="46080" rIns="90360" bIns="46080"/>
          <a:lstStyle/>
          <a:p>
            <a:pPr algn="ctr">
              <a:lnSpc>
                <a:spcPct val="100000"/>
              </a:lnSpc>
            </a:pPr>
            <a:r>
              <a:rPr lang="en-US" sz="1400" b="1" strike="noStrike">
                <a:solidFill>
                  <a:srgbClr val="000000"/>
                </a:solidFill>
                <a:latin typeface="Arial"/>
                <a:ea typeface="DejaVu Sans"/>
              </a:rPr>
              <a:t>Node A</a:t>
            </a:r>
            <a:endParaRPr/>
          </a:p>
        </p:txBody>
      </p:sp>
      <p:sp>
        <p:nvSpPr>
          <p:cNvPr id="945" name="CustomShape 12"/>
          <p:cNvSpPr/>
          <p:nvPr/>
        </p:nvSpPr>
        <p:spPr>
          <a:xfrm>
            <a:off x="2101680" y="3656160"/>
            <a:ext cx="1226880" cy="52164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946" name="CustomShape 13"/>
          <p:cNvSpPr/>
          <p:nvPr/>
        </p:nvSpPr>
        <p:spPr>
          <a:xfrm rot="16200000" flipV="1">
            <a:off x="1852560" y="3904200"/>
            <a:ext cx="520200" cy="2196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47" name="CustomShape 14"/>
          <p:cNvSpPr/>
          <p:nvPr/>
        </p:nvSpPr>
        <p:spPr>
          <a:xfrm rot="16200000" flipH="1" flipV="1">
            <a:off x="3067560" y="3902760"/>
            <a:ext cx="520200" cy="24840"/>
          </a:xfrm>
          <a:prstGeom prst="trapezoid">
            <a:avLst>
              <a:gd name="adj" fmla="val 13775"/>
            </a:avLst>
          </a:prstGeom>
          <a:solidFill>
            <a:srgbClr val="CECECE"/>
          </a:solidFill>
          <a:ln>
            <a:noFill/>
          </a:ln>
        </p:spPr>
        <p:style>
          <a:lnRef idx="0">
            <a:scrgbClr r="0" g="0" b="0"/>
          </a:lnRef>
          <a:fillRef idx="0">
            <a:scrgbClr r="0" g="0" b="0"/>
          </a:fillRef>
          <a:effectRef idx="0">
            <a:scrgbClr r="0" g="0" b="0"/>
          </a:effectRef>
          <a:fontRef idx="minor"/>
        </p:style>
      </p:sp>
      <p:sp>
        <p:nvSpPr>
          <p:cNvPr id="948" name="CustomShape 15"/>
          <p:cNvSpPr/>
          <p:nvPr/>
        </p:nvSpPr>
        <p:spPr>
          <a:xfrm flipV="1">
            <a:off x="2101680" y="4169160"/>
            <a:ext cx="1226880" cy="23400"/>
          </a:xfrm>
          <a:prstGeom prst="trapezoid">
            <a:avLst>
              <a:gd name="adj" fmla="val 13775"/>
            </a:avLst>
          </a:prstGeom>
          <a:solidFill>
            <a:srgbClr val="CECECE"/>
          </a:solidFill>
          <a:ln>
            <a:noFill/>
          </a:ln>
        </p:spPr>
        <p:style>
          <a:lnRef idx="0">
            <a:scrgbClr r="0" g="0" b="0"/>
          </a:lnRef>
          <a:fillRef idx="0">
            <a:scrgbClr r="0" g="0" b="0"/>
          </a:fillRef>
          <a:effectRef idx="0">
            <a:scrgbClr r="0" g="0" b="0"/>
          </a:effectRef>
          <a:fontRef idx="minor"/>
        </p:style>
      </p:sp>
      <p:sp>
        <p:nvSpPr>
          <p:cNvPr id="949" name="CustomShape 16"/>
          <p:cNvSpPr/>
          <p:nvPr/>
        </p:nvSpPr>
        <p:spPr>
          <a:xfrm rot="10800000" flipH="1" flipV="1">
            <a:off x="15609240" y="3948120"/>
            <a:ext cx="1226520" cy="2484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50" name="CustomShape 17"/>
          <p:cNvSpPr/>
          <p:nvPr/>
        </p:nvSpPr>
        <p:spPr>
          <a:xfrm>
            <a:off x="1974960" y="4206960"/>
            <a:ext cx="1477440" cy="493560"/>
          </a:xfrm>
          <a:prstGeom prst="rect">
            <a:avLst/>
          </a:prstGeom>
          <a:noFill/>
          <a:ln>
            <a:noFill/>
          </a:ln>
        </p:spPr>
        <p:style>
          <a:lnRef idx="0">
            <a:scrgbClr r="0" g="0" b="0"/>
          </a:lnRef>
          <a:fillRef idx="0">
            <a:scrgbClr r="0" g="0" b="0"/>
          </a:fillRef>
          <a:effectRef idx="0">
            <a:scrgbClr r="0" g="0" b="0"/>
          </a:effectRef>
          <a:fontRef idx="minor"/>
        </p:style>
        <p:txBody>
          <a:bodyPr lIns="90360" tIns="46080" rIns="90360" bIns="46080"/>
          <a:lstStyle/>
          <a:p>
            <a:r>
              <a:rPr lang="en-US" sz="1400" b="1" strike="noStrike">
                <a:solidFill>
                  <a:srgbClr val="000000"/>
                </a:solidFill>
                <a:latin typeface="Arial"/>
                <a:ea typeface="DejaVu Sans"/>
              </a:rPr>
              <a:t>Database</a:t>
            </a:r>
            <a:endParaRPr/>
          </a:p>
          <a:p>
            <a:pPr algn="ctr">
              <a:lnSpc>
                <a:spcPct val="90000"/>
              </a:lnSpc>
            </a:pPr>
            <a:r>
              <a:rPr lang="en-US" sz="1400" b="1" strike="noStrike">
                <a:solidFill>
                  <a:srgbClr val="000000"/>
                </a:solidFill>
                <a:latin typeface="Arial"/>
                <a:ea typeface="DejaVu Sans"/>
              </a:rPr>
              <a:t> buffers</a:t>
            </a:r>
            <a:endParaRPr/>
          </a:p>
        </p:txBody>
      </p:sp>
      <p:sp>
        <p:nvSpPr>
          <p:cNvPr id="951" name="CustomShape 18"/>
          <p:cNvSpPr/>
          <p:nvPr/>
        </p:nvSpPr>
        <p:spPr>
          <a:xfrm>
            <a:off x="2157480" y="3708360"/>
            <a:ext cx="74160" cy="3780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2" name="CustomShape 19"/>
          <p:cNvSpPr/>
          <p:nvPr/>
        </p:nvSpPr>
        <p:spPr>
          <a:xfrm>
            <a:off x="2300400" y="3708360"/>
            <a:ext cx="72360" cy="3780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3" name="CustomShape 20"/>
          <p:cNvSpPr/>
          <p:nvPr/>
        </p:nvSpPr>
        <p:spPr>
          <a:xfrm>
            <a:off x="2446200" y="3708360"/>
            <a:ext cx="72720" cy="3780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4" name="CustomShape 21"/>
          <p:cNvSpPr/>
          <p:nvPr/>
        </p:nvSpPr>
        <p:spPr>
          <a:xfrm>
            <a:off x="2587680" y="3708360"/>
            <a:ext cx="70920" cy="3780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5" name="CustomShape 22"/>
          <p:cNvSpPr/>
          <p:nvPr/>
        </p:nvSpPr>
        <p:spPr>
          <a:xfrm>
            <a:off x="2300400" y="3795840"/>
            <a:ext cx="72360" cy="374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6" name="CustomShape 23"/>
          <p:cNvSpPr/>
          <p:nvPr/>
        </p:nvSpPr>
        <p:spPr>
          <a:xfrm>
            <a:off x="2587680" y="3795840"/>
            <a:ext cx="70920" cy="374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7" name="CustomShape 24"/>
          <p:cNvSpPr/>
          <p:nvPr/>
        </p:nvSpPr>
        <p:spPr>
          <a:xfrm>
            <a:off x="2157480" y="3795840"/>
            <a:ext cx="74160" cy="374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8" name="CustomShape 25"/>
          <p:cNvSpPr/>
          <p:nvPr/>
        </p:nvSpPr>
        <p:spPr>
          <a:xfrm>
            <a:off x="2446200" y="3795840"/>
            <a:ext cx="72720" cy="374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59" name="CustomShape 26"/>
          <p:cNvSpPr/>
          <p:nvPr/>
        </p:nvSpPr>
        <p:spPr>
          <a:xfrm>
            <a:off x="2587680" y="3887640"/>
            <a:ext cx="70920" cy="3636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60" name="CustomShape 27"/>
          <p:cNvSpPr/>
          <p:nvPr/>
        </p:nvSpPr>
        <p:spPr>
          <a:xfrm>
            <a:off x="2300400" y="3887640"/>
            <a:ext cx="72360" cy="3636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61" name="CustomShape 28"/>
          <p:cNvSpPr/>
          <p:nvPr/>
        </p:nvSpPr>
        <p:spPr>
          <a:xfrm>
            <a:off x="2157480" y="3887640"/>
            <a:ext cx="74160" cy="3636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62" name="CustomShape 29"/>
          <p:cNvSpPr/>
          <p:nvPr/>
        </p:nvSpPr>
        <p:spPr>
          <a:xfrm>
            <a:off x="2446200" y="3887640"/>
            <a:ext cx="72720" cy="3636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63" name="CustomShape 30"/>
          <p:cNvSpPr/>
          <p:nvPr/>
        </p:nvSpPr>
        <p:spPr>
          <a:xfrm>
            <a:off x="2157480" y="3978360"/>
            <a:ext cx="74160" cy="4068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64" name="CustomShape 31"/>
          <p:cNvSpPr/>
          <p:nvPr/>
        </p:nvSpPr>
        <p:spPr>
          <a:xfrm>
            <a:off x="2300400" y="3978360"/>
            <a:ext cx="72360" cy="4068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65" name="CustomShape 32"/>
          <p:cNvSpPr/>
          <p:nvPr/>
        </p:nvSpPr>
        <p:spPr>
          <a:xfrm>
            <a:off x="2446200" y="3978360"/>
            <a:ext cx="72720" cy="4068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66" name="CustomShape 33"/>
          <p:cNvSpPr/>
          <p:nvPr/>
        </p:nvSpPr>
        <p:spPr>
          <a:xfrm>
            <a:off x="2587680" y="3978360"/>
            <a:ext cx="70920" cy="4068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67" name="CustomShape 34"/>
          <p:cNvSpPr/>
          <p:nvPr/>
        </p:nvSpPr>
        <p:spPr>
          <a:xfrm>
            <a:off x="2717640" y="3983040"/>
            <a:ext cx="74520" cy="3780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68" name="CustomShape 35"/>
          <p:cNvSpPr/>
          <p:nvPr/>
        </p:nvSpPr>
        <p:spPr>
          <a:xfrm>
            <a:off x="2717640" y="3890880"/>
            <a:ext cx="74520" cy="3780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69" name="CustomShape 36"/>
          <p:cNvSpPr/>
          <p:nvPr/>
        </p:nvSpPr>
        <p:spPr>
          <a:xfrm>
            <a:off x="2717640" y="3797280"/>
            <a:ext cx="74520" cy="392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70" name="CustomShape 37"/>
          <p:cNvSpPr/>
          <p:nvPr/>
        </p:nvSpPr>
        <p:spPr>
          <a:xfrm>
            <a:off x="2717640" y="3710160"/>
            <a:ext cx="74520" cy="4068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71" name="CustomShape 38"/>
          <p:cNvSpPr/>
          <p:nvPr/>
        </p:nvSpPr>
        <p:spPr>
          <a:xfrm>
            <a:off x="2717640" y="4070520"/>
            <a:ext cx="74520" cy="392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72" name="CustomShape 39"/>
          <p:cNvSpPr/>
          <p:nvPr/>
        </p:nvSpPr>
        <p:spPr>
          <a:xfrm>
            <a:off x="2587680" y="4065480"/>
            <a:ext cx="70920" cy="410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73" name="CustomShape 40"/>
          <p:cNvSpPr/>
          <p:nvPr/>
        </p:nvSpPr>
        <p:spPr>
          <a:xfrm>
            <a:off x="2300400" y="4065480"/>
            <a:ext cx="72360" cy="410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74" name="CustomShape 41"/>
          <p:cNvSpPr/>
          <p:nvPr/>
        </p:nvSpPr>
        <p:spPr>
          <a:xfrm>
            <a:off x="2446200" y="4065480"/>
            <a:ext cx="72720" cy="410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75" name="CustomShape 42"/>
          <p:cNvSpPr/>
          <p:nvPr/>
        </p:nvSpPr>
        <p:spPr>
          <a:xfrm>
            <a:off x="2157480" y="4065480"/>
            <a:ext cx="74160" cy="41040"/>
          </a:xfrm>
          <a:prstGeom prst="rect">
            <a:avLst/>
          </a:prstGeom>
          <a:gradFill>
            <a:gsLst>
              <a:gs pos="0">
                <a:srgbClr val="F8E4E4"/>
              </a:gs>
              <a:gs pos="100000">
                <a:srgbClr val="CC0000"/>
              </a:gs>
            </a:gsLst>
            <a:lin ang="13500000"/>
          </a:gradFill>
          <a:ln w="12600">
            <a:solidFill>
              <a:srgbClr val="000000"/>
            </a:solidFill>
            <a:miter/>
          </a:ln>
        </p:spPr>
        <p:style>
          <a:lnRef idx="0">
            <a:scrgbClr r="0" g="0" b="0"/>
          </a:lnRef>
          <a:fillRef idx="0">
            <a:scrgbClr r="0" g="0" b="0"/>
          </a:fillRef>
          <a:effectRef idx="0">
            <a:scrgbClr r="0" g="0" b="0"/>
          </a:effectRef>
          <a:fontRef idx="minor"/>
        </p:style>
      </p:sp>
      <p:sp>
        <p:nvSpPr>
          <p:cNvPr id="976" name="CustomShape 43"/>
          <p:cNvSpPr/>
          <p:nvPr/>
        </p:nvSpPr>
        <p:spPr>
          <a:xfrm>
            <a:off x="3030480" y="3718080"/>
            <a:ext cx="74160" cy="3600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77" name="CustomShape 44"/>
          <p:cNvSpPr/>
          <p:nvPr/>
        </p:nvSpPr>
        <p:spPr>
          <a:xfrm>
            <a:off x="3030480" y="3803760"/>
            <a:ext cx="741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78" name="CustomShape 45"/>
          <p:cNvSpPr/>
          <p:nvPr/>
        </p:nvSpPr>
        <p:spPr>
          <a:xfrm>
            <a:off x="3030480" y="3894120"/>
            <a:ext cx="741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79" name="CustomShape 46"/>
          <p:cNvSpPr/>
          <p:nvPr/>
        </p:nvSpPr>
        <p:spPr>
          <a:xfrm>
            <a:off x="3030480" y="3984480"/>
            <a:ext cx="74160" cy="410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80" name="CustomShape 47"/>
          <p:cNvSpPr/>
          <p:nvPr/>
        </p:nvSpPr>
        <p:spPr>
          <a:xfrm>
            <a:off x="3164040" y="3989520"/>
            <a:ext cx="723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81" name="CustomShape 48"/>
          <p:cNvSpPr/>
          <p:nvPr/>
        </p:nvSpPr>
        <p:spPr>
          <a:xfrm>
            <a:off x="3164040" y="3897360"/>
            <a:ext cx="723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82" name="CustomShape 49"/>
          <p:cNvSpPr/>
          <p:nvPr/>
        </p:nvSpPr>
        <p:spPr>
          <a:xfrm>
            <a:off x="3164040" y="3807000"/>
            <a:ext cx="723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83" name="CustomShape 50"/>
          <p:cNvSpPr/>
          <p:nvPr/>
        </p:nvSpPr>
        <p:spPr>
          <a:xfrm>
            <a:off x="3164040" y="3718080"/>
            <a:ext cx="72360" cy="4068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84" name="CustomShape 51"/>
          <p:cNvSpPr/>
          <p:nvPr/>
        </p:nvSpPr>
        <p:spPr>
          <a:xfrm>
            <a:off x="3164040" y="4079880"/>
            <a:ext cx="72360" cy="3600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85" name="CustomShape 52"/>
          <p:cNvSpPr/>
          <p:nvPr/>
        </p:nvSpPr>
        <p:spPr>
          <a:xfrm>
            <a:off x="3030480" y="4073400"/>
            <a:ext cx="741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986" name="CustomShape 53"/>
          <p:cNvSpPr/>
          <p:nvPr/>
        </p:nvSpPr>
        <p:spPr>
          <a:xfrm flipV="1">
            <a:off x="1965240" y="4613760"/>
            <a:ext cx="1515600" cy="2484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pic>
        <p:nvPicPr>
          <p:cNvPr id="987" name="Picture 986"/>
          <p:cNvPicPr/>
          <p:nvPr/>
        </p:nvPicPr>
        <p:blipFill>
          <a:blip r:embed="rId6"/>
          <a:stretch/>
        </p:blipFill>
        <p:spPr>
          <a:xfrm>
            <a:off x="5467320" y="3255840"/>
            <a:ext cx="1804680" cy="1495080"/>
          </a:xfrm>
          <a:prstGeom prst="rect">
            <a:avLst/>
          </a:prstGeom>
          <a:ln>
            <a:noFill/>
          </a:ln>
        </p:spPr>
      </p:pic>
      <p:sp>
        <p:nvSpPr>
          <p:cNvPr id="988" name="CustomShape 54"/>
          <p:cNvSpPr/>
          <p:nvPr/>
        </p:nvSpPr>
        <p:spPr>
          <a:xfrm rot="16200000" flipV="1">
            <a:off x="4878000" y="4008240"/>
            <a:ext cx="1203120" cy="21960"/>
          </a:xfrm>
          <a:prstGeom prst="trapezoid">
            <a:avLst>
              <a:gd name="adj" fmla="val 13775"/>
            </a:avLst>
          </a:prstGeom>
          <a:solidFill>
            <a:srgbClr val="B2B2B2"/>
          </a:solidFill>
          <a:ln>
            <a:noFill/>
          </a:ln>
        </p:spPr>
        <p:style>
          <a:lnRef idx="0">
            <a:scrgbClr r="0" g="0" b="0"/>
          </a:lnRef>
          <a:fillRef idx="0">
            <a:scrgbClr r="0" g="0" b="0"/>
          </a:fillRef>
          <a:effectRef idx="0">
            <a:scrgbClr r="0" g="0" b="0"/>
          </a:effectRef>
          <a:fontRef idx="minor"/>
        </p:style>
      </p:sp>
      <p:sp>
        <p:nvSpPr>
          <p:cNvPr id="989" name="CustomShape 55"/>
          <p:cNvSpPr/>
          <p:nvPr/>
        </p:nvSpPr>
        <p:spPr>
          <a:xfrm rot="10800000" flipH="1" flipV="1">
            <a:off x="22157280" y="3714840"/>
            <a:ext cx="1515600" cy="25200"/>
          </a:xfrm>
          <a:prstGeom prst="trapezoid">
            <a:avLst>
              <a:gd name="adj" fmla="val 13775"/>
            </a:avLst>
          </a:prstGeom>
          <a:solidFill>
            <a:srgbClr val="B2B2B2"/>
          </a:solidFill>
          <a:ln>
            <a:noFill/>
          </a:ln>
        </p:spPr>
        <p:style>
          <a:lnRef idx="0">
            <a:scrgbClr r="0" g="0" b="0"/>
          </a:lnRef>
          <a:fillRef idx="0">
            <a:scrgbClr r="0" g="0" b="0"/>
          </a:fillRef>
          <a:effectRef idx="0">
            <a:scrgbClr r="0" g="0" b="0"/>
          </a:effectRef>
          <a:fontRef idx="minor"/>
        </p:style>
      </p:sp>
      <p:sp>
        <p:nvSpPr>
          <p:cNvPr id="990" name="CustomShape 56"/>
          <p:cNvSpPr/>
          <p:nvPr/>
        </p:nvSpPr>
        <p:spPr>
          <a:xfrm rot="16200000" flipH="1" flipV="1">
            <a:off x="6378840" y="4006800"/>
            <a:ext cx="1203120" cy="2484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91" name="CustomShape 57"/>
          <p:cNvSpPr/>
          <p:nvPr/>
        </p:nvSpPr>
        <p:spPr>
          <a:xfrm flipV="1">
            <a:off x="5468760" y="4613760"/>
            <a:ext cx="1515960" cy="2484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92" name="CustomShape 58"/>
          <p:cNvSpPr/>
          <p:nvPr/>
        </p:nvSpPr>
        <p:spPr>
          <a:xfrm>
            <a:off x="5468760" y="3427560"/>
            <a:ext cx="1485720" cy="302040"/>
          </a:xfrm>
          <a:prstGeom prst="rect">
            <a:avLst/>
          </a:prstGeom>
          <a:noFill/>
          <a:ln>
            <a:noFill/>
          </a:ln>
        </p:spPr>
        <p:style>
          <a:lnRef idx="0">
            <a:scrgbClr r="0" g="0" b="0"/>
          </a:lnRef>
          <a:fillRef idx="0">
            <a:scrgbClr r="0" g="0" b="0"/>
          </a:fillRef>
          <a:effectRef idx="0">
            <a:scrgbClr r="0" g="0" b="0"/>
          </a:effectRef>
          <a:fontRef idx="minor"/>
        </p:style>
        <p:txBody>
          <a:bodyPr lIns="90360" tIns="46080" rIns="90360" bIns="46080"/>
          <a:lstStyle/>
          <a:p>
            <a:pPr algn="ctr">
              <a:lnSpc>
                <a:spcPct val="100000"/>
              </a:lnSpc>
            </a:pPr>
            <a:r>
              <a:rPr lang="en-US" sz="1400" b="1" strike="noStrike">
                <a:solidFill>
                  <a:srgbClr val="000000"/>
                </a:solidFill>
                <a:latin typeface="Arial"/>
                <a:ea typeface="DejaVu Sans"/>
              </a:rPr>
              <a:t>Node B</a:t>
            </a:r>
            <a:endParaRPr/>
          </a:p>
        </p:txBody>
      </p:sp>
      <p:sp>
        <p:nvSpPr>
          <p:cNvPr id="993" name="CustomShape 59"/>
          <p:cNvSpPr/>
          <p:nvPr/>
        </p:nvSpPr>
        <p:spPr>
          <a:xfrm>
            <a:off x="5605560" y="3656160"/>
            <a:ext cx="1226520" cy="521640"/>
          </a:xfrm>
          <a:prstGeom prst="rect">
            <a:avLst/>
          </a:prstGeom>
          <a:solidFill>
            <a:srgbClr val="919191"/>
          </a:solidFill>
          <a:ln>
            <a:noFill/>
          </a:ln>
        </p:spPr>
        <p:style>
          <a:lnRef idx="0">
            <a:scrgbClr r="0" g="0" b="0"/>
          </a:lnRef>
          <a:fillRef idx="0">
            <a:scrgbClr r="0" g="0" b="0"/>
          </a:fillRef>
          <a:effectRef idx="0">
            <a:scrgbClr r="0" g="0" b="0"/>
          </a:effectRef>
          <a:fontRef idx="minor"/>
        </p:style>
      </p:sp>
      <p:sp>
        <p:nvSpPr>
          <p:cNvPr id="994" name="CustomShape 60"/>
          <p:cNvSpPr/>
          <p:nvPr/>
        </p:nvSpPr>
        <p:spPr>
          <a:xfrm rot="16200000" flipV="1">
            <a:off x="5356080" y="3904200"/>
            <a:ext cx="520200" cy="2160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95" name="CustomShape 61"/>
          <p:cNvSpPr/>
          <p:nvPr/>
        </p:nvSpPr>
        <p:spPr>
          <a:xfrm rot="16200000" flipH="1" flipV="1">
            <a:off x="6571080" y="3904200"/>
            <a:ext cx="520200" cy="21960"/>
          </a:xfrm>
          <a:prstGeom prst="trapezoid">
            <a:avLst>
              <a:gd name="adj" fmla="val 13775"/>
            </a:avLst>
          </a:prstGeom>
          <a:solidFill>
            <a:srgbClr val="CECECE"/>
          </a:solidFill>
          <a:ln>
            <a:noFill/>
          </a:ln>
        </p:spPr>
        <p:style>
          <a:lnRef idx="0">
            <a:scrgbClr r="0" g="0" b="0"/>
          </a:lnRef>
          <a:fillRef idx="0">
            <a:scrgbClr r="0" g="0" b="0"/>
          </a:fillRef>
          <a:effectRef idx="0">
            <a:scrgbClr r="0" g="0" b="0"/>
          </a:effectRef>
          <a:fontRef idx="minor"/>
        </p:style>
      </p:sp>
      <p:sp>
        <p:nvSpPr>
          <p:cNvPr id="996" name="CustomShape 62"/>
          <p:cNvSpPr/>
          <p:nvPr/>
        </p:nvSpPr>
        <p:spPr>
          <a:xfrm flipV="1">
            <a:off x="5605560" y="4169160"/>
            <a:ext cx="1226520" cy="23400"/>
          </a:xfrm>
          <a:prstGeom prst="trapezoid">
            <a:avLst>
              <a:gd name="adj" fmla="val 13775"/>
            </a:avLst>
          </a:prstGeom>
          <a:solidFill>
            <a:srgbClr val="CECECE"/>
          </a:solidFill>
          <a:ln>
            <a:noFill/>
          </a:ln>
        </p:spPr>
        <p:style>
          <a:lnRef idx="0">
            <a:scrgbClr r="0" g="0" b="0"/>
          </a:lnRef>
          <a:fillRef idx="0">
            <a:scrgbClr r="0" g="0" b="0"/>
          </a:fillRef>
          <a:effectRef idx="0">
            <a:scrgbClr r="0" g="0" b="0"/>
          </a:effectRef>
          <a:fontRef idx="minor"/>
        </p:style>
      </p:sp>
      <p:sp>
        <p:nvSpPr>
          <p:cNvPr id="997" name="CustomShape 63"/>
          <p:cNvSpPr/>
          <p:nvPr/>
        </p:nvSpPr>
        <p:spPr>
          <a:xfrm rot="10800000" flipH="1" flipV="1">
            <a:off x="19112760" y="3948120"/>
            <a:ext cx="1226520" cy="24840"/>
          </a:xfrm>
          <a:prstGeom prst="trapezoid">
            <a:avLst>
              <a:gd name="adj" fmla="val 13775"/>
            </a:avLst>
          </a:prstGeom>
          <a:solidFill>
            <a:srgbClr val="414141"/>
          </a:solidFill>
          <a:ln>
            <a:noFill/>
          </a:ln>
        </p:spPr>
        <p:style>
          <a:lnRef idx="0">
            <a:scrgbClr r="0" g="0" b="0"/>
          </a:lnRef>
          <a:fillRef idx="0">
            <a:scrgbClr r="0" g="0" b="0"/>
          </a:fillRef>
          <a:effectRef idx="0">
            <a:scrgbClr r="0" g="0" b="0"/>
          </a:effectRef>
          <a:fontRef idx="minor"/>
        </p:style>
      </p:sp>
      <p:sp>
        <p:nvSpPr>
          <p:cNvPr id="998" name="CustomShape 64"/>
          <p:cNvSpPr/>
          <p:nvPr/>
        </p:nvSpPr>
        <p:spPr>
          <a:xfrm>
            <a:off x="5479920" y="4206960"/>
            <a:ext cx="1474560" cy="493560"/>
          </a:xfrm>
          <a:prstGeom prst="rect">
            <a:avLst/>
          </a:prstGeom>
          <a:noFill/>
          <a:ln>
            <a:noFill/>
          </a:ln>
        </p:spPr>
        <p:style>
          <a:lnRef idx="0">
            <a:scrgbClr r="0" g="0" b="0"/>
          </a:lnRef>
          <a:fillRef idx="0">
            <a:scrgbClr r="0" g="0" b="0"/>
          </a:fillRef>
          <a:effectRef idx="0">
            <a:scrgbClr r="0" g="0" b="0"/>
          </a:effectRef>
          <a:fontRef idx="minor"/>
        </p:style>
        <p:txBody>
          <a:bodyPr lIns="90360" tIns="46080" rIns="90360" bIns="46080"/>
          <a:lstStyle/>
          <a:p>
            <a:r>
              <a:rPr lang="en-US" sz="1400" b="1" strike="noStrike">
                <a:solidFill>
                  <a:srgbClr val="000000"/>
                </a:solidFill>
                <a:latin typeface="Arial"/>
                <a:ea typeface="DejaVu Sans"/>
              </a:rPr>
              <a:t>Database</a:t>
            </a:r>
            <a:endParaRPr/>
          </a:p>
          <a:p>
            <a:pPr algn="ctr">
              <a:lnSpc>
                <a:spcPct val="90000"/>
              </a:lnSpc>
            </a:pPr>
            <a:r>
              <a:rPr lang="en-US" sz="1400" b="1" strike="noStrike">
                <a:solidFill>
                  <a:srgbClr val="000000"/>
                </a:solidFill>
                <a:latin typeface="Arial"/>
                <a:ea typeface="DejaVu Sans"/>
              </a:rPr>
              <a:t> buffers</a:t>
            </a:r>
            <a:endParaRPr/>
          </a:p>
        </p:txBody>
      </p:sp>
      <p:sp>
        <p:nvSpPr>
          <p:cNvPr id="999" name="CustomShape 65"/>
          <p:cNvSpPr/>
          <p:nvPr/>
        </p:nvSpPr>
        <p:spPr>
          <a:xfrm>
            <a:off x="5707080" y="3703680"/>
            <a:ext cx="741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0" name="CustomShape 66"/>
          <p:cNvSpPr/>
          <p:nvPr/>
        </p:nvSpPr>
        <p:spPr>
          <a:xfrm>
            <a:off x="5850000" y="3703680"/>
            <a:ext cx="723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1" name="CustomShape 67"/>
          <p:cNvSpPr/>
          <p:nvPr/>
        </p:nvSpPr>
        <p:spPr>
          <a:xfrm>
            <a:off x="5996160" y="3703680"/>
            <a:ext cx="723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2" name="CustomShape 68"/>
          <p:cNvSpPr/>
          <p:nvPr/>
        </p:nvSpPr>
        <p:spPr>
          <a:xfrm>
            <a:off x="6135840" y="3703680"/>
            <a:ext cx="723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3" name="CustomShape 69"/>
          <p:cNvSpPr/>
          <p:nvPr/>
        </p:nvSpPr>
        <p:spPr>
          <a:xfrm>
            <a:off x="5850000" y="3790800"/>
            <a:ext cx="723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4" name="CustomShape 70"/>
          <p:cNvSpPr/>
          <p:nvPr/>
        </p:nvSpPr>
        <p:spPr>
          <a:xfrm>
            <a:off x="6135840" y="3790800"/>
            <a:ext cx="723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5" name="CustomShape 71"/>
          <p:cNvSpPr/>
          <p:nvPr/>
        </p:nvSpPr>
        <p:spPr>
          <a:xfrm>
            <a:off x="5707080" y="3790800"/>
            <a:ext cx="741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6" name="CustomShape 72"/>
          <p:cNvSpPr/>
          <p:nvPr/>
        </p:nvSpPr>
        <p:spPr>
          <a:xfrm>
            <a:off x="5996160" y="3790800"/>
            <a:ext cx="723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7" name="CustomShape 73"/>
          <p:cNvSpPr/>
          <p:nvPr/>
        </p:nvSpPr>
        <p:spPr>
          <a:xfrm>
            <a:off x="6135840" y="3881520"/>
            <a:ext cx="723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8" name="CustomShape 74"/>
          <p:cNvSpPr/>
          <p:nvPr/>
        </p:nvSpPr>
        <p:spPr>
          <a:xfrm>
            <a:off x="5850000" y="3881520"/>
            <a:ext cx="723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09" name="CustomShape 75"/>
          <p:cNvSpPr/>
          <p:nvPr/>
        </p:nvSpPr>
        <p:spPr>
          <a:xfrm>
            <a:off x="5707080" y="3881520"/>
            <a:ext cx="741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0" name="CustomShape 76"/>
          <p:cNvSpPr/>
          <p:nvPr/>
        </p:nvSpPr>
        <p:spPr>
          <a:xfrm>
            <a:off x="5996160" y="3881520"/>
            <a:ext cx="723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1" name="CustomShape 77"/>
          <p:cNvSpPr/>
          <p:nvPr/>
        </p:nvSpPr>
        <p:spPr>
          <a:xfrm>
            <a:off x="5707080" y="3971880"/>
            <a:ext cx="74160" cy="410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2" name="CustomShape 78"/>
          <p:cNvSpPr/>
          <p:nvPr/>
        </p:nvSpPr>
        <p:spPr>
          <a:xfrm>
            <a:off x="5850000" y="3971880"/>
            <a:ext cx="72360" cy="410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3" name="CustomShape 79"/>
          <p:cNvSpPr/>
          <p:nvPr/>
        </p:nvSpPr>
        <p:spPr>
          <a:xfrm>
            <a:off x="5996160" y="3971880"/>
            <a:ext cx="72360" cy="410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4" name="CustomShape 80"/>
          <p:cNvSpPr/>
          <p:nvPr/>
        </p:nvSpPr>
        <p:spPr>
          <a:xfrm>
            <a:off x="6135840" y="3971880"/>
            <a:ext cx="72360" cy="410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5" name="CustomShape 81"/>
          <p:cNvSpPr/>
          <p:nvPr/>
        </p:nvSpPr>
        <p:spPr>
          <a:xfrm>
            <a:off x="6267600" y="3978360"/>
            <a:ext cx="741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6" name="CustomShape 82"/>
          <p:cNvSpPr/>
          <p:nvPr/>
        </p:nvSpPr>
        <p:spPr>
          <a:xfrm>
            <a:off x="6267600" y="3884760"/>
            <a:ext cx="741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7" name="CustomShape 83"/>
          <p:cNvSpPr/>
          <p:nvPr/>
        </p:nvSpPr>
        <p:spPr>
          <a:xfrm>
            <a:off x="6267600" y="3794040"/>
            <a:ext cx="741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8" name="CustomShape 84"/>
          <p:cNvSpPr/>
          <p:nvPr/>
        </p:nvSpPr>
        <p:spPr>
          <a:xfrm>
            <a:off x="6267600" y="3705120"/>
            <a:ext cx="74160" cy="410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19" name="CustomShape 85"/>
          <p:cNvSpPr/>
          <p:nvPr/>
        </p:nvSpPr>
        <p:spPr>
          <a:xfrm>
            <a:off x="6267600" y="4065480"/>
            <a:ext cx="74160" cy="3924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20" name="CustomShape 86"/>
          <p:cNvSpPr/>
          <p:nvPr/>
        </p:nvSpPr>
        <p:spPr>
          <a:xfrm>
            <a:off x="6135840" y="4062240"/>
            <a:ext cx="723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21" name="CustomShape 87"/>
          <p:cNvSpPr/>
          <p:nvPr/>
        </p:nvSpPr>
        <p:spPr>
          <a:xfrm>
            <a:off x="5850000" y="4062240"/>
            <a:ext cx="723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22" name="CustomShape 88"/>
          <p:cNvSpPr/>
          <p:nvPr/>
        </p:nvSpPr>
        <p:spPr>
          <a:xfrm>
            <a:off x="5996160" y="4062240"/>
            <a:ext cx="723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23" name="CustomShape 89"/>
          <p:cNvSpPr/>
          <p:nvPr/>
        </p:nvSpPr>
        <p:spPr>
          <a:xfrm>
            <a:off x="5707080" y="4062240"/>
            <a:ext cx="74160" cy="37800"/>
          </a:xfrm>
          <a:prstGeom prst="rect">
            <a:avLst/>
          </a:prstGeom>
          <a:solidFill>
            <a:srgbClr val="CC3300"/>
          </a:solidFill>
          <a:ln w="12600">
            <a:solidFill>
              <a:srgbClr val="000000"/>
            </a:solidFill>
            <a:miter/>
          </a:ln>
        </p:spPr>
        <p:style>
          <a:lnRef idx="0">
            <a:scrgbClr r="0" g="0" b="0"/>
          </a:lnRef>
          <a:fillRef idx="0">
            <a:scrgbClr r="0" g="0" b="0"/>
          </a:fillRef>
          <a:effectRef idx="0">
            <a:scrgbClr r="0" g="0" b="0"/>
          </a:effectRef>
          <a:fontRef idx="minor"/>
        </p:style>
      </p:sp>
      <p:sp>
        <p:nvSpPr>
          <p:cNvPr id="1024" name="CustomShape 90"/>
          <p:cNvSpPr/>
          <p:nvPr/>
        </p:nvSpPr>
        <p:spPr>
          <a:xfrm>
            <a:off x="6515280" y="3703680"/>
            <a:ext cx="72360" cy="3780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25" name="CustomShape 91"/>
          <p:cNvSpPr/>
          <p:nvPr/>
        </p:nvSpPr>
        <p:spPr>
          <a:xfrm>
            <a:off x="6515280" y="3790800"/>
            <a:ext cx="723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26" name="CustomShape 92"/>
          <p:cNvSpPr/>
          <p:nvPr/>
        </p:nvSpPr>
        <p:spPr>
          <a:xfrm>
            <a:off x="6515280" y="3881520"/>
            <a:ext cx="723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27" name="CustomShape 93"/>
          <p:cNvSpPr/>
          <p:nvPr/>
        </p:nvSpPr>
        <p:spPr>
          <a:xfrm>
            <a:off x="6515280" y="3971880"/>
            <a:ext cx="72360" cy="410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28" name="CustomShape 94"/>
          <p:cNvSpPr/>
          <p:nvPr/>
        </p:nvSpPr>
        <p:spPr>
          <a:xfrm>
            <a:off x="6647040" y="3978360"/>
            <a:ext cx="741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29" name="CustomShape 95"/>
          <p:cNvSpPr/>
          <p:nvPr/>
        </p:nvSpPr>
        <p:spPr>
          <a:xfrm>
            <a:off x="6647040" y="3884760"/>
            <a:ext cx="741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30" name="CustomShape 96"/>
          <p:cNvSpPr/>
          <p:nvPr/>
        </p:nvSpPr>
        <p:spPr>
          <a:xfrm>
            <a:off x="6647040" y="3794040"/>
            <a:ext cx="74160" cy="3780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31" name="CustomShape 97"/>
          <p:cNvSpPr/>
          <p:nvPr/>
        </p:nvSpPr>
        <p:spPr>
          <a:xfrm>
            <a:off x="6647040" y="3705120"/>
            <a:ext cx="74160" cy="410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32" name="CustomShape 98"/>
          <p:cNvSpPr/>
          <p:nvPr/>
        </p:nvSpPr>
        <p:spPr>
          <a:xfrm>
            <a:off x="6647040" y="4065480"/>
            <a:ext cx="74160" cy="3924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sp>
        <p:nvSpPr>
          <p:cNvPr id="1033" name="CustomShape 99"/>
          <p:cNvSpPr/>
          <p:nvPr/>
        </p:nvSpPr>
        <p:spPr>
          <a:xfrm>
            <a:off x="6515280" y="4062240"/>
            <a:ext cx="72360" cy="37800"/>
          </a:xfrm>
          <a:prstGeom prst="rect">
            <a:avLst/>
          </a:prstGeom>
          <a:solidFill>
            <a:srgbClr val="00CC00"/>
          </a:solidFill>
          <a:ln w="12600">
            <a:solidFill>
              <a:srgbClr val="000000"/>
            </a:solidFill>
            <a:miter/>
          </a:ln>
        </p:spPr>
        <p:style>
          <a:lnRef idx="0">
            <a:scrgbClr r="0" g="0" b="0"/>
          </a:lnRef>
          <a:fillRef idx="0">
            <a:scrgbClr r="0" g="0" b="0"/>
          </a:fillRef>
          <a:effectRef idx="0">
            <a:scrgbClr r="0" g="0" b="0"/>
          </a:effectRef>
          <a:fontRef idx="minor"/>
        </p:style>
      </p:sp>
      <p:pic>
        <p:nvPicPr>
          <p:cNvPr id="1034" name="Picture 1033"/>
          <p:cNvPicPr/>
          <p:nvPr/>
        </p:nvPicPr>
        <p:blipFill>
          <a:blip r:embed="rId7"/>
          <a:stretch/>
        </p:blipFill>
        <p:spPr>
          <a:xfrm>
            <a:off x="7043760" y="3479760"/>
            <a:ext cx="1191600" cy="964800"/>
          </a:xfrm>
          <a:prstGeom prst="rect">
            <a:avLst/>
          </a:prstGeom>
          <a:ln>
            <a:noFill/>
          </a:ln>
        </p:spPr>
      </p:pic>
      <p:sp>
        <p:nvSpPr>
          <p:cNvPr id="1035" name="CustomShape 100"/>
          <p:cNvSpPr/>
          <p:nvPr/>
        </p:nvSpPr>
        <p:spPr>
          <a:xfrm>
            <a:off x="7104240" y="3848040"/>
            <a:ext cx="932400" cy="317160"/>
          </a:xfrm>
          <a:prstGeom prst="rect">
            <a:avLst/>
          </a:prstGeom>
          <a:noFill/>
          <a:ln>
            <a:noFill/>
          </a:ln>
        </p:spPr>
        <p:style>
          <a:lnRef idx="0">
            <a:scrgbClr r="0" g="0" b="0"/>
          </a:lnRef>
          <a:fillRef idx="0">
            <a:scrgbClr r="0" g="0" b="0"/>
          </a:fillRef>
          <a:effectRef idx="0">
            <a:scrgbClr r="0" g="0" b="0"/>
          </a:effectRef>
          <a:fontRef idx="minor"/>
        </p:style>
        <p:txBody>
          <a:bodyPr wrap="none" lIns="90360" tIns="46080" rIns="90360" bIns="46080"/>
          <a:lstStyle/>
          <a:p>
            <a:pPr>
              <a:lnSpc>
                <a:spcPct val="100000"/>
              </a:lnSpc>
            </a:pPr>
            <a:r>
              <a:rPr lang="en-US" sz="1500" b="1" strike="noStrike">
                <a:solidFill>
                  <a:srgbClr val="FFFFFF"/>
                </a:solidFill>
                <a:latin typeface="Arial"/>
                <a:ea typeface="DejaVu Sans"/>
              </a:rPr>
              <a:t>Request</a:t>
            </a:r>
            <a:endParaRPr/>
          </a:p>
        </p:txBody>
      </p:sp>
      <p:pic>
        <p:nvPicPr>
          <p:cNvPr id="1036" name="Picture 1035"/>
          <p:cNvPicPr/>
          <p:nvPr/>
        </p:nvPicPr>
        <p:blipFill>
          <a:blip r:embed="rId8"/>
          <a:stretch/>
        </p:blipFill>
        <p:spPr>
          <a:xfrm>
            <a:off x="3535200" y="3554280"/>
            <a:ext cx="2020680" cy="890280"/>
          </a:xfrm>
          <a:prstGeom prst="rect">
            <a:avLst/>
          </a:prstGeom>
          <a:ln>
            <a:noFill/>
          </a:ln>
        </p:spPr>
      </p:pic>
      <p:sp>
        <p:nvSpPr>
          <p:cNvPr id="1037" name="CustomShape 101"/>
          <p:cNvSpPr/>
          <p:nvPr/>
        </p:nvSpPr>
        <p:spPr>
          <a:xfrm>
            <a:off x="3876840" y="3894120"/>
            <a:ext cx="1101240" cy="245520"/>
          </a:xfrm>
          <a:prstGeom prst="rect">
            <a:avLst/>
          </a:prstGeom>
          <a:noFill/>
          <a:ln>
            <a:noFill/>
          </a:ln>
        </p:spPr>
        <p:style>
          <a:lnRef idx="0">
            <a:scrgbClr r="0" g="0" b="0"/>
          </a:lnRef>
          <a:fillRef idx="0">
            <a:scrgbClr r="0" g="0" b="0"/>
          </a:fillRef>
          <a:effectRef idx="0">
            <a:scrgbClr r="0" g="0" b="0"/>
          </a:effectRef>
          <a:fontRef idx="minor"/>
        </p:style>
        <p:txBody>
          <a:bodyPr wrap="none" lIns="90360" tIns="46080" rIns="90360" bIns="46080" anchor="ctr"/>
          <a:lstStyle/>
          <a:p>
            <a:pPr algn="ctr">
              <a:lnSpc>
                <a:spcPct val="100000"/>
              </a:lnSpc>
            </a:pPr>
            <a:r>
              <a:rPr lang="en-US" sz="1500" b="1" strike="noStrike">
                <a:solidFill>
                  <a:srgbClr val="FFFFFF"/>
                </a:solidFill>
                <a:latin typeface="Arial"/>
                <a:ea typeface="DejaVu Sans"/>
              </a:rPr>
              <a:t>Data Transfer</a:t>
            </a:r>
            <a:endParaRPr/>
          </a:p>
        </p:txBody>
      </p:sp>
      <p:sp>
        <p:nvSpPr>
          <p:cNvPr id="1038" name="CustomShape 102"/>
          <p:cNvSpPr/>
          <p:nvPr/>
        </p:nvSpPr>
        <p:spPr>
          <a:xfrm>
            <a:off x="609480" y="1523880"/>
            <a:ext cx="7845120" cy="218736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nSpc>
                <a:spcPct val="100000"/>
              </a:lnSpc>
              <a:buSzPct val="45000"/>
              <a:buFont typeface="StarSymbol"/>
              <a:buChar char="l"/>
            </a:pPr>
            <a:r>
              <a:rPr lang="en-US" sz="2400" strike="noStrike">
                <a:solidFill>
                  <a:srgbClr val="FFFFFF"/>
                </a:solidFill>
                <a:latin typeface="Arial"/>
                <a:ea typeface="DejaVu Sans"/>
              </a:rPr>
              <a:t> Cache Fusion increases performance and scalability</a:t>
            </a:r>
            <a:endParaRPr/>
          </a:p>
          <a:p>
            <a:pPr lvl="1">
              <a:lnSpc>
                <a:spcPct val="100000"/>
              </a:lnSpc>
              <a:buSzPct val="75000"/>
              <a:buFont typeface="StarSymbol"/>
              <a:buChar char="l"/>
            </a:pPr>
            <a:r>
              <a:rPr lang="en-US" sz="2000" strike="noStrike">
                <a:solidFill>
                  <a:srgbClr val="FFFFFF"/>
                </a:solidFill>
                <a:latin typeface="Arial"/>
                <a:ea typeface="DejaVu Sans"/>
              </a:rPr>
              <a:t>Data is shipped directly over high speed interconnect </a:t>
            </a:r>
            <a:endParaRPr/>
          </a:p>
          <a:p>
            <a:pPr lvl="1">
              <a:lnSpc>
                <a:spcPct val="100000"/>
              </a:lnSpc>
              <a:buSzPct val="75000"/>
              <a:buFont typeface="StarSymbol"/>
              <a:buChar char="l"/>
            </a:pPr>
            <a:r>
              <a:rPr lang="en-US" sz="2000" strike="noStrike">
                <a:solidFill>
                  <a:srgbClr val="FFFFFF"/>
                </a:solidFill>
                <a:latin typeface="Arial"/>
                <a:ea typeface="DejaVu Sans"/>
              </a:rPr>
              <a:t>Minimize disk I/O</a:t>
            </a:r>
            <a:endParaRPr/>
          </a:p>
        </p:txBody>
      </p:sp>
      <p:pic>
        <p:nvPicPr>
          <p:cNvPr id="110" name="~PP2214.WAV">
            <a:hlinkClick r:id="" action="ppaction://media"/>
          </p:cNvPr>
          <p:cNvPicPr>
            <a:picLocks noRot="1" noChangeAspect="1"/>
          </p:cNvPicPr>
          <p:nvPr>
            <a:wavAudioFile r:embed="rId1" name="~PP2214.WAV"/>
          </p:nvPr>
        </p:nvPicPr>
        <p:blipFill>
          <a:blip r:embed="rId9"/>
          <a:stretch>
            <a:fillRect/>
          </a:stretch>
        </p:blipFill>
        <p:spPr>
          <a:xfrm>
            <a:off x="8696325" y="6410325"/>
            <a:ext cx="304800" cy="304800"/>
          </a:xfrm>
          <a:prstGeom prst="rect">
            <a:avLst/>
          </a:prstGeom>
        </p:spPr>
      </p:pic>
    </p:spTree>
  </p:cSld>
  <p:clrMapOvr>
    <a:masterClrMapping/>
  </p:clrMapOvr>
  <p:transition spd="med" advTm="25527">
    <p:wipe/>
  </p:transition>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CustomShape 1"/>
          <p:cNvSpPr/>
          <p:nvPr/>
        </p:nvSpPr>
        <p:spPr>
          <a:xfrm>
            <a:off x="228600" y="304920"/>
            <a:ext cx="3652200" cy="3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Grid CRS Start up sequence</a:t>
            </a:r>
            <a:endParaRPr/>
          </a:p>
        </p:txBody>
      </p:sp>
      <p:sp>
        <p:nvSpPr>
          <p:cNvPr id="1040" name="CustomShape 2"/>
          <p:cNvSpPr/>
          <p:nvPr/>
        </p:nvSpPr>
        <p:spPr>
          <a:xfrm>
            <a:off x="199080" y="1569960"/>
            <a:ext cx="8605080" cy="118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a:p>
            <a:pPr>
              <a:lnSpc>
                <a:spcPct val="100000"/>
              </a:lnSpc>
            </a:pPr>
            <a:endParaRPr/>
          </a:p>
          <a:p>
            <a:pPr>
              <a:lnSpc>
                <a:spcPct val="100000"/>
              </a:lnSpc>
            </a:pPr>
            <a:endParaRPr/>
          </a:p>
        </p:txBody>
      </p:sp>
      <p:sp>
        <p:nvSpPr>
          <p:cNvPr id="1041" name="CustomShape 3"/>
          <p:cNvSpPr/>
          <p:nvPr/>
        </p:nvSpPr>
        <p:spPr>
          <a:xfrm>
            <a:off x="3581280" y="6342120"/>
            <a:ext cx="2737800" cy="359640"/>
          </a:xfrm>
          <a:prstGeom prst="rect">
            <a:avLst/>
          </a:prstGeom>
          <a:noFill/>
          <a:ln>
            <a:noFill/>
          </a:ln>
        </p:spPr>
        <p:style>
          <a:lnRef idx="0">
            <a:scrgbClr r="0" g="0" b="0"/>
          </a:lnRef>
          <a:fillRef idx="0">
            <a:scrgbClr r="0" g="0" b="0"/>
          </a:fillRef>
          <a:effectRef idx="0">
            <a:scrgbClr r="0" g="0" b="0"/>
          </a:effectRef>
          <a:fontRef idx="minor"/>
        </p:style>
      </p:sp>
      <p:sp>
        <p:nvSpPr>
          <p:cNvPr id="1042" name="CustomShape 4"/>
          <p:cNvSpPr/>
          <p:nvPr/>
        </p:nvSpPr>
        <p:spPr>
          <a:xfrm>
            <a:off x="380880" y="1143000"/>
            <a:ext cx="8300520" cy="680400"/>
          </a:xfrm>
          <a:prstGeom prst="rect">
            <a:avLst/>
          </a:prstGeom>
          <a:solidFill>
            <a:srgbClr val="99FFCC"/>
          </a:solidFill>
          <a:ln w="9360">
            <a:solidFill>
              <a:schemeClr val="tx1"/>
            </a:solidFill>
            <a:miter/>
          </a:ln>
        </p:spPr>
        <p:style>
          <a:lnRef idx="0">
            <a:scrgbClr r="0" g="0" b="0"/>
          </a:lnRef>
          <a:fillRef idx="0">
            <a:scrgbClr r="0" g="0" b="0"/>
          </a:fillRef>
          <a:effectRef idx="0">
            <a:scrgbClr r="0" g="0" b="0"/>
          </a:effectRef>
          <a:fontRef idx="minor"/>
        </p:style>
      </p:sp>
      <p:sp>
        <p:nvSpPr>
          <p:cNvPr id="1043" name="CustomShape 5"/>
          <p:cNvSpPr/>
          <p:nvPr/>
        </p:nvSpPr>
        <p:spPr>
          <a:xfrm>
            <a:off x="380880" y="1828800"/>
            <a:ext cx="8300520" cy="680400"/>
          </a:xfrm>
          <a:prstGeom prst="rect">
            <a:avLst/>
          </a:prstGeom>
          <a:solidFill>
            <a:srgbClr val="CCFFFF"/>
          </a:solidFill>
          <a:ln w="9360">
            <a:solidFill>
              <a:schemeClr val="tx1"/>
            </a:solidFill>
            <a:miter/>
          </a:ln>
        </p:spPr>
        <p:style>
          <a:lnRef idx="0">
            <a:scrgbClr r="0" g="0" b="0"/>
          </a:lnRef>
          <a:fillRef idx="0">
            <a:scrgbClr r="0" g="0" b="0"/>
          </a:fillRef>
          <a:effectRef idx="0">
            <a:scrgbClr r="0" g="0" b="0"/>
          </a:effectRef>
          <a:fontRef idx="minor"/>
        </p:style>
      </p:sp>
      <p:sp>
        <p:nvSpPr>
          <p:cNvPr id="1044" name="CustomShape 6"/>
          <p:cNvSpPr/>
          <p:nvPr/>
        </p:nvSpPr>
        <p:spPr>
          <a:xfrm>
            <a:off x="380880" y="2514600"/>
            <a:ext cx="8300520" cy="680400"/>
          </a:xfrm>
          <a:prstGeom prst="rect">
            <a:avLst/>
          </a:prstGeom>
          <a:solidFill>
            <a:srgbClr val="CCECFF"/>
          </a:solidFill>
          <a:ln w="9360">
            <a:solidFill>
              <a:schemeClr val="tx1"/>
            </a:solidFill>
            <a:miter/>
          </a:ln>
        </p:spPr>
        <p:style>
          <a:lnRef idx="0">
            <a:scrgbClr r="0" g="0" b="0"/>
          </a:lnRef>
          <a:fillRef idx="0">
            <a:scrgbClr r="0" g="0" b="0"/>
          </a:fillRef>
          <a:effectRef idx="0">
            <a:scrgbClr r="0" g="0" b="0"/>
          </a:effectRef>
          <a:fontRef idx="minor"/>
        </p:style>
      </p:sp>
      <p:sp>
        <p:nvSpPr>
          <p:cNvPr id="1045" name="CustomShape 7"/>
          <p:cNvSpPr/>
          <p:nvPr/>
        </p:nvSpPr>
        <p:spPr>
          <a:xfrm>
            <a:off x="380880" y="3200400"/>
            <a:ext cx="8300520" cy="680400"/>
          </a:xfrm>
          <a:prstGeom prst="rect">
            <a:avLst/>
          </a:prstGeom>
          <a:solidFill>
            <a:srgbClr val="FFFFCC"/>
          </a:solidFill>
          <a:ln w="9360">
            <a:solidFill>
              <a:schemeClr val="tx1"/>
            </a:solidFill>
            <a:miter/>
          </a:ln>
        </p:spPr>
        <p:style>
          <a:lnRef idx="0">
            <a:scrgbClr r="0" g="0" b="0"/>
          </a:lnRef>
          <a:fillRef idx="0">
            <a:scrgbClr r="0" g="0" b="0"/>
          </a:fillRef>
          <a:effectRef idx="0">
            <a:scrgbClr r="0" g="0" b="0"/>
          </a:effectRef>
          <a:fontRef idx="minor"/>
        </p:style>
      </p:sp>
      <p:sp>
        <p:nvSpPr>
          <p:cNvPr id="1046" name="CustomShape 8"/>
          <p:cNvSpPr/>
          <p:nvPr/>
        </p:nvSpPr>
        <p:spPr>
          <a:xfrm>
            <a:off x="380880" y="3886200"/>
            <a:ext cx="8300520" cy="680400"/>
          </a:xfrm>
          <a:prstGeom prst="rect">
            <a:avLst/>
          </a:prstGeom>
          <a:solidFill>
            <a:srgbClr val="FFFF66"/>
          </a:solidFill>
          <a:ln w="9360">
            <a:solidFill>
              <a:schemeClr val="tx1"/>
            </a:solidFill>
            <a:miter/>
          </a:ln>
        </p:spPr>
        <p:style>
          <a:lnRef idx="0">
            <a:scrgbClr r="0" g="0" b="0"/>
          </a:lnRef>
          <a:fillRef idx="0">
            <a:scrgbClr r="0" g="0" b="0"/>
          </a:fillRef>
          <a:effectRef idx="0">
            <a:scrgbClr r="0" g="0" b="0"/>
          </a:effectRef>
          <a:fontRef idx="minor"/>
        </p:style>
      </p:sp>
      <p:sp>
        <p:nvSpPr>
          <p:cNvPr id="1047" name="CustomShape 9"/>
          <p:cNvSpPr/>
          <p:nvPr/>
        </p:nvSpPr>
        <p:spPr>
          <a:xfrm>
            <a:off x="380880" y="4572000"/>
            <a:ext cx="8300520" cy="680400"/>
          </a:xfrm>
          <a:prstGeom prst="rect">
            <a:avLst/>
          </a:prstGeom>
          <a:solidFill>
            <a:srgbClr val="FFFF99"/>
          </a:solidFill>
          <a:ln w="9360">
            <a:solidFill>
              <a:schemeClr val="tx1"/>
            </a:solidFill>
            <a:miter/>
          </a:ln>
        </p:spPr>
        <p:style>
          <a:lnRef idx="0">
            <a:scrgbClr r="0" g="0" b="0"/>
          </a:lnRef>
          <a:fillRef idx="0">
            <a:scrgbClr r="0" g="0" b="0"/>
          </a:fillRef>
          <a:effectRef idx="0">
            <a:scrgbClr r="0" g="0" b="0"/>
          </a:effectRef>
          <a:fontRef idx="minor"/>
        </p:style>
      </p:sp>
      <p:sp>
        <p:nvSpPr>
          <p:cNvPr id="1048" name="CustomShape 10"/>
          <p:cNvSpPr/>
          <p:nvPr/>
        </p:nvSpPr>
        <p:spPr>
          <a:xfrm>
            <a:off x="380880" y="5257800"/>
            <a:ext cx="8300520" cy="528120"/>
          </a:xfrm>
          <a:prstGeom prst="rect">
            <a:avLst/>
          </a:prstGeom>
          <a:solidFill>
            <a:srgbClr val="FFFFCC"/>
          </a:solidFill>
          <a:ln w="9360">
            <a:solidFill>
              <a:schemeClr val="tx1"/>
            </a:solidFill>
            <a:miter/>
          </a:ln>
        </p:spPr>
        <p:style>
          <a:lnRef idx="0">
            <a:scrgbClr r="0" g="0" b="0"/>
          </a:lnRef>
          <a:fillRef idx="0">
            <a:scrgbClr r="0" g="0" b="0"/>
          </a:fillRef>
          <a:effectRef idx="0">
            <a:scrgbClr r="0" g="0" b="0"/>
          </a:effectRef>
          <a:fontRef idx="minor"/>
        </p:style>
      </p:sp>
      <p:sp>
        <p:nvSpPr>
          <p:cNvPr id="1049" name="CustomShape 11"/>
          <p:cNvSpPr/>
          <p:nvPr/>
        </p:nvSpPr>
        <p:spPr>
          <a:xfrm>
            <a:off x="3733920" y="5334120"/>
            <a:ext cx="1061280" cy="375480"/>
          </a:xfrm>
          <a:prstGeom prst="flowChartAlternateProcess">
            <a:avLst/>
          </a:prstGeom>
          <a:blipFill>
            <a:blip r:embed="rId5"/>
            <a:tile/>
          </a:blip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OHASD</a:t>
            </a:r>
            <a:endParaRPr/>
          </a:p>
        </p:txBody>
      </p:sp>
      <p:sp>
        <p:nvSpPr>
          <p:cNvPr id="1050" name="CustomShape 12"/>
          <p:cNvSpPr/>
          <p:nvPr/>
        </p:nvSpPr>
        <p:spPr>
          <a:xfrm>
            <a:off x="762120" y="4724280"/>
            <a:ext cx="1442520" cy="375480"/>
          </a:xfrm>
          <a:prstGeom prst="flowChartAlternateProcess">
            <a:avLst/>
          </a:prstGeom>
          <a:solidFill>
            <a:schemeClr val="accent6"/>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oraRootAgent</a:t>
            </a:r>
            <a:endParaRPr/>
          </a:p>
        </p:txBody>
      </p:sp>
      <p:sp>
        <p:nvSpPr>
          <p:cNvPr id="1051" name="CustomShape 13"/>
          <p:cNvSpPr/>
          <p:nvPr/>
        </p:nvSpPr>
        <p:spPr>
          <a:xfrm>
            <a:off x="2666880" y="4724280"/>
            <a:ext cx="1061280" cy="375480"/>
          </a:xfrm>
          <a:prstGeom prst="flowChartAlternateProcess">
            <a:avLst/>
          </a:prstGeom>
          <a:solidFill>
            <a:srgbClr val="3366FF"/>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oraAgent</a:t>
            </a:r>
            <a:endParaRPr/>
          </a:p>
        </p:txBody>
      </p:sp>
      <p:sp>
        <p:nvSpPr>
          <p:cNvPr id="1052" name="CustomShape 14"/>
          <p:cNvSpPr/>
          <p:nvPr/>
        </p:nvSpPr>
        <p:spPr>
          <a:xfrm>
            <a:off x="4343400" y="4724280"/>
            <a:ext cx="1289880" cy="375480"/>
          </a:xfrm>
          <a:prstGeom prst="flowChartAlternateProcess">
            <a:avLst/>
          </a:prstGeom>
          <a:blipFill>
            <a:blip r:embed="rId5"/>
            <a:tile/>
          </a:blip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cssdAgent</a:t>
            </a:r>
            <a:endParaRPr/>
          </a:p>
        </p:txBody>
      </p:sp>
      <p:sp>
        <p:nvSpPr>
          <p:cNvPr id="1053" name="CustomShape 15"/>
          <p:cNvSpPr/>
          <p:nvPr/>
        </p:nvSpPr>
        <p:spPr>
          <a:xfrm>
            <a:off x="6324480" y="4724280"/>
            <a:ext cx="1289880" cy="375480"/>
          </a:xfrm>
          <a:prstGeom prst="flowChartAlternateProcess">
            <a:avLst/>
          </a:prstGeom>
          <a:blipFill>
            <a:blip r:embed="rId5"/>
            <a:tile/>
          </a:blip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cssdMonitor</a:t>
            </a:r>
            <a:endParaRPr/>
          </a:p>
        </p:txBody>
      </p:sp>
      <p:sp>
        <p:nvSpPr>
          <p:cNvPr id="1054" name="CustomShape 16"/>
          <p:cNvSpPr/>
          <p:nvPr/>
        </p:nvSpPr>
        <p:spPr>
          <a:xfrm>
            <a:off x="914400" y="4038480"/>
            <a:ext cx="1061280" cy="375480"/>
          </a:xfrm>
          <a:prstGeom prst="flowChartAlternateProcess">
            <a:avLst/>
          </a:prstGeom>
          <a:solidFill>
            <a:schemeClr val="accent6"/>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crsd</a:t>
            </a:r>
            <a:endParaRPr/>
          </a:p>
        </p:txBody>
      </p:sp>
      <p:sp>
        <p:nvSpPr>
          <p:cNvPr id="1055" name="CustomShape 17"/>
          <p:cNvSpPr/>
          <p:nvPr/>
        </p:nvSpPr>
        <p:spPr>
          <a:xfrm>
            <a:off x="2819520" y="4038480"/>
            <a:ext cx="1061280" cy="375480"/>
          </a:xfrm>
          <a:prstGeom prst="flowChartAlternateProcess">
            <a:avLst/>
          </a:prstGeom>
          <a:solidFill>
            <a:schemeClr val="accent6"/>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ctssd</a:t>
            </a:r>
            <a:endParaRPr/>
          </a:p>
        </p:txBody>
      </p:sp>
      <p:sp>
        <p:nvSpPr>
          <p:cNvPr id="1056" name="CustomShape 18"/>
          <p:cNvSpPr/>
          <p:nvPr/>
        </p:nvSpPr>
        <p:spPr>
          <a:xfrm>
            <a:off x="4724280" y="4038480"/>
            <a:ext cx="1061280" cy="375480"/>
          </a:xfrm>
          <a:prstGeom prst="flowChartAlternateProcess">
            <a:avLst/>
          </a:prstGeom>
          <a:solidFill>
            <a:schemeClr val="accent6"/>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Diskmon</a:t>
            </a:r>
            <a:endParaRPr/>
          </a:p>
        </p:txBody>
      </p:sp>
      <p:sp>
        <p:nvSpPr>
          <p:cNvPr id="1057" name="CustomShape 19"/>
          <p:cNvSpPr/>
          <p:nvPr/>
        </p:nvSpPr>
        <p:spPr>
          <a:xfrm>
            <a:off x="6477120" y="4038480"/>
            <a:ext cx="1061280" cy="375480"/>
          </a:xfrm>
          <a:prstGeom prst="flowChartAlternateProcess">
            <a:avLst/>
          </a:prstGeom>
          <a:solidFill>
            <a:schemeClr val="accent6"/>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ACFS</a:t>
            </a:r>
            <a:endParaRPr/>
          </a:p>
        </p:txBody>
      </p:sp>
      <p:sp>
        <p:nvSpPr>
          <p:cNvPr id="1058" name="CustomShape 20"/>
          <p:cNvSpPr/>
          <p:nvPr/>
        </p:nvSpPr>
        <p:spPr>
          <a:xfrm>
            <a:off x="838080" y="3352680"/>
            <a:ext cx="1061280" cy="375480"/>
          </a:xfrm>
          <a:prstGeom prst="flowChartAlternateProcess">
            <a:avLst/>
          </a:prstGeom>
          <a:solidFill>
            <a:srgbClr val="3366FF"/>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mdnsd</a:t>
            </a:r>
            <a:endParaRPr/>
          </a:p>
        </p:txBody>
      </p:sp>
      <p:sp>
        <p:nvSpPr>
          <p:cNvPr id="1059" name="CustomShape 21"/>
          <p:cNvSpPr/>
          <p:nvPr/>
        </p:nvSpPr>
        <p:spPr>
          <a:xfrm>
            <a:off x="2438280" y="3352680"/>
            <a:ext cx="1061280" cy="375480"/>
          </a:xfrm>
          <a:prstGeom prst="flowChartAlternateProcess">
            <a:avLst/>
          </a:prstGeom>
          <a:solidFill>
            <a:srgbClr val="3366FF"/>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gipcd</a:t>
            </a:r>
            <a:endParaRPr/>
          </a:p>
        </p:txBody>
      </p:sp>
      <p:sp>
        <p:nvSpPr>
          <p:cNvPr id="1060" name="CustomShape 22"/>
          <p:cNvSpPr/>
          <p:nvPr/>
        </p:nvSpPr>
        <p:spPr>
          <a:xfrm>
            <a:off x="5638680" y="3352680"/>
            <a:ext cx="1061280" cy="375480"/>
          </a:xfrm>
          <a:prstGeom prst="flowChartAlternateProcess">
            <a:avLst/>
          </a:prstGeom>
          <a:solidFill>
            <a:srgbClr val="3366FF"/>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gpnpd</a:t>
            </a:r>
            <a:endParaRPr/>
          </a:p>
        </p:txBody>
      </p:sp>
      <p:sp>
        <p:nvSpPr>
          <p:cNvPr id="1061" name="CustomShape 23"/>
          <p:cNvSpPr/>
          <p:nvPr/>
        </p:nvSpPr>
        <p:spPr>
          <a:xfrm>
            <a:off x="7162920" y="3352680"/>
            <a:ext cx="1061280" cy="375480"/>
          </a:xfrm>
          <a:prstGeom prst="flowChartAlternateProcess">
            <a:avLst/>
          </a:prstGeom>
          <a:solidFill>
            <a:srgbClr val="3366FF"/>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evmd</a:t>
            </a:r>
            <a:endParaRPr/>
          </a:p>
        </p:txBody>
      </p:sp>
      <p:sp>
        <p:nvSpPr>
          <p:cNvPr id="1062" name="CustomShape 24"/>
          <p:cNvSpPr/>
          <p:nvPr/>
        </p:nvSpPr>
        <p:spPr>
          <a:xfrm>
            <a:off x="533520" y="2666880"/>
            <a:ext cx="1823400" cy="375480"/>
          </a:xfrm>
          <a:prstGeom prst="flowChartAlternateProcess">
            <a:avLst/>
          </a:prstGeom>
          <a:solidFill>
            <a:srgbClr val="CC99FF"/>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crsdRootAgent</a:t>
            </a:r>
            <a:endParaRPr/>
          </a:p>
        </p:txBody>
      </p:sp>
      <p:sp>
        <p:nvSpPr>
          <p:cNvPr id="1063" name="CustomShape 25"/>
          <p:cNvSpPr/>
          <p:nvPr/>
        </p:nvSpPr>
        <p:spPr>
          <a:xfrm>
            <a:off x="7315200" y="1981080"/>
            <a:ext cx="1061280" cy="375480"/>
          </a:xfrm>
          <a:prstGeom prst="flowChartAlternateProcess">
            <a:avLst/>
          </a:prstGeom>
          <a:solidFill>
            <a:schemeClr val="accent4">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GCS VIP</a:t>
            </a:r>
            <a:endParaRPr/>
          </a:p>
        </p:txBody>
      </p:sp>
      <p:sp>
        <p:nvSpPr>
          <p:cNvPr id="1064" name="CustomShape 26"/>
          <p:cNvSpPr/>
          <p:nvPr/>
        </p:nvSpPr>
        <p:spPr>
          <a:xfrm>
            <a:off x="4267080" y="3352680"/>
            <a:ext cx="1061280" cy="375480"/>
          </a:xfrm>
          <a:prstGeom prst="flowChartAlternateProcess">
            <a:avLst/>
          </a:prstGeom>
          <a:solidFill>
            <a:srgbClr val="3366FF"/>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ASM</a:t>
            </a:r>
            <a:endParaRPr/>
          </a:p>
        </p:txBody>
      </p:sp>
      <p:sp>
        <p:nvSpPr>
          <p:cNvPr id="1065" name="CustomShape 27"/>
          <p:cNvSpPr/>
          <p:nvPr/>
        </p:nvSpPr>
        <p:spPr>
          <a:xfrm>
            <a:off x="5867280" y="2666880"/>
            <a:ext cx="1671120" cy="375480"/>
          </a:xfrm>
          <a:prstGeom prst="flowChartAlternateProcess">
            <a:avLst/>
          </a:prstGeom>
          <a:solidFill>
            <a:schemeClr val="accent3"/>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crsdOraAgent</a:t>
            </a:r>
            <a:endParaRPr/>
          </a:p>
        </p:txBody>
      </p:sp>
      <p:sp>
        <p:nvSpPr>
          <p:cNvPr id="1066" name="CustomShape 28"/>
          <p:cNvSpPr/>
          <p:nvPr/>
        </p:nvSpPr>
        <p:spPr>
          <a:xfrm>
            <a:off x="533520" y="1981080"/>
            <a:ext cx="1823400" cy="375480"/>
          </a:xfrm>
          <a:prstGeom prst="flowChartAlternateProcess">
            <a:avLst/>
          </a:prstGeom>
          <a:solidFill>
            <a:schemeClr val="accent4">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networkResource</a:t>
            </a:r>
            <a:endParaRPr/>
          </a:p>
        </p:txBody>
      </p:sp>
      <p:sp>
        <p:nvSpPr>
          <p:cNvPr id="1067" name="CustomShape 29"/>
          <p:cNvSpPr/>
          <p:nvPr/>
        </p:nvSpPr>
        <p:spPr>
          <a:xfrm>
            <a:off x="2514600" y="1981080"/>
            <a:ext cx="1594800" cy="375480"/>
          </a:xfrm>
          <a:prstGeom prst="flowChartAlternateProcess">
            <a:avLst/>
          </a:prstGeom>
          <a:solidFill>
            <a:schemeClr val="accent4">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SCAN VIPs</a:t>
            </a:r>
            <a:endParaRPr/>
          </a:p>
        </p:txBody>
      </p:sp>
      <p:sp>
        <p:nvSpPr>
          <p:cNvPr id="1068" name="CustomShape 30"/>
          <p:cNvSpPr/>
          <p:nvPr/>
        </p:nvSpPr>
        <p:spPr>
          <a:xfrm>
            <a:off x="4343400" y="1981080"/>
            <a:ext cx="1137600" cy="375480"/>
          </a:xfrm>
          <a:prstGeom prst="flowChartAlternateProcess">
            <a:avLst/>
          </a:prstGeom>
          <a:solidFill>
            <a:schemeClr val="accent4">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Node VIPs</a:t>
            </a:r>
            <a:endParaRPr/>
          </a:p>
        </p:txBody>
      </p:sp>
      <p:sp>
        <p:nvSpPr>
          <p:cNvPr id="1069" name="CustomShape 31"/>
          <p:cNvSpPr/>
          <p:nvPr/>
        </p:nvSpPr>
        <p:spPr>
          <a:xfrm>
            <a:off x="5867280" y="1981080"/>
            <a:ext cx="1213920" cy="375480"/>
          </a:xfrm>
          <a:prstGeom prst="flowChartAlternateProcess">
            <a:avLst/>
          </a:prstGeom>
          <a:solidFill>
            <a:schemeClr val="accent4">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ACFS Reg</a:t>
            </a:r>
            <a:endParaRPr/>
          </a:p>
        </p:txBody>
      </p:sp>
      <p:sp>
        <p:nvSpPr>
          <p:cNvPr id="1070" name="CustomShape 32"/>
          <p:cNvSpPr/>
          <p:nvPr/>
        </p:nvSpPr>
        <p:spPr>
          <a:xfrm>
            <a:off x="533520" y="1371600"/>
            <a:ext cx="1823400" cy="375480"/>
          </a:xfrm>
          <a:prstGeom prst="flowChartAlternateProcess">
            <a:avLst/>
          </a:prstGeom>
          <a:solidFill>
            <a:srgbClr val="92D05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DB Resource</a:t>
            </a:r>
            <a:endParaRPr/>
          </a:p>
        </p:txBody>
      </p:sp>
      <p:sp>
        <p:nvSpPr>
          <p:cNvPr id="1071" name="CustomShape 33"/>
          <p:cNvSpPr/>
          <p:nvPr/>
        </p:nvSpPr>
        <p:spPr>
          <a:xfrm>
            <a:off x="2514600" y="1371600"/>
            <a:ext cx="1594800" cy="375480"/>
          </a:xfrm>
          <a:prstGeom prst="flowChartAlternateProcess">
            <a:avLst/>
          </a:prstGeom>
          <a:solidFill>
            <a:srgbClr val="92D05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SCAN Listener</a:t>
            </a:r>
            <a:endParaRPr/>
          </a:p>
        </p:txBody>
      </p:sp>
      <p:sp>
        <p:nvSpPr>
          <p:cNvPr id="1072" name="CustomShape 34"/>
          <p:cNvSpPr/>
          <p:nvPr/>
        </p:nvSpPr>
        <p:spPr>
          <a:xfrm>
            <a:off x="5867280" y="1391400"/>
            <a:ext cx="1213920" cy="375480"/>
          </a:xfrm>
          <a:prstGeom prst="flowChartAlternateProcess">
            <a:avLst/>
          </a:prstGeom>
          <a:solidFill>
            <a:schemeClr val="accent3"/>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Services</a:t>
            </a:r>
            <a:endParaRPr/>
          </a:p>
        </p:txBody>
      </p:sp>
      <p:sp>
        <p:nvSpPr>
          <p:cNvPr id="1073" name="CustomShape 35"/>
          <p:cNvSpPr/>
          <p:nvPr/>
        </p:nvSpPr>
        <p:spPr>
          <a:xfrm>
            <a:off x="7278840" y="1391400"/>
            <a:ext cx="1061280" cy="375480"/>
          </a:xfrm>
          <a:prstGeom prst="flowChartAlternateProcess">
            <a:avLst/>
          </a:prstGeom>
          <a:solidFill>
            <a:srgbClr val="92D050"/>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nchor="ctr"/>
          <a:lstStyle/>
          <a:p>
            <a:pPr algn="ctr">
              <a:lnSpc>
                <a:spcPct val="100000"/>
              </a:lnSpc>
            </a:pPr>
            <a:r>
              <a:rPr lang="en-US" strike="noStrike">
                <a:solidFill>
                  <a:srgbClr val="000000"/>
                </a:solidFill>
                <a:latin typeface="Calibri"/>
                <a:ea typeface="DejaVu Sans"/>
              </a:rPr>
              <a:t>ONS</a:t>
            </a:r>
            <a:endParaRPr/>
          </a:p>
        </p:txBody>
      </p:sp>
      <p:pic>
        <p:nvPicPr>
          <p:cNvPr id="1074" name="Picture 2"/>
          <p:cNvPicPr/>
          <p:nvPr/>
        </p:nvPicPr>
        <p:blipFill>
          <a:blip r:embed="rId6"/>
          <a:stretch/>
        </p:blipFill>
        <p:spPr>
          <a:xfrm>
            <a:off x="419040" y="5352120"/>
            <a:ext cx="2547360" cy="1259640"/>
          </a:xfrm>
          <a:prstGeom prst="rect">
            <a:avLst/>
          </a:prstGeom>
          <a:ln>
            <a:noFill/>
          </a:ln>
        </p:spPr>
      </p:pic>
      <p:pic>
        <p:nvPicPr>
          <p:cNvPr id="1075" name="Picture 4"/>
          <p:cNvPicPr/>
          <p:nvPr/>
        </p:nvPicPr>
        <p:blipFill>
          <a:blip r:embed="rId7"/>
          <a:stretch/>
        </p:blipFill>
        <p:spPr>
          <a:xfrm>
            <a:off x="4248000" y="3007080"/>
            <a:ext cx="318600" cy="76320"/>
          </a:xfrm>
          <a:prstGeom prst="rect">
            <a:avLst/>
          </a:prstGeom>
          <a:ln>
            <a:noFill/>
          </a:ln>
        </p:spPr>
      </p:pic>
      <p:sp>
        <p:nvSpPr>
          <p:cNvPr id="1076" name="CustomShape 36"/>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402F1FD2-1C4F-4538-B51F-23CB7BC17658}" type="slidenum">
              <a:rPr lang="en-US" sz="1200" strike="noStrike">
                <a:solidFill>
                  <a:srgbClr val="8B8B8B"/>
                </a:solidFill>
                <a:latin typeface="Calibri"/>
                <a:ea typeface="DejaVu Sans"/>
              </a:rPr>
              <a:pPr algn="r">
                <a:lnSpc>
                  <a:spcPct val="100000"/>
                </a:lnSpc>
              </a:pPr>
              <a:t>35</a:t>
            </a:fld>
            <a:endParaRPr/>
          </a:p>
        </p:txBody>
      </p:sp>
      <p:pic>
        <p:nvPicPr>
          <p:cNvPr id="40" name="~PP2502.WAV">
            <a:hlinkClick r:id="" action="ppaction://media"/>
          </p:cNvPr>
          <p:cNvPicPr>
            <a:picLocks noRot="1" noChangeAspect="1"/>
          </p:cNvPicPr>
          <p:nvPr>
            <a:wavAudioFile r:embed="rId2" name="~PP2502.WAV"/>
          </p:nvPr>
        </p:nvPicPr>
        <p:blipFill>
          <a:blip r:embed="rId8"/>
          <a:stretch>
            <a:fillRect/>
          </a:stretch>
        </p:blipFill>
        <p:spPr>
          <a:xfrm>
            <a:off x="8696325" y="6410325"/>
            <a:ext cx="304800" cy="304800"/>
          </a:xfrm>
          <a:prstGeom prst="rect">
            <a:avLst/>
          </a:prstGeom>
        </p:spPr>
      </p:pic>
    </p:spTree>
    <p:custDataLst>
      <p:tags r:id="rId1"/>
    </p:custDataLst>
  </p:cSld>
  <p:clrMapOvr>
    <a:masterClrMapping/>
  </p:clrMapOvr>
  <p:transition advTm="73811"/>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49"/>
                                        </p:tgtEl>
                                        <p:attrNameLst>
                                          <p:attrName>style.visibility</p:attrName>
                                        </p:attrNameLst>
                                      </p:cBhvr>
                                      <p:to>
                                        <p:strVal val="visible"/>
                                      </p:to>
                                    </p:set>
                                    <p:anim calcmode="lin" valueType="num">
                                      <p:cBhvr additive="repl">
                                        <p:cTn id="11" dur="1000" fill="hold"/>
                                        <p:tgtEl>
                                          <p:spTgt spid="1049"/>
                                        </p:tgtEl>
                                        <p:attrNameLst>
                                          <p:attrName>ppt_x</p:attrName>
                                        </p:attrNameLst>
                                      </p:cBhvr>
                                      <p:tavLst>
                                        <p:tav tm="0">
                                          <p:val>
                                            <p:strVal val="#ppt_x"/>
                                          </p:val>
                                        </p:tav>
                                        <p:tav tm="100000">
                                          <p:val>
                                            <p:strVal val="#ppt_x"/>
                                          </p:val>
                                        </p:tav>
                                      </p:tavLst>
                                    </p:anim>
                                    <p:anim calcmode="lin" valueType="num">
                                      <p:cBhvr additive="repl">
                                        <p:cTn id="12" dur="1000" fill="hold"/>
                                        <p:tgtEl>
                                          <p:spTgt spid="104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50"/>
                                        </p:tgtEl>
                                        <p:attrNameLst>
                                          <p:attrName>style.visibility</p:attrName>
                                        </p:attrNameLst>
                                      </p:cBhvr>
                                      <p:to>
                                        <p:strVal val="visible"/>
                                      </p:to>
                                    </p:set>
                                    <p:anim calcmode="lin" valueType="num">
                                      <p:cBhvr additive="repl">
                                        <p:cTn id="17" dur="1000" fill="hold"/>
                                        <p:tgtEl>
                                          <p:spTgt spid="1050"/>
                                        </p:tgtEl>
                                        <p:attrNameLst>
                                          <p:attrName>ppt_x</p:attrName>
                                        </p:attrNameLst>
                                      </p:cBhvr>
                                      <p:tavLst>
                                        <p:tav tm="0">
                                          <p:val>
                                            <p:strVal val="#ppt_x"/>
                                          </p:val>
                                        </p:tav>
                                        <p:tav tm="100000">
                                          <p:val>
                                            <p:strVal val="#ppt_x"/>
                                          </p:val>
                                        </p:tav>
                                      </p:tavLst>
                                    </p:anim>
                                    <p:anim calcmode="lin" valueType="num">
                                      <p:cBhvr additive="repl">
                                        <p:cTn id="18" dur="1000" fill="hold"/>
                                        <p:tgtEl>
                                          <p:spTgt spid="10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51"/>
                                        </p:tgtEl>
                                        <p:attrNameLst>
                                          <p:attrName>style.visibility</p:attrName>
                                        </p:attrNameLst>
                                      </p:cBhvr>
                                      <p:to>
                                        <p:strVal val="visible"/>
                                      </p:to>
                                    </p:set>
                                    <p:anim calcmode="lin" valueType="num">
                                      <p:cBhvr additive="repl">
                                        <p:cTn id="21" dur="1000" fill="hold"/>
                                        <p:tgtEl>
                                          <p:spTgt spid="1051"/>
                                        </p:tgtEl>
                                        <p:attrNameLst>
                                          <p:attrName>ppt_x</p:attrName>
                                        </p:attrNameLst>
                                      </p:cBhvr>
                                      <p:tavLst>
                                        <p:tav tm="0">
                                          <p:val>
                                            <p:strVal val="#ppt_x"/>
                                          </p:val>
                                        </p:tav>
                                        <p:tav tm="100000">
                                          <p:val>
                                            <p:strVal val="#ppt_x"/>
                                          </p:val>
                                        </p:tav>
                                      </p:tavLst>
                                    </p:anim>
                                    <p:anim calcmode="lin" valueType="num">
                                      <p:cBhvr additive="repl">
                                        <p:cTn id="22" dur="1000" fill="hold"/>
                                        <p:tgtEl>
                                          <p:spTgt spid="105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52"/>
                                        </p:tgtEl>
                                        <p:attrNameLst>
                                          <p:attrName>style.visibility</p:attrName>
                                        </p:attrNameLst>
                                      </p:cBhvr>
                                      <p:to>
                                        <p:strVal val="visible"/>
                                      </p:to>
                                    </p:set>
                                    <p:anim calcmode="lin" valueType="num">
                                      <p:cBhvr additive="repl">
                                        <p:cTn id="25" dur="1000" fill="hold"/>
                                        <p:tgtEl>
                                          <p:spTgt spid="1052"/>
                                        </p:tgtEl>
                                        <p:attrNameLst>
                                          <p:attrName>ppt_x</p:attrName>
                                        </p:attrNameLst>
                                      </p:cBhvr>
                                      <p:tavLst>
                                        <p:tav tm="0">
                                          <p:val>
                                            <p:strVal val="#ppt_x"/>
                                          </p:val>
                                        </p:tav>
                                        <p:tav tm="100000">
                                          <p:val>
                                            <p:strVal val="#ppt_x"/>
                                          </p:val>
                                        </p:tav>
                                      </p:tavLst>
                                    </p:anim>
                                    <p:anim calcmode="lin" valueType="num">
                                      <p:cBhvr additive="repl">
                                        <p:cTn id="26" dur="1000" fill="hold"/>
                                        <p:tgtEl>
                                          <p:spTgt spid="105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53"/>
                                        </p:tgtEl>
                                        <p:attrNameLst>
                                          <p:attrName>style.visibility</p:attrName>
                                        </p:attrNameLst>
                                      </p:cBhvr>
                                      <p:to>
                                        <p:strVal val="visible"/>
                                      </p:to>
                                    </p:set>
                                    <p:anim calcmode="lin" valueType="num">
                                      <p:cBhvr additive="repl">
                                        <p:cTn id="29" dur="1000" fill="hold"/>
                                        <p:tgtEl>
                                          <p:spTgt spid="1053"/>
                                        </p:tgtEl>
                                        <p:attrNameLst>
                                          <p:attrName>ppt_x</p:attrName>
                                        </p:attrNameLst>
                                      </p:cBhvr>
                                      <p:tavLst>
                                        <p:tav tm="0">
                                          <p:val>
                                            <p:strVal val="#ppt_x"/>
                                          </p:val>
                                        </p:tav>
                                        <p:tav tm="100000">
                                          <p:val>
                                            <p:strVal val="#ppt_x"/>
                                          </p:val>
                                        </p:tav>
                                      </p:tavLst>
                                    </p:anim>
                                    <p:anim calcmode="lin" valueType="num">
                                      <p:cBhvr additive="repl">
                                        <p:cTn id="30" dur="1000" fill="hold"/>
                                        <p:tgtEl>
                                          <p:spTgt spid="105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54"/>
                                        </p:tgtEl>
                                        <p:attrNameLst>
                                          <p:attrName>style.visibility</p:attrName>
                                        </p:attrNameLst>
                                      </p:cBhvr>
                                      <p:to>
                                        <p:strVal val="visible"/>
                                      </p:to>
                                    </p:set>
                                    <p:anim calcmode="lin" valueType="num">
                                      <p:cBhvr additive="repl">
                                        <p:cTn id="35" dur="1000" fill="hold"/>
                                        <p:tgtEl>
                                          <p:spTgt spid="1054"/>
                                        </p:tgtEl>
                                        <p:attrNameLst>
                                          <p:attrName>ppt_x</p:attrName>
                                        </p:attrNameLst>
                                      </p:cBhvr>
                                      <p:tavLst>
                                        <p:tav tm="0">
                                          <p:val>
                                            <p:strVal val="#ppt_x"/>
                                          </p:val>
                                        </p:tav>
                                        <p:tav tm="100000">
                                          <p:val>
                                            <p:strVal val="#ppt_x"/>
                                          </p:val>
                                        </p:tav>
                                      </p:tavLst>
                                    </p:anim>
                                    <p:anim calcmode="lin" valueType="num">
                                      <p:cBhvr additive="repl">
                                        <p:cTn id="36" dur="1000" fill="hold"/>
                                        <p:tgtEl>
                                          <p:spTgt spid="105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55"/>
                                        </p:tgtEl>
                                        <p:attrNameLst>
                                          <p:attrName>style.visibility</p:attrName>
                                        </p:attrNameLst>
                                      </p:cBhvr>
                                      <p:to>
                                        <p:strVal val="visible"/>
                                      </p:to>
                                    </p:set>
                                    <p:anim calcmode="lin" valueType="num">
                                      <p:cBhvr additive="repl">
                                        <p:cTn id="39" dur="1000" fill="hold"/>
                                        <p:tgtEl>
                                          <p:spTgt spid="1055"/>
                                        </p:tgtEl>
                                        <p:attrNameLst>
                                          <p:attrName>ppt_x</p:attrName>
                                        </p:attrNameLst>
                                      </p:cBhvr>
                                      <p:tavLst>
                                        <p:tav tm="0">
                                          <p:val>
                                            <p:strVal val="#ppt_x"/>
                                          </p:val>
                                        </p:tav>
                                        <p:tav tm="100000">
                                          <p:val>
                                            <p:strVal val="#ppt_x"/>
                                          </p:val>
                                        </p:tav>
                                      </p:tavLst>
                                    </p:anim>
                                    <p:anim calcmode="lin" valueType="num">
                                      <p:cBhvr additive="repl">
                                        <p:cTn id="40" dur="1000" fill="hold"/>
                                        <p:tgtEl>
                                          <p:spTgt spid="105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56"/>
                                        </p:tgtEl>
                                        <p:attrNameLst>
                                          <p:attrName>style.visibility</p:attrName>
                                        </p:attrNameLst>
                                      </p:cBhvr>
                                      <p:to>
                                        <p:strVal val="visible"/>
                                      </p:to>
                                    </p:set>
                                    <p:anim calcmode="lin" valueType="num">
                                      <p:cBhvr additive="repl">
                                        <p:cTn id="43" dur="1000" fill="hold"/>
                                        <p:tgtEl>
                                          <p:spTgt spid="1056"/>
                                        </p:tgtEl>
                                        <p:attrNameLst>
                                          <p:attrName>ppt_x</p:attrName>
                                        </p:attrNameLst>
                                      </p:cBhvr>
                                      <p:tavLst>
                                        <p:tav tm="0">
                                          <p:val>
                                            <p:strVal val="#ppt_x"/>
                                          </p:val>
                                        </p:tav>
                                        <p:tav tm="100000">
                                          <p:val>
                                            <p:strVal val="#ppt_x"/>
                                          </p:val>
                                        </p:tav>
                                      </p:tavLst>
                                    </p:anim>
                                    <p:anim calcmode="lin" valueType="num">
                                      <p:cBhvr additive="repl">
                                        <p:cTn id="44" dur="1000" fill="hold"/>
                                        <p:tgtEl>
                                          <p:spTgt spid="105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57"/>
                                        </p:tgtEl>
                                        <p:attrNameLst>
                                          <p:attrName>style.visibility</p:attrName>
                                        </p:attrNameLst>
                                      </p:cBhvr>
                                      <p:to>
                                        <p:strVal val="visible"/>
                                      </p:to>
                                    </p:set>
                                    <p:anim calcmode="lin" valueType="num">
                                      <p:cBhvr additive="repl">
                                        <p:cTn id="47" dur="1000" fill="hold"/>
                                        <p:tgtEl>
                                          <p:spTgt spid="1057"/>
                                        </p:tgtEl>
                                        <p:attrNameLst>
                                          <p:attrName>ppt_x</p:attrName>
                                        </p:attrNameLst>
                                      </p:cBhvr>
                                      <p:tavLst>
                                        <p:tav tm="0">
                                          <p:val>
                                            <p:strVal val="#ppt_x"/>
                                          </p:val>
                                        </p:tav>
                                        <p:tav tm="100000">
                                          <p:val>
                                            <p:strVal val="#ppt_x"/>
                                          </p:val>
                                        </p:tav>
                                      </p:tavLst>
                                    </p:anim>
                                    <p:anim calcmode="lin" valueType="num">
                                      <p:cBhvr additive="repl">
                                        <p:cTn id="48" dur="1000" fill="hold"/>
                                        <p:tgtEl>
                                          <p:spTgt spid="105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58"/>
                                        </p:tgtEl>
                                        <p:attrNameLst>
                                          <p:attrName>style.visibility</p:attrName>
                                        </p:attrNameLst>
                                      </p:cBhvr>
                                      <p:to>
                                        <p:strVal val="visible"/>
                                      </p:to>
                                    </p:set>
                                    <p:anim calcmode="lin" valueType="num">
                                      <p:cBhvr additive="repl">
                                        <p:cTn id="53" dur="1000" fill="hold"/>
                                        <p:tgtEl>
                                          <p:spTgt spid="1058"/>
                                        </p:tgtEl>
                                        <p:attrNameLst>
                                          <p:attrName>ppt_x</p:attrName>
                                        </p:attrNameLst>
                                      </p:cBhvr>
                                      <p:tavLst>
                                        <p:tav tm="0">
                                          <p:val>
                                            <p:strVal val="#ppt_x"/>
                                          </p:val>
                                        </p:tav>
                                        <p:tav tm="100000">
                                          <p:val>
                                            <p:strVal val="#ppt_x"/>
                                          </p:val>
                                        </p:tav>
                                      </p:tavLst>
                                    </p:anim>
                                    <p:anim calcmode="lin" valueType="num">
                                      <p:cBhvr additive="repl">
                                        <p:cTn id="54" dur="1000" fill="hold"/>
                                        <p:tgtEl>
                                          <p:spTgt spid="105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59"/>
                                        </p:tgtEl>
                                        <p:attrNameLst>
                                          <p:attrName>style.visibility</p:attrName>
                                        </p:attrNameLst>
                                      </p:cBhvr>
                                      <p:to>
                                        <p:strVal val="visible"/>
                                      </p:to>
                                    </p:set>
                                    <p:anim calcmode="lin" valueType="num">
                                      <p:cBhvr additive="repl">
                                        <p:cTn id="57" dur="1000" fill="hold"/>
                                        <p:tgtEl>
                                          <p:spTgt spid="1059"/>
                                        </p:tgtEl>
                                        <p:attrNameLst>
                                          <p:attrName>ppt_x</p:attrName>
                                        </p:attrNameLst>
                                      </p:cBhvr>
                                      <p:tavLst>
                                        <p:tav tm="0">
                                          <p:val>
                                            <p:strVal val="#ppt_x"/>
                                          </p:val>
                                        </p:tav>
                                        <p:tav tm="100000">
                                          <p:val>
                                            <p:strVal val="#ppt_x"/>
                                          </p:val>
                                        </p:tav>
                                      </p:tavLst>
                                    </p:anim>
                                    <p:anim calcmode="lin" valueType="num">
                                      <p:cBhvr additive="repl">
                                        <p:cTn id="58" dur="1000" fill="hold"/>
                                        <p:tgtEl>
                                          <p:spTgt spid="105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60"/>
                                        </p:tgtEl>
                                        <p:attrNameLst>
                                          <p:attrName>style.visibility</p:attrName>
                                        </p:attrNameLst>
                                      </p:cBhvr>
                                      <p:to>
                                        <p:strVal val="visible"/>
                                      </p:to>
                                    </p:set>
                                    <p:anim calcmode="lin" valueType="num">
                                      <p:cBhvr additive="repl">
                                        <p:cTn id="61" dur="1000" fill="hold"/>
                                        <p:tgtEl>
                                          <p:spTgt spid="1060"/>
                                        </p:tgtEl>
                                        <p:attrNameLst>
                                          <p:attrName>ppt_x</p:attrName>
                                        </p:attrNameLst>
                                      </p:cBhvr>
                                      <p:tavLst>
                                        <p:tav tm="0">
                                          <p:val>
                                            <p:strVal val="#ppt_x"/>
                                          </p:val>
                                        </p:tav>
                                        <p:tav tm="100000">
                                          <p:val>
                                            <p:strVal val="#ppt_x"/>
                                          </p:val>
                                        </p:tav>
                                      </p:tavLst>
                                    </p:anim>
                                    <p:anim calcmode="lin" valueType="num">
                                      <p:cBhvr additive="repl">
                                        <p:cTn id="62" dur="1000" fill="hold"/>
                                        <p:tgtEl>
                                          <p:spTgt spid="106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61"/>
                                        </p:tgtEl>
                                        <p:attrNameLst>
                                          <p:attrName>style.visibility</p:attrName>
                                        </p:attrNameLst>
                                      </p:cBhvr>
                                      <p:to>
                                        <p:strVal val="visible"/>
                                      </p:to>
                                    </p:set>
                                    <p:anim calcmode="lin" valueType="num">
                                      <p:cBhvr additive="repl">
                                        <p:cTn id="65" dur="1000" fill="hold"/>
                                        <p:tgtEl>
                                          <p:spTgt spid="1061"/>
                                        </p:tgtEl>
                                        <p:attrNameLst>
                                          <p:attrName>ppt_x</p:attrName>
                                        </p:attrNameLst>
                                      </p:cBhvr>
                                      <p:tavLst>
                                        <p:tav tm="0">
                                          <p:val>
                                            <p:strVal val="#ppt_x"/>
                                          </p:val>
                                        </p:tav>
                                        <p:tav tm="100000">
                                          <p:val>
                                            <p:strVal val="#ppt_x"/>
                                          </p:val>
                                        </p:tav>
                                      </p:tavLst>
                                    </p:anim>
                                    <p:anim calcmode="lin" valueType="num">
                                      <p:cBhvr additive="repl">
                                        <p:cTn id="66" dur="1000" fill="hold"/>
                                        <p:tgtEl>
                                          <p:spTgt spid="106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064"/>
                                        </p:tgtEl>
                                        <p:attrNameLst>
                                          <p:attrName>style.visibility</p:attrName>
                                        </p:attrNameLst>
                                      </p:cBhvr>
                                      <p:to>
                                        <p:strVal val="visible"/>
                                      </p:to>
                                    </p:set>
                                    <p:anim calcmode="lin" valueType="num">
                                      <p:cBhvr additive="repl">
                                        <p:cTn id="69" dur="1000" fill="hold"/>
                                        <p:tgtEl>
                                          <p:spTgt spid="1064"/>
                                        </p:tgtEl>
                                        <p:attrNameLst>
                                          <p:attrName>ppt_x</p:attrName>
                                        </p:attrNameLst>
                                      </p:cBhvr>
                                      <p:tavLst>
                                        <p:tav tm="0">
                                          <p:val>
                                            <p:strVal val="#ppt_x"/>
                                          </p:val>
                                        </p:tav>
                                        <p:tav tm="100000">
                                          <p:val>
                                            <p:strVal val="#ppt_x"/>
                                          </p:val>
                                        </p:tav>
                                      </p:tavLst>
                                    </p:anim>
                                    <p:anim calcmode="lin" valueType="num">
                                      <p:cBhvr additive="repl">
                                        <p:cTn id="70" dur="1000" fill="hold"/>
                                        <p:tgtEl>
                                          <p:spTgt spid="106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62"/>
                                        </p:tgtEl>
                                        <p:attrNameLst>
                                          <p:attrName>style.visibility</p:attrName>
                                        </p:attrNameLst>
                                      </p:cBhvr>
                                      <p:to>
                                        <p:strVal val="visible"/>
                                      </p:to>
                                    </p:set>
                                    <p:anim calcmode="lin" valueType="num">
                                      <p:cBhvr additive="repl">
                                        <p:cTn id="75" dur="1000" fill="hold"/>
                                        <p:tgtEl>
                                          <p:spTgt spid="1062"/>
                                        </p:tgtEl>
                                        <p:attrNameLst>
                                          <p:attrName>ppt_x</p:attrName>
                                        </p:attrNameLst>
                                      </p:cBhvr>
                                      <p:tavLst>
                                        <p:tav tm="0">
                                          <p:val>
                                            <p:strVal val="#ppt_x"/>
                                          </p:val>
                                        </p:tav>
                                        <p:tav tm="100000">
                                          <p:val>
                                            <p:strVal val="#ppt_x"/>
                                          </p:val>
                                        </p:tav>
                                      </p:tavLst>
                                    </p:anim>
                                    <p:anim calcmode="lin" valueType="num">
                                      <p:cBhvr additive="repl">
                                        <p:cTn id="76" dur="1000" fill="hold"/>
                                        <p:tgtEl>
                                          <p:spTgt spid="106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065"/>
                                        </p:tgtEl>
                                        <p:attrNameLst>
                                          <p:attrName>style.visibility</p:attrName>
                                        </p:attrNameLst>
                                      </p:cBhvr>
                                      <p:to>
                                        <p:strVal val="visible"/>
                                      </p:to>
                                    </p:set>
                                    <p:anim calcmode="lin" valueType="num">
                                      <p:cBhvr additive="repl">
                                        <p:cTn id="79" dur="1000" fill="hold"/>
                                        <p:tgtEl>
                                          <p:spTgt spid="1065"/>
                                        </p:tgtEl>
                                        <p:attrNameLst>
                                          <p:attrName>ppt_x</p:attrName>
                                        </p:attrNameLst>
                                      </p:cBhvr>
                                      <p:tavLst>
                                        <p:tav tm="0">
                                          <p:val>
                                            <p:strVal val="#ppt_x"/>
                                          </p:val>
                                        </p:tav>
                                        <p:tav tm="100000">
                                          <p:val>
                                            <p:strVal val="#ppt_x"/>
                                          </p:val>
                                        </p:tav>
                                      </p:tavLst>
                                    </p:anim>
                                    <p:anim calcmode="lin" valueType="num">
                                      <p:cBhvr additive="repl">
                                        <p:cTn id="80" dur="1000" fill="hold"/>
                                        <p:tgtEl>
                                          <p:spTgt spid="106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66"/>
                                        </p:tgtEl>
                                        <p:attrNameLst>
                                          <p:attrName>style.visibility</p:attrName>
                                        </p:attrNameLst>
                                      </p:cBhvr>
                                      <p:to>
                                        <p:strVal val="visible"/>
                                      </p:to>
                                    </p:set>
                                    <p:anim calcmode="lin" valueType="num">
                                      <p:cBhvr additive="repl">
                                        <p:cTn id="85" dur="1000" fill="hold"/>
                                        <p:tgtEl>
                                          <p:spTgt spid="1066"/>
                                        </p:tgtEl>
                                        <p:attrNameLst>
                                          <p:attrName>ppt_x</p:attrName>
                                        </p:attrNameLst>
                                      </p:cBhvr>
                                      <p:tavLst>
                                        <p:tav tm="0">
                                          <p:val>
                                            <p:strVal val="#ppt_x"/>
                                          </p:val>
                                        </p:tav>
                                        <p:tav tm="100000">
                                          <p:val>
                                            <p:strVal val="#ppt_x"/>
                                          </p:val>
                                        </p:tav>
                                      </p:tavLst>
                                    </p:anim>
                                    <p:anim calcmode="lin" valueType="num">
                                      <p:cBhvr additive="repl">
                                        <p:cTn id="86" dur="1000" fill="hold"/>
                                        <p:tgtEl>
                                          <p:spTgt spid="106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063"/>
                                        </p:tgtEl>
                                        <p:attrNameLst>
                                          <p:attrName>style.visibility</p:attrName>
                                        </p:attrNameLst>
                                      </p:cBhvr>
                                      <p:to>
                                        <p:strVal val="visible"/>
                                      </p:to>
                                    </p:set>
                                    <p:anim calcmode="lin" valueType="num">
                                      <p:cBhvr additive="repl">
                                        <p:cTn id="89" dur="1000" fill="hold"/>
                                        <p:tgtEl>
                                          <p:spTgt spid="1063"/>
                                        </p:tgtEl>
                                        <p:attrNameLst>
                                          <p:attrName>ppt_x</p:attrName>
                                        </p:attrNameLst>
                                      </p:cBhvr>
                                      <p:tavLst>
                                        <p:tav tm="0">
                                          <p:val>
                                            <p:strVal val="#ppt_x"/>
                                          </p:val>
                                        </p:tav>
                                        <p:tav tm="100000">
                                          <p:val>
                                            <p:strVal val="#ppt_x"/>
                                          </p:val>
                                        </p:tav>
                                      </p:tavLst>
                                    </p:anim>
                                    <p:anim calcmode="lin" valueType="num">
                                      <p:cBhvr additive="repl">
                                        <p:cTn id="90" dur="1000" fill="hold"/>
                                        <p:tgtEl>
                                          <p:spTgt spid="106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067"/>
                                        </p:tgtEl>
                                        <p:attrNameLst>
                                          <p:attrName>style.visibility</p:attrName>
                                        </p:attrNameLst>
                                      </p:cBhvr>
                                      <p:to>
                                        <p:strVal val="visible"/>
                                      </p:to>
                                    </p:set>
                                    <p:anim calcmode="lin" valueType="num">
                                      <p:cBhvr additive="repl">
                                        <p:cTn id="93" dur="1000" fill="hold"/>
                                        <p:tgtEl>
                                          <p:spTgt spid="1067"/>
                                        </p:tgtEl>
                                        <p:attrNameLst>
                                          <p:attrName>ppt_x</p:attrName>
                                        </p:attrNameLst>
                                      </p:cBhvr>
                                      <p:tavLst>
                                        <p:tav tm="0">
                                          <p:val>
                                            <p:strVal val="#ppt_x"/>
                                          </p:val>
                                        </p:tav>
                                        <p:tav tm="100000">
                                          <p:val>
                                            <p:strVal val="#ppt_x"/>
                                          </p:val>
                                        </p:tav>
                                      </p:tavLst>
                                    </p:anim>
                                    <p:anim calcmode="lin" valueType="num">
                                      <p:cBhvr additive="repl">
                                        <p:cTn id="94" dur="1000" fill="hold"/>
                                        <p:tgtEl>
                                          <p:spTgt spid="1067"/>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068"/>
                                        </p:tgtEl>
                                        <p:attrNameLst>
                                          <p:attrName>style.visibility</p:attrName>
                                        </p:attrNameLst>
                                      </p:cBhvr>
                                      <p:to>
                                        <p:strVal val="visible"/>
                                      </p:to>
                                    </p:set>
                                    <p:anim calcmode="lin" valueType="num">
                                      <p:cBhvr additive="repl">
                                        <p:cTn id="97" dur="1000" fill="hold"/>
                                        <p:tgtEl>
                                          <p:spTgt spid="1068"/>
                                        </p:tgtEl>
                                        <p:attrNameLst>
                                          <p:attrName>ppt_x</p:attrName>
                                        </p:attrNameLst>
                                      </p:cBhvr>
                                      <p:tavLst>
                                        <p:tav tm="0">
                                          <p:val>
                                            <p:strVal val="#ppt_x"/>
                                          </p:val>
                                        </p:tav>
                                        <p:tav tm="100000">
                                          <p:val>
                                            <p:strVal val="#ppt_x"/>
                                          </p:val>
                                        </p:tav>
                                      </p:tavLst>
                                    </p:anim>
                                    <p:anim calcmode="lin" valueType="num">
                                      <p:cBhvr additive="repl">
                                        <p:cTn id="98" dur="1000" fill="hold"/>
                                        <p:tgtEl>
                                          <p:spTgt spid="1068"/>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1069"/>
                                        </p:tgtEl>
                                        <p:attrNameLst>
                                          <p:attrName>style.visibility</p:attrName>
                                        </p:attrNameLst>
                                      </p:cBhvr>
                                      <p:to>
                                        <p:strVal val="visible"/>
                                      </p:to>
                                    </p:set>
                                    <p:anim calcmode="lin" valueType="num">
                                      <p:cBhvr additive="repl">
                                        <p:cTn id="101" dur="1000" fill="hold"/>
                                        <p:tgtEl>
                                          <p:spTgt spid="1069"/>
                                        </p:tgtEl>
                                        <p:attrNameLst>
                                          <p:attrName>ppt_x</p:attrName>
                                        </p:attrNameLst>
                                      </p:cBhvr>
                                      <p:tavLst>
                                        <p:tav tm="0">
                                          <p:val>
                                            <p:strVal val="#ppt_x"/>
                                          </p:val>
                                        </p:tav>
                                        <p:tav tm="100000">
                                          <p:val>
                                            <p:strVal val="#ppt_x"/>
                                          </p:val>
                                        </p:tav>
                                      </p:tavLst>
                                    </p:anim>
                                    <p:anim calcmode="lin" valueType="num">
                                      <p:cBhvr additive="repl">
                                        <p:cTn id="102" dur="1000" fill="hold"/>
                                        <p:tgtEl>
                                          <p:spTgt spid="106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070"/>
                                        </p:tgtEl>
                                        <p:attrNameLst>
                                          <p:attrName>style.visibility</p:attrName>
                                        </p:attrNameLst>
                                      </p:cBhvr>
                                      <p:to>
                                        <p:strVal val="visible"/>
                                      </p:to>
                                    </p:set>
                                    <p:anim calcmode="lin" valueType="num">
                                      <p:cBhvr additive="repl">
                                        <p:cTn id="107" dur="1000" fill="hold"/>
                                        <p:tgtEl>
                                          <p:spTgt spid="1070"/>
                                        </p:tgtEl>
                                        <p:attrNameLst>
                                          <p:attrName>ppt_x</p:attrName>
                                        </p:attrNameLst>
                                      </p:cBhvr>
                                      <p:tavLst>
                                        <p:tav tm="0">
                                          <p:val>
                                            <p:strVal val="#ppt_x"/>
                                          </p:val>
                                        </p:tav>
                                        <p:tav tm="100000">
                                          <p:val>
                                            <p:strVal val="#ppt_x"/>
                                          </p:val>
                                        </p:tav>
                                      </p:tavLst>
                                    </p:anim>
                                    <p:anim calcmode="lin" valueType="num">
                                      <p:cBhvr additive="repl">
                                        <p:cTn id="108" dur="1000" fill="hold"/>
                                        <p:tgtEl>
                                          <p:spTgt spid="1070"/>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071"/>
                                        </p:tgtEl>
                                        <p:attrNameLst>
                                          <p:attrName>style.visibility</p:attrName>
                                        </p:attrNameLst>
                                      </p:cBhvr>
                                      <p:to>
                                        <p:strVal val="visible"/>
                                      </p:to>
                                    </p:set>
                                    <p:anim calcmode="lin" valueType="num">
                                      <p:cBhvr additive="repl">
                                        <p:cTn id="111" dur="1000" fill="hold"/>
                                        <p:tgtEl>
                                          <p:spTgt spid="1071"/>
                                        </p:tgtEl>
                                        <p:attrNameLst>
                                          <p:attrName>ppt_x</p:attrName>
                                        </p:attrNameLst>
                                      </p:cBhvr>
                                      <p:tavLst>
                                        <p:tav tm="0">
                                          <p:val>
                                            <p:strVal val="#ppt_x"/>
                                          </p:val>
                                        </p:tav>
                                        <p:tav tm="100000">
                                          <p:val>
                                            <p:strVal val="#ppt_x"/>
                                          </p:val>
                                        </p:tav>
                                      </p:tavLst>
                                    </p:anim>
                                    <p:anim calcmode="lin" valueType="num">
                                      <p:cBhvr additive="repl">
                                        <p:cTn id="112" dur="1000" fill="hold"/>
                                        <p:tgtEl>
                                          <p:spTgt spid="107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072"/>
                                        </p:tgtEl>
                                        <p:attrNameLst>
                                          <p:attrName>style.visibility</p:attrName>
                                        </p:attrNameLst>
                                      </p:cBhvr>
                                      <p:to>
                                        <p:strVal val="visible"/>
                                      </p:to>
                                    </p:set>
                                    <p:anim calcmode="lin" valueType="num">
                                      <p:cBhvr additive="repl">
                                        <p:cTn id="115" dur="1000" fill="hold"/>
                                        <p:tgtEl>
                                          <p:spTgt spid="1072"/>
                                        </p:tgtEl>
                                        <p:attrNameLst>
                                          <p:attrName>ppt_x</p:attrName>
                                        </p:attrNameLst>
                                      </p:cBhvr>
                                      <p:tavLst>
                                        <p:tav tm="0">
                                          <p:val>
                                            <p:strVal val="#ppt_x"/>
                                          </p:val>
                                        </p:tav>
                                        <p:tav tm="100000">
                                          <p:val>
                                            <p:strVal val="#ppt_x"/>
                                          </p:val>
                                        </p:tav>
                                      </p:tavLst>
                                    </p:anim>
                                    <p:anim calcmode="lin" valueType="num">
                                      <p:cBhvr additive="repl">
                                        <p:cTn id="116" dur="1000" fill="hold"/>
                                        <p:tgtEl>
                                          <p:spTgt spid="1072"/>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073"/>
                                        </p:tgtEl>
                                        <p:attrNameLst>
                                          <p:attrName>style.visibility</p:attrName>
                                        </p:attrNameLst>
                                      </p:cBhvr>
                                      <p:to>
                                        <p:strVal val="visible"/>
                                      </p:to>
                                    </p:set>
                                    <p:anim calcmode="lin" valueType="num">
                                      <p:cBhvr additive="repl">
                                        <p:cTn id="119" dur="1000" fill="hold"/>
                                        <p:tgtEl>
                                          <p:spTgt spid="1073"/>
                                        </p:tgtEl>
                                        <p:attrNameLst>
                                          <p:attrName>ppt_x</p:attrName>
                                        </p:attrNameLst>
                                      </p:cBhvr>
                                      <p:tavLst>
                                        <p:tav tm="0">
                                          <p:val>
                                            <p:strVal val="#ppt_x"/>
                                          </p:val>
                                        </p:tav>
                                        <p:tav tm="100000">
                                          <p:val>
                                            <p:strVal val="#ppt_x"/>
                                          </p:val>
                                        </p:tav>
                                      </p:tavLst>
                                    </p:anim>
                                    <p:anim calcmode="lin" valueType="num">
                                      <p:cBhvr additive="repl">
                                        <p:cTn id="120" dur="1000" fill="hold"/>
                                        <p:tgtEl>
                                          <p:spTgt spid="1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1" fill="hold" display="0">
                  <p:stCondLst>
                    <p:cond delay="indefinite"/>
                  </p:stCondLst>
                  <p:endCondLst>
                    <p:cond evt="onPrev" delay="0">
                      <p:tgtEl>
                        <p:sldTgt/>
                      </p:tgtEl>
                    </p:cond>
                    <p:cond evt="onStopAudio" delay="0">
                      <p:tgtEl>
                        <p:sldTgt/>
                      </p:tgtEl>
                    </p:cond>
                  </p:endCondLst>
                </p:cTn>
                <p:tgtEl>
                  <p:spTgt spid="4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078"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079"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64CEC7BF-E319-4C3D-8B9C-3C9E8AEC00B0}" type="slidenum">
              <a:rPr lang="en-US" sz="1200" strike="noStrike">
                <a:solidFill>
                  <a:srgbClr val="8B8B8B"/>
                </a:solidFill>
                <a:latin typeface="Calibri"/>
                <a:ea typeface="DejaVu Sans"/>
              </a:rPr>
              <a:pPr algn="r">
                <a:lnSpc>
                  <a:spcPct val="100000"/>
                </a:lnSpc>
              </a:pPr>
              <a:t>36</a:t>
            </a:fld>
            <a:endParaRPr/>
          </a:p>
        </p:txBody>
      </p:sp>
      <p:sp>
        <p:nvSpPr>
          <p:cNvPr id="1080" name="CustomShape 4"/>
          <p:cNvSpPr/>
          <p:nvPr/>
        </p:nvSpPr>
        <p:spPr>
          <a:xfrm>
            <a:off x="228600" y="304920"/>
            <a:ext cx="3347280" cy="3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Clusterware verification</a:t>
            </a:r>
            <a:endParaRPr/>
          </a:p>
        </p:txBody>
      </p:sp>
      <p:sp>
        <p:nvSpPr>
          <p:cNvPr id="1081" name="CustomShape 5"/>
          <p:cNvSpPr/>
          <p:nvPr/>
        </p:nvSpPr>
        <p:spPr>
          <a:xfrm>
            <a:off x="228600" y="1600200"/>
            <a:ext cx="8605080" cy="300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Clusterware processes</a:t>
            </a:r>
            <a:endParaRPr/>
          </a:p>
          <a:p>
            <a:pPr>
              <a:lnSpc>
                <a:spcPct val="100000"/>
              </a:lnSpc>
            </a:pPr>
            <a:r>
              <a:rPr lang="en-US" strike="noStrike">
                <a:solidFill>
                  <a:srgbClr val="000000"/>
                </a:solidFill>
                <a:latin typeface="Calibri"/>
                <a:ea typeface="DejaVu Sans"/>
              </a:rPr>
              <a:t>–</a:t>
            </a:r>
            <a:endParaRPr/>
          </a:p>
          <a:p>
            <a:pPr>
              <a:lnSpc>
                <a:spcPct val="100000"/>
              </a:lnSpc>
            </a:pPr>
            <a:r>
              <a:rPr lang="en-US" sz="1400" b="1" strike="noStrike">
                <a:solidFill>
                  <a:srgbClr val="000000"/>
                </a:solidFill>
                <a:latin typeface="Courier New"/>
                <a:ea typeface="DejaVu Sans"/>
              </a:rPr>
              <a:t>$ ps -ef|grep -v grep |grep d.bin</a:t>
            </a:r>
            <a:endParaRPr/>
          </a:p>
          <a:p>
            <a:pPr>
              <a:lnSpc>
                <a:spcPct val="100000"/>
              </a:lnSpc>
            </a:pPr>
            <a:r>
              <a:rPr lang="en-US" sz="1400" b="1" strike="noStrike">
                <a:solidFill>
                  <a:srgbClr val="000000"/>
                </a:solidFill>
                <a:latin typeface="Courier New"/>
                <a:ea typeface="DejaVu Sans"/>
              </a:rPr>
              <a:t>oracle 9824 1 0 Jul14 ? 00:00:00 /u01/app/grid11gR2/bin/oclskd.bin </a:t>
            </a:r>
            <a:endParaRPr/>
          </a:p>
          <a:p>
            <a:pPr>
              <a:lnSpc>
                <a:spcPct val="100000"/>
              </a:lnSpc>
            </a:pPr>
            <a:r>
              <a:rPr lang="en-US" sz="1400" b="1" strike="noStrike">
                <a:solidFill>
                  <a:srgbClr val="000000"/>
                </a:solidFill>
                <a:latin typeface="Courier New"/>
                <a:ea typeface="DejaVu Sans"/>
              </a:rPr>
              <a:t>root 22161 1 0 Jul13 ? 00:00:15 /u01/app/grid11gR2/bin/ohasd.bin reboot </a:t>
            </a:r>
            <a:endParaRPr/>
          </a:p>
          <a:p>
            <a:pPr>
              <a:lnSpc>
                <a:spcPct val="100000"/>
              </a:lnSpc>
            </a:pPr>
            <a:r>
              <a:rPr lang="en-US" sz="1400" b="1" strike="noStrike">
                <a:solidFill>
                  <a:srgbClr val="000000"/>
                </a:solidFill>
                <a:latin typeface="Courier New"/>
                <a:ea typeface="DejaVu Sans"/>
              </a:rPr>
              <a:t>oracle 24161 1 0 Jul13 ? 00:00:00 /u01/app/grid11gR2/bin/mdnsd.bin </a:t>
            </a:r>
            <a:endParaRPr/>
          </a:p>
          <a:p>
            <a:pPr>
              <a:lnSpc>
                <a:spcPct val="100000"/>
              </a:lnSpc>
            </a:pPr>
            <a:r>
              <a:rPr lang="en-US" sz="1400" b="1" strike="noStrike">
                <a:solidFill>
                  <a:srgbClr val="000000"/>
                </a:solidFill>
                <a:latin typeface="Courier New"/>
                <a:ea typeface="DejaVu Sans"/>
              </a:rPr>
              <a:t>oracle 24172 1 0 Jul13 ? 00:00:00 /u01/app/grid11gR2/bin/gipcd.bin </a:t>
            </a:r>
            <a:endParaRPr/>
          </a:p>
          <a:p>
            <a:pPr>
              <a:lnSpc>
                <a:spcPct val="100000"/>
              </a:lnSpc>
            </a:pPr>
            <a:r>
              <a:rPr lang="en-US" sz="1400" b="1" strike="noStrike">
                <a:solidFill>
                  <a:srgbClr val="000000"/>
                </a:solidFill>
                <a:latin typeface="Courier New"/>
                <a:ea typeface="DejaVu Sans"/>
              </a:rPr>
              <a:t>oracle 24183 1 0 Jul13 ? 00:00:03 /u01/app/grid11gR2/bin/gpnpd.bin </a:t>
            </a:r>
            <a:endParaRPr/>
          </a:p>
          <a:p>
            <a:pPr>
              <a:lnSpc>
                <a:spcPct val="100000"/>
              </a:lnSpc>
            </a:pPr>
            <a:r>
              <a:rPr lang="en-US" sz="1400" b="1" strike="noStrike">
                <a:solidFill>
                  <a:srgbClr val="000000"/>
                </a:solidFill>
                <a:latin typeface="Courier New"/>
                <a:ea typeface="DejaVu Sans"/>
              </a:rPr>
              <a:t>oracle 24257 1 0 Jul13 ? 00:01:26 /u01/app/grid11gR2/bin/ocssd.bin </a:t>
            </a:r>
            <a:endParaRPr/>
          </a:p>
          <a:p>
            <a:pPr>
              <a:lnSpc>
                <a:spcPct val="100000"/>
              </a:lnSpc>
            </a:pPr>
            <a:r>
              <a:rPr lang="en-US" sz="1400" b="1" strike="noStrike">
                <a:solidFill>
                  <a:srgbClr val="000000"/>
                </a:solidFill>
                <a:latin typeface="Courier New"/>
                <a:ea typeface="DejaVu Sans"/>
              </a:rPr>
              <a:t>root 24309 1 0 Jul13 ? 00:00:06 /u01/app/grid11gR2/bin/octssd.bin </a:t>
            </a:r>
            <a:endParaRPr/>
          </a:p>
          <a:p>
            <a:pPr>
              <a:lnSpc>
                <a:spcPct val="100000"/>
              </a:lnSpc>
            </a:pPr>
            <a:r>
              <a:rPr lang="en-US" sz="1400" b="1" strike="noStrike">
                <a:solidFill>
                  <a:srgbClr val="000000"/>
                </a:solidFill>
                <a:latin typeface="Courier New"/>
                <a:ea typeface="DejaVu Sans"/>
              </a:rPr>
              <a:t>root 24323 1 0 Jul13 ? 00:01:03 /u01/app/grid11gR2/bin/crsd.bin reboot </a:t>
            </a:r>
            <a:endParaRPr/>
          </a:p>
          <a:p>
            <a:pPr>
              <a:lnSpc>
                <a:spcPct val="100000"/>
              </a:lnSpc>
            </a:pPr>
            <a:r>
              <a:rPr lang="en-US" sz="1400" b="1" strike="noStrike">
                <a:solidFill>
                  <a:srgbClr val="000000"/>
                </a:solidFill>
                <a:latin typeface="Courier New"/>
                <a:ea typeface="DejaVu Sans"/>
              </a:rPr>
              <a:t>root 24346 1 0 Jul13 ? 00:00:00 /u01/app/grid11gR2/bin/oclskd.bin</a:t>
            </a:r>
            <a:endParaRPr/>
          </a:p>
          <a:p>
            <a:pPr>
              <a:lnSpc>
                <a:spcPct val="100000"/>
              </a:lnSpc>
            </a:pPr>
            <a:r>
              <a:rPr lang="en-US" sz="1400" b="1" strike="noStrike">
                <a:solidFill>
                  <a:srgbClr val="000000"/>
                </a:solidFill>
                <a:latin typeface="Courier New"/>
                <a:ea typeface="DejaVu Sans"/>
              </a:rPr>
              <a:t>oracle 24374 1 0 Jul13 ? 00:00:03 /u01/app/grid11gR2/bin/evmd.bin</a:t>
            </a:r>
            <a:endParaRPr/>
          </a:p>
        </p:txBody>
      </p:sp>
      <p:sp>
        <p:nvSpPr>
          <p:cNvPr id="1082" name="CustomShape 6"/>
          <p:cNvSpPr/>
          <p:nvPr/>
        </p:nvSpPr>
        <p:spPr>
          <a:xfrm>
            <a:off x="3200400" y="6306840"/>
            <a:ext cx="4109400" cy="359640"/>
          </a:xfrm>
          <a:prstGeom prst="rect">
            <a:avLst/>
          </a:prstGeom>
          <a:noFill/>
          <a:ln>
            <a:noFill/>
          </a:ln>
        </p:spPr>
        <p:style>
          <a:lnRef idx="0">
            <a:scrgbClr r="0" g="0" b="0"/>
          </a:lnRef>
          <a:fillRef idx="0">
            <a:scrgbClr r="0" g="0" b="0"/>
          </a:fillRef>
          <a:effectRef idx="0">
            <a:scrgbClr r="0" g="0" b="0"/>
          </a:effectRef>
          <a:fontRef idx="minor"/>
        </p:style>
      </p:sp>
      <p:pic>
        <p:nvPicPr>
          <p:cNvPr id="8" name="~PP830.WAV">
            <a:hlinkClick r:id="" action="ppaction://media"/>
          </p:cNvPr>
          <p:cNvPicPr>
            <a:picLocks noRot="1" noChangeAspect="1"/>
          </p:cNvPicPr>
          <p:nvPr>
            <a:wavAudioFile r:embed="rId1" name="~PP830.WAV"/>
          </p:nvPr>
        </p:nvPicPr>
        <p:blipFill>
          <a:blip r:embed="rId4"/>
          <a:stretch>
            <a:fillRect/>
          </a:stretch>
        </p:blipFill>
        <p:spPr>
          <a:xfrm>
            <a:off x="8696325" y="6410325"/>
            <a:ext cx="304800" cy="304800"/>
          </a:xfrm>
          <a:prstGeom prst="rect">
            <a:avLst/>
          </a:prstGeom>
        </p:spPr>
      </p:pic>
    </p:spTree>
  </p:cSld>
  <p:clrMapOvr>
    <a:masterClrMapping/>
  </p:clrMapOvr>
  <p:transition advTm="2685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084"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085"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56DDDFF3-C799-40D5-90CA-0F4EB00A2306}" type="slidenum">
              <a:rPr lang="en-US" sz="1200" strike="noStrike">
                <a:solidFill>
                  <a:srgbClr val="8B8B8B"/>
                </a:solidFill>
                <a:latin typeface="Calibri"/>
                <a:ea typeface="DejaVu Sans"/>
              </a:rPr>
              <a:pPr algn="r">
                <a:lnSpc>
                  <a:spcPct val="100000"/>
                </a:lnSpc>
              </a:pPr>
              <a:t>37</a:t>
            </a:fld>
            <a:endParaRPr/>
          </a:p>
        </p:txBody>
      </p:sp>
      <p:sp>
        <p:nvSpPr>
          <p:cNvPr id="1086" name="CustomShape 4"/>
          <p:cNvSpPr/>
          <p:nvPr/>
        </p:nvSpPr>
        <p:spPr>
          <a:xfrm>
            <a:off x="228600" y="304920"/>
            <a:ext cx="3347280" cy="3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Clusterware verification</a:t>
            </a:r>
            <a:endParaRPr/>
          </a:p>
        </p:txBody>
      </p:sp>
      <p:sp>
        <p:nvSpPr>
          <p:cNvPr id="1087" name="CustomShape 5"/>
          <p:cNvSpPr/>
          <p:nvPr/>
        </p:nvSpPr>
        <p:spPr>
          <a:xfrm>
            <a:off x="228600" y="1600200"/>
            <a:ext cx="8605080" cy="365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strike="noStrike">
                <a:solidFill>
                  <a:srgbClr val="000000"/>
                </a:solidFill>
                <a:latin typeface="Arial"/>
                <a:ea typeface="DejaVu Sans"/>
              </a:rPr>
              <a:t>Clusterware checks</a:t>
            </a:r>
            <a:endParaRPr/>
          </a:p>
          <a:p>
            <a:pPr>
              <a:lnSpc>
                <a:spcPct val="100000"/>
              </a:lnSpc>
            </a:pPr>
            <a:r>
              <a:rPr lang="en-US" strike="noStrike">
                <a:solidFill>
                  <a:srgbClr val="000000"/>
                </a:solidFill>
                <a:latin typeface="Calibri"/>
                <a:ea typeface="DejaVu Sans"/>
              </a:rPr>
              <a:t>–</a:t>
            </a:r>
            <a:endParaRPr/>
          </a:p>
          <a:p>
            <a:pPr>
              <a:lnSpc>
                <a:spcPct val="100000"/>
              </a:lnSpc>
            </a:pPr>
            <a:r>
              <a:rPr lang="en-US" b="1" strike="noStrike">
                <a:solidFill>
                  <a:srgbClr val="000000"/>
                </a:solidFill>
                <a:latin typeface="Courier New"/>
                <a:ea typeface="DejaVu Sans"/>
              </a:rPr>
              <a:t>$ crsctl check crs </a:t>
            </a:r>
            <a:endParaRPr/>
          </a:p>
          <a:p>
            <a:pPr>
              <a:lnSpc>
                <a:spcPct val="100000"/>
              </a:lnSpc>
            </a:pPr>
            <a:r>
              <a:rPr lang="en-US" b="1" strike="noStrike">
                <a:solidFill>
                  <a:srgbClr val="000000"/>
                </a:solidFill>
                <a:latin typeface="Courier New"/>
                <a:ea typeface="DejaVu Sans"/>
              </a:rPr>
              <a:t>CRS-4638: Oracle High Availability Services is online </a:t>
            </a:r>
            <a:endParaRPr/>
          </a:p>
          <a:p>
            <a:pPr>
              <a:lnSpc>
                <a:spcPct val="100000"/>
              </a:lnSpc>
            </a:pPr>
            <a:r>
              <a:rPr lang="en-US" b="1" strike="noStrike">
                <a:solidFill>
                  <a:srgbClr val="000000"/>
                </a:solidFill>
                <a:latin typeface="Courier New"/>
                <a:ea typeface="DejaVu Sans"/>
              </a:rPr>
              <a:t>CRS-4537: Cluster Ready Services is online </a:t>
            </a:r>
            <a:endParaRPr/>
          </a:p>
          <a:p>
            <a:pPr>
              <a:lnSpc>
                <a:spcPct val="100000"/>
              </a:lnSpc>
            </a:pPr>
            <a:r>
              <a:rPr lang="en-US" b="1" strike="noStrike">
                <a:solidFill>
                  <a:srgbClr val="000000"/>
                </a:solidFill>
                <a:latin typeface="Courier New"/>
                <a:ea typeface="DejaVu Sans"/>
              </a:rPr>
              <a:t>CRS-4529: Cluster Synchronization Services is online </a:t>
            </a:r>
            <a:endParaRPr/>
          </a:p>
          <a:p>
            <a:pPr>
              <a:lnSpc>
                <a:spcPct val="100000"/>
              </a:lnSpc>
            </a:pPr>
            <a:r>
              <a:rPr lang="en-US" b="1" strike="noStrike">
                <a:solidFill>
                  <a:srgbClr val="000000"/>
                </a:solidFill>
                <a:latin typeface="Courier New"/>
                <a:ea typeface="DejaVu Sans"/>
              </a:rPr>
              <a:t>CRS-4533: Event Manager is online $ crsctl check has </a:t>
            </a:r>
            <a:endParaRPr/>
          </a:p>
          <a:p>
            <a:pPr>
              <a:lnSpc>
                <a:spcPct val="100000"/>
              </a:lnSpc>
            </a:pPr>
            <a:r>
              <a:rPr lang="en-US" b="1" strike="noStrike">
                <a:solidFill>
                  <a:srgbClr val="000000"/>
                </a:solidFill>
                <a:latin typeface="Courier New"/>
                <a:ea typeface="DejaVu Sans"/>
              </a:rPr>
              <a:t>CRS-4638: Oracle High Availability Services is online </a:t>
            </a:r>
            <a:endParaRPr/>
          </a:p>
          <a:p>
            <a:pPr>
              <a:lnSpc>
                <a:spcPct val="100000"/>
              </a:lnSpc>
            </a:pPr>
            <a:r>
              <a:rPr lang="en-US" b="1" strike="noStrike">
                <a:solidFill>
                  <a:srgbClr val="000000"/>
                </a:solidFill>
                <a:latin typeface="Courier New"/>
                <a:ea typeface="DejaVu Sans"/>
              </a:rPr>
              <a:t>$ crsctl query crs activeversion </a:t>
            </a:r>
            <a:endParaRPr/>
          </a:p>
          <a:p>
            <a:pPr>
              <a:lnSpc>
                <a:spcPct val="100000"/>
              </a:lnSpc>
            </a:pPr>
            <a:r>
              <a:rPr lang="en-US" b="1" strike="noStrike">
                <a:solidFill>
                  <a:srgbClr val="000000"/>
                </a:solidFill>
                <a:latin typeface="Courier New"/>
                <a:ea typeface="DejaVu Sans"/>
              </a:rPr>
              <a:t>Oracle Clusterware active version on the cluster is [11.2.0.2.0]</a:t>
            </a:r>
            <a:endParaRPr/>
          </a:p>
          <a:p>
            <a:pPr>
              <a:lnSpc>
                <a:spcPct val="100000"/>
              </a:lnSpc>
            </a:pPr>
            <a:endParaRPr/>
          </a:p>
          <a:p>
            <a:pPr>
              <a:lnSpc>
                <a:spcPct val="100000"/>
              </a:lnSpc>
            </a:pPr>
            <a:endParaRPr/>
          </a:p>
        </p:txBody>
      </p:sp>
      <p:pic>
        <p:nvPicPr>
          <p:cNvPr id="7" name="~PP162.WAV">
            <a:hlinkClick r:id="" action="ppaction://media"/>
          </p:cNvPr>
          <p:cNvPicPr>
            <a:picLocks noRot="1" noChangeAspect="1"/>
          </p:cNvPicPr>
          <p:nvPr>
            <a:wavAudioFile r:embed="rId1" name="~PP162.WAV"/>
          </p:nvPr>
        </p:nvPicPr>
        <p:blipFill>
          <a:blip r:embed="rId3"/>
          <a:stretch>
            <a:fillRect/>
          </a:stretch>
        </p:blipFill>
        <p:spPr>
          <a:xfrm>
            <a:off x="8696325" y="6410325"/>
            <a:ext cx="304800" cy="304800"/>
          </a:xfrm>
          <a:prstGeom prst="rect">
            <a:avLst/>
          </a:prstGeom>
        </p:spPr>
      </p:pic>
    </p:spTree>
  </p:cSld>
  <p:clrMapOvr>
    <a:masterClrMapping/>
  </p:clrMapOvr>
  <p:transition advTm="19665"/>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089"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090"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4AE4C572-6885-449F-939B-7F0128295EC0}" type="slidenum">
              <a:rPr lang="en-US" sz="1200" strike="noStrike">
                <a:solidFill>
                  <a:srgbClr val="8B8B8B"/>
                </a:solidFill>
                <a:latin typeface="Calibri"/>
                <a:ea typeface="DejaVu Sans"/>
              </a:rPr>
              <a:pPr algn="r">
                <a:lnSpc>
                  <a:spcPct val="100000"/>
                </a:lnSpc>
              </a:pPr>
              <a:t>38</a:t>
            </a:fld>
            <a:endParaRPr/>
          </a:p>
        </p:txBody>
      </p:sp>
      <p:sp>
        <p:nvSpPr>
          <p:cNvPr id="1091" name="CustomShape 4"/>
          <p:cNvSpPr/>
          <p:nvPr/>
        </p:nvSpPr>
        <p:spPr>
          <a:xfrm>
            <a:off x="228600" y="304920"/>
            <a:ext cx="3347280" cy="3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Clusterware verification</a:t>
            </a:r>
            <a:endParaRPr/>
          </a:p>
        </p:txBody>
      </p:sp>
      <p:sp>
        <p:nvSpPr>
          <p:cNvPr id="1092" name="CustomShape 5"/>
          <p:cNvSpPr/>
          <p:nvPr/>
        </p:nvSpPr>
        <p:spPr>
          <a:xfrm>
            <a:off x="228600" y="1600200"/>
            <a:ext cx="8605080" cy="434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Clusterware processes</a:t>
            </a:r>
            <a:endParaRPr/>
          </a:p>
          <a:p>
            <a:pPr>
              <a:lnSpc>
                <a:spcPct val="100000"/>
              </a:lnSpc>
            </a:pPr>
            <a:r>
              <a:rPr lang="en-US" b="1" strike="noStrike">
                <a:solidFill>
                  <a:srgbClr val="000000"/>
                </a:solidFill>
                <a:latin typeface="Courier New"/>
                <a:ea typeface="DejaVu Sans"/>
              </a:rPr>
              <a:t>$ crsctl check cluster -all </a:t>
            </a:r>
            <a:endParaRPr/>
          </a:p>
          <a:p>
            <a:pPr>
              <a:lnSpc>
                <a:spcPct val="100000"/>
              </a:lnSpc>
            </a:pPr>
            <a:r>
              <a:rPr lang="en-US" sz="1400" b="1" strike="noStrike">
                <a:solidFill>
                  <a:srgbClr val="000000"/>
                </a:solidFill>
                <a:latin typeface="Courier New"/>
                <a:ea typeface="DejaVu Sans"/>
              </a:rPr>
              <a:t>************************************************************** </a:t>
            </a:r>
            <a:endParaRPr/>
          </a:p>
          <a:p>
            <a:pPr>
              <a:lnSpc>
                <a:spcPct val="100000"/>
              </a:lnSpc>
            </a:pPr>
            <a:r>
              <a:rPr lang="en-US" sz="1400" b="1" strike="noStrike">
                <a:solidFill>
                  <a:srgbClr val="000000"/>
                </a:solidFill>
                <a:latin typeface="Courier New"/>
                <a:ea typeface="DejaVu Sans"/>
              </a:rPr>
              <a:t>rat-rm2-ipfix006: </a:t>
            </a:r>
            <a:endParaRPr/>
          </a:p>
          <a:p>
            <a:pPr>
              <a:lnSpc>
                <a:spcPct val="100000"/>
              </a:lnSpc>
            </a:pPr>
            <a:r>
              <a:rPr lang="en-US" sz="1400" b="1" strike="noStrike">
                <a:solidFill>
                  <a:srgbClr val="000000"/>
                </a:solidFill>
                <a:latin typeface="Courier New"/>
                <a:ea typeface="DejaVu Sans"/>
              </a:rPr>
              <a:t>CRS-4537: Cluster Ready Services is online </a:t>
            </a:r>
            <a:endParaRPr/>
          </a:p>
          <a:p>
            <a:pPr>
              <a:lnSpc>
                <a:spcPct val="100000"/>
              </a:lnSpc>
            </a:pPr>
            <a:r>
              <a:rPr lang="en-US" sz="1400" b="1" strike="noStrike">
                <a:solidFill>
                  <a:srgbClr val="000000"/>
                </a:solidFill>
                <a:latin typeface="Courier New"/>
                <a:ea typeface="DejaVu Sans"/>
              </a:rPr>
              <a:t>CRS-4529: Cluster Synchronization Services is online </a:t>
            </a:r>
            <a:endParaRPr/>
          </a:p>
          <a:p>
            <a:pPr>
              <a:lnSpc>
                <a:spcPct val="100000"/>
              </a:lnSpc>
            </a:pPr>
            <a:r>
              <a:rPr lang="en-US" sz="1400" b="1" strike="noStrike">
                <a:solidFill>
                  <a:srgbClr val="000000"/>
                </a:solidFill>
                <a:latin typeface="Courier New"/>
                <a:ea typeface="DejaVu Sans"/>
              </a:rPr>
              <a:t>CRS-4533: Event Manager is online </a:t>
            </a:r>
            <a:endParaRPr/>
          </a:p>
          <a:p>
            <a:pPr>
              <a:lnSpc>
                <a:spcPct val="100000"/>
              </a:lnSpc>
            </a:pPr>
            <a:r>
              <a:rPr lang="en-US" sz="1400" b="1" strike="noStrike">
                <a:solidFill>
                  <a:srgbClr val="000000"/>
                </a:solidFill>
                <a:latin typeface="Courier New"/>
                <a:ea typeface="DejaVu Sans"/>
              </a:rPr>
              <a:t>************************************************************** </a:t>
            </a:r>
            <a:endParaRPr/>
          </a:p>
          <a:p>
            <a:pPr>
              <a:lnSpc>
                <a:spcPct val="100000"/>
              </a:lnSpc>
            </a:pPr>
            <a:r>
              <a:rPr lang="en-US" sz="1400" b="1" strike="noStrike">
                <a:solidFill>
                  <a:srgbClr val="000000"/>
                </a:solidFill>
                <a:latin typeface="Courier New"/>
                <a:ea typeface="DejaVu Sans"/>
              </a:rPr>
              <a:t>rat-rm2-ipfix007: </a:t>
            </a:r>
            <a:endParaRPr/>
          </a:p>
          <a:p>
            <a:pPr>
              <a:lnSpc>
                <a:spcPct val="100000"/>
              </a:lnSpc>
            </a:pPr>
            <a:r>
              <a:rPr lang="en-US" sz="1400" b="1" strike="noStrike">
                <a:solidFill>
                  <a:srgbClr val="000000"/>
                </a:solidFill>
                <a:latin typeface="Courier New"/>
                <a:ea typeface="DejaVu Sans"/>
              </a:rPr>
              <a:t>CRS-4537: Cluster Ready Services is online </a:t>
            </a:r>
            <a:endParaRPr/>
          </a:p>
          <a:p>
            <a:pPr>
              <a:lnSpc>
                <a:spcPct val="100000"/>
              </a:lnSpc>
            </a:pPr>
            <a:r>
              <a:rPr lang="en-US" sz="1400" b="1" strike="noStrike">
                <a:solidFill>
                  <a:srgbClr val="000000"/>
                </a:solidFill>
                <a:latin typeface="Courier New"/>
                <a:ea typeface="DejaVu Sans"/>
              </a:rPr>
              <a:t>CRS-4529: Cluster Synchronization Services is online </a:t>
            </a:r>
            <a:endParaRPr/>
          </a:p>
          <a:p>
            <a:pPr>
              <a:lnSpc>
                <a:spcPct val="100000"/>
              </a:lnSpc>
            </a:pPr>
            <a:r>
              <a:rPr lang="en-US" sz="1400" b="1" strike="noStrike">
                <a:solidFill>
                  <a:srgbClr val="000000"/>
                </a:solidFill>
                <a:latin typeface="Courier New"/>
                <a:ea typeface="DejaVu Sans"/>
              </a:rPr>
              <a:t>CRS-4533: Event Manager is online </a:t>
            </a:r>
            <a:endParaRPr/>
          </a:p>
          <a:p>
            <a:pPr>
              <a:lnSpc>
                <a:spcPct val="100000"/>
              </a:lnSpc>
            </a:pPr>
            <a:r>
              <a:rPr lang="en-US" sz="1400" b="1" strike="noStrike">
                <a:solidFill>
                  <a:srgbClr val="000000"/>
                </a:solidFill>
                <a:latin typeface="Courier New"/>
                <a:ea typeface="DejaVu Sans"/>
              </a:rPr>
              <a:t>************************************************************** </a:t>
            </a:r>
            <a:endParaRPr/>
          </a:p>
          <a:p>
            <a:pPr>
              <a:lnSpc>
                <a:spcPct val="100000"/>
              </a:lnSpc>
            </a:pPr>
            <a:r>
              <a:rPr lang="en-US" sz="1400" b="1" strike="noStrike">
                <a:solidFill>
                  <a:srgbClr val="000000"/>
                </a:solidFill>
                <a:latin typeface="Courier New"/>
                <a:ea typeface="DejaVu Sans"/>
              </a:rPr>
              <a:t>rat-rm2-ipfix008: </a:t>
            </a:r>
            <a:endParaRPr/>
          </a:p>
          <a:p>
            <a:pPr>
              <a:lnSpc>
                <a:spcPct val="100000"/>
              </a:lnSpc>
            </a:pPr>
            <a:r>
              <a:rPr lang="en-US" sz="1400" b="1" strike="noStrike">
                <a:solidFill>
                  <a:srgbClr val="000000"/>
                </a:solidFill>
                <a:latin typeface="Courier New"/>
                <a:ea typeface="DejaVu Sans"/>
              </a:rPr>
              <a:t>CRS-4537: Cluster Ready Services is online </a:t>
            </a:r>
            <a:endParaRPr/>
          </a:p>
          <a:p>
            <a:pPr>
              <a:lnSpc>
                <a:spcPct val="100000"/>
              </a:lnSpc>
            </a:pPr>
            <a:r>
              <a:rPr lang="en-US" sz="1400" b="1" strike="noStrike">
                <a:solidFill>
                  <a:srgbClr val="000000"/>
                </a:solidFill>
                <a:latin typeface="Courier New"/>
                <a:ea typeface="DejaVu Sans"/>
              </a:rPr>
              <a:t>CRS-4529: Cluster Synchronization Services is online </a:t>
            </a:r>
            <a:endParaRPr/>
          </a:p>
          <a:p>
            <a:pPr>
              <a:lnSpc>
                <a:spcPct val="100000"/>
              </a:lnSpc>
            </a:pPr>
            <a:r>
              <a:rPr lang="en-US" sz="1400" b="1" strike="noStrike">
                <a:solidFill>
                  <a:srgbClr val="000000"/>
                </a:solidFill>
                <a:latin typeface="Courier New"/>
                <a:ea typeface="DejaVu Sans"/>
              </a:rPr>
              <a:t>CRS-4533: Event Manager is online </a:t>
            </a:r>
            <a:endParaRPr/>
          </a:p>
          <a:p>
            <a:pPr>
              <a:lnSpc>
                <a:spcPct val="100000"/>
              </a:lnSpc>
            </a:pPr>
            <a:r>
              <a:rPr lang="en-US" sz="1400" b="1" strike="noStrike">
                <a:solidFill>
                  <a:srgbClr val="000000"/>
                </a:solidFill>
                <a:latin typeface="Courier New"/>
                <a:ea typeface="DejaVu Sans"/>
              </a:rPr>
              <a:t>**************************************************************</a:t>
            </a:r>
            <a:endParaRPr/>
          </a:p>
          <a:p>
            <a:pPr>
              <a:lnSpc>
                <a:spcPct val="100000"/>
              </a:lnSpc>
            </a:pPr>
            <a:endParaRPr/>
          </a:p>
        </p:txBody>
      </p:sp>
      <p:sp>
        <p:nvSpPr>
          <p:cNvPr id="1093" name="CustomShape 6"/>
          <p:cNvSpPr/>
          <p:nvPr/>
        </p:nvSpPr>
        <p:spPr>
          <a:xfrm>
            <a:off x="3200400" y="6306840"/>
            <a:ext cx="4109400" cy="359640"/>
          </a:xfrm>
          <a:prstGeom prst="rect">
            <a:avLst/>
          </a:prstGeom>
          <a:noFill/>
          <a:ln>
            <a:noFill/>
          </a:ln>
        </p:spPr>
        <p:style>
          <a:lnRef idx="0">
            <a:scrgbClr r="0" g="0" b="0"/>
          </a:lnRef>
          <a:fillRef idx="0">
            <a:scrgbClr r="0" g="0" b="0"/>
          </a:fillRef>
          <a:effectRef idx="0">
            <a:scrgbClr r="0" g="0" b="0"/>
          </a:effectRef>
          <a:fontRef idx="minor"/>
        </p:style>
      </p:sp>
      <p:pic>
        <p:nvPicPr>
          <p:cNvPr id="8" name="~PP3874.WAV">
            <a:hlinkClick r:id="" action="ppaction://media"/>
          </p:cNvPr>
          <p:cNvPicPr>
            <a:picLocks noRot="1" noChangeAspect="1"/>
          </p:cNvPicPr>
          <p:nvPr>
            <a:wavAudioFile r:embed="rId1" name="~PP3874.WAV"/>
          </p:nvPr>
        </p:nvPicPr>
        <p:blipFill>
          <a:blip r:embed="rId3"/>
          <a:stretch>
            <a:fillRect/>
          </a:stretch>
        </p:blipFill>
        <p:spPr>
          <a:xfrm>
            <a:off x="8696325" y="6410325"/>
            <a:ext cx="304800" cy="304800"/>
          </a:xfrm>
          <a:prstGeom prst="rect">
            <a:avLst/>
          </a:prstGeom>
        </p:spPr>
      </p:pic>
    </p:spTree>
  </p:cSld>
  <p:clrMapOvr>
    <a:masterClrMapping/>
  </p:clrMapOvr>
  <p:transition advTm="1586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095"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096"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514075BE-3F09-465C-BD5D-AF4C9EE6D75A}" type="slidenum">
              <a:rPr lang="en-US" sz="1200" strike="noStrike">
                <a:solidFill>
                  <a:srgbClr val="8B8B8B"/>
                </a:solidFill>
                <a:latin typeface="Calibri"/>
                <a:ea typeface="DejaVu Sans"/>
              </a:rPr>
              <a:pPr algn="r">
                <a:lnSpc>
                  <a:spcPct val="100000"/>
                </a:lnSpc>
              </a:pPr>
              <a:t>39</a:t>
            </a:fld>
            <a:endParaRPr/>
          </a:p>
        </p:txBody>
      </p:sp>
      <p:sp>
        <p:nvSpPr>
          <p:cNvPr id="1097" name="CustomShape 4"/>
          <p:cNvSpPr/>
          <p:nvPr/>
        </p:nvSpPr>
        <p:spPr>
          <a:xfrm>
            <a:off x="228600" y="304920"/>
            <a:ext cx="3880800" cy="45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a:solidFill>
                  <a:srgbClr val="000000"/>
                </a:solidFill>
                <a:latin typeface="Arial"/>
                <a:ea typeface="DejaVu Sans"/>
              </a:rPr>
              <a:t>Clusterware verification</a:t>
            </a:r>
            <a:endParaRPr/>
          </a:p>
        </p:txBody>
      </p:sp>
      <p:sp>
        <p:nvSpPr>
          <p:cNvPr id="1098" name="CustomShape 5"/>
          <p:cNvSpPr/>
          <p:nvPr/>
        </p:nvSpPr>
        <p:spPr>
          <a:xfrm>
            <a:off x="193320" y="1600200"/>
            <a:ext cx="8605080" cy="379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1" strike="noStrike">
                <a:solidFill>
                  <a:srgbClr val="000000"/>
                </a:solidFill>
                <a:latin typeface="Arial"/>
                <a:ea typeface="DejaVu Sans"/>
              </a:rPr>
              <a:t>$ crsctl status resource -t </a:t>
            </a:r>
            <a:endParaRPr/>
          </a:p>
          <a:p>
            <a:pPr>
              <a:lnSpc>
                <a:spcPct val="100000"/>
              </a:lnSpc>
            </a:pPr>
            <a:r>
              <a:rPr lang="en-US" sz="1200" b="1" strike="noStrike">
                <a:solidFill>
                  <a:srgbClr val="000000"/>
                </a:solidFill>
                <a:latin typeface="Courier New"/>
                <a:ea typeface="DejaVu Sans"/>
              </a:rPr>
              <a:t>NAME TARGET STATE SERVER STATE_DETAILS </a:t>
            </a:r>
            <a:endParaRPr/>
          </a:p>
          <a:p>
            <a:pPr>
              <a:lnSpc>
                <a:spcPct val="100000"/>
              </a:lnSpc>
            </a:pPr>
            <a:r>
              <a:rPr lang="en-US" sz="1200" b="1" strike="noStrike">
                <a:solidFill>
                  <a:srgbClr val="000000"/>
                </a:solidFill>
                <a:latin typeface="Courier New"/>
                <a:ea typeface="DejaVu Sans"/>
              </a:rPr>
              <a:t>------------------------------------------------ </a:t>
            </a:r>
            <a:endParaRPr/>
          </a:p>
          <a:p>
            <a:pPr>
              <a:lnSpc>
                <a:spcPct val="100000"/>
              </a:lnSpc>
            </a:pPr>
            <a:r>
              <a:rPr lang="en-US" sz="1200" b="1" strike="noStrike">
                <a:solidFill>
                  <a:srgbClr val="000000"/>
                </a:solidFill>
                <a:latin typeface="Courier New"/>
                <a:ea typeface="DejaVu Sans"/>
              </a:rPr>
              <a:t>ora.DATA.dg  ASM disk group (new resource) </a:t>
            </a:r>
            <a:endParaRPr/>
          </a:p>
          <a:p>
            <a:pPr>
              <a:lnSpc>
                <a:spcPct val="100000"/>
              </a:lnSpc>
            </a:pPr>
            <a:r>
              <a:rPr lang="en-US" sz="1200" b="1" strike="noStrike">
                <a:solidFill>
                  <a:srgbClr val="000000"/>
                </a:solidFill>
                <a:latin typeface="Courier New"/>
                <a:ea typeface="DejaVu Sans"/>
              </a:rPr>
              <a:t>ONLINE ONLINE rat-rm2-ipfix006 </a:t>
            </a:r>
            <a:endParaRPr/>
          </a:p>
          <a:p>
            <a:pPr>
              <a:lnSpc>
                <a:spcPct val="100000"/>
              </a:lnSpc>
            </a:pPr>
            <a:r>
              <a:rPr lang="en-US" sz="1200" b="1" strike="noStrike">
                <a:solidFill>
                  <a:srgbClr val="000000"/>
                </a:solidFill>
                <a:latin typeface="Courier New"/>
                <a:ea typeface="DejaVu Sans"/>
              </a:rPr>
              <a:t>ONLINE ONLINE rat-rm2-ipfix007 </a:t>
            </a:r>
            <a:endParaRPr/>
          </a:p>
          <a:p>
            <a:pPr>
              <a:lnSpc>
                <a:spcPct val="100000"/>
              </a:lnSpc>
            </a:pPr>
            <a:r>
              <a:rPr lang="en-US" sz="1200" b="1" strike="noStrike">
                <a:solidFill>
                  <a:srgbClr val="000000"/>
                </a:solidFill>
                <a:latin typeface="Courier New"/>
                <a:ea typeface="DejaVu Sans"/>
              </a:rPr>
              <a:t>ONLINE ONLINE rat-rm2-ipfix008 </a:t>
            </a:r>
            <a:endParaRPr/>
          </a:p>
          <a:p>
            <a:pPr>
              <a:lnSpc>
                <a:spcPct val="100000"/>
              </a:lnSpc>
            </a:pPr>
            <a:r>
              <a:rPr lang="en-US" sz="1200" b="1" strike="noStrike">
                <a:solidFill>
                  <a:srgbClr val="000000"/>
                </a:solidFill>
                <a:latin typeface="Courier New"/>
                <a:ea typeface="DejaVu Sans"/>
              </a:rPr>
              <a:t>ora.LISTENER.lsnr </a:t>
            </a:r>
            <a:endParaRPr/>
          </a:p>
          <a:p>
            <a:pPr>
              <a:lnSpc>
                <a:spcPct val="100000"/>
              </a:lnSpc>
            </a:pPr>
            <a:r>
              <a:rPr lang="en-US" sz="1200" b="1" strike="noStrike">
                <a:solidFill>
                  <a:srgbClr val="000000"/>
                </a:solidFill>
                <a:latin typeface="Courier New"/>
                <a:ea typeface="DejaVu Sans"/>
              </a:rPr>
              <a:t>ONLINE ONLINE rat-rm2-ipfix006 </a:t>
            </a:r>
            <a:endParaRPr/>
          </a:p>
          <a:p>
            <a:pPr>
              <a:lnSpc>
                <a:spcPct val="100000"/>
              </a:lnSpc>
            </a:pPr>
            <a:r>
              <a:rPr lang="en-US" sz="1200" b="1" strike="noStrike">
                <a:solidFill>
                  <a:srgbClr val="000000"/>
                </a:solidFill>
                <a:latin typeface="Courier New"/>
                <a:ea typeface="DejaVu Sans"/>
              </a:rPr>
              <a:t>ONLINE ONLINE rat-rm2-ipfix007 </a:t>
            </a:r>
            <a:endParaRPr/>
          </a:p>
          <a:p>
            <a:pPr>
              <a:lnSpc>
                <a:spcPct val="100000"/>
              </a:lnSpc>
            </a:pPr>
            <a:r>
              <a:rPr lang="en-US" sz="1200" b="1" strike="noStrike">
                <a:solidFill>
                  <a:srgbClr val="000000"/>
                </a:solidFill>
                <a:latin typeface="Courier New"/>
                <a:ea typeface="DejaVu Sans"/>
              </a:rPr>
              <a:t>ONLINE ONLINE rat-rm2-ipfix008 </a:t>
            </a:r>
            <a:endParaRPr/>
          </a:p>
          <a:p>
            <a:pPr>
              <a:lnSpc>
                <a:spcPct val="100000"/>
              </a:lnSpc>
            </a:pPr>
            <a:r>
              <a:rPr lang="en-US" sz="1200" b="1" strike="noStrike">
                <a:solidFill>
                  <a:srgbClr val="000000"/>
                </a:solidFill>
                <a:latin typeface="Courier New"/>
                <a:ea typeface="DejaVu Sans"/>
              </a:rPr>
              <a:t>ora.asm </a:t>
            </a:r>
            <a:endParaRPr/>
          </a:p>
          <a:p>
            <a:pPr>
              <a:lnSpc>
                <a:spcPct val="100000"/>
              </a:lnSpc>
            </a:pPr>
            <a:r>
              <a:rPr lang="en-US" sz="1200" b="1" strike="noStrike">
                <a:solidFill>
                  <a:srgbClr val="000000"/>
                </a:solidFill>
                <a:latin typeface="Courier New"/>
                <a:ea typeface="DejaVu Sans"/>
              </a:rPr>
              <a:t>ONLINE ONLINE rat-rm2-ipfix006 Started</a:t>
            </a:r>
            <a:endParaRPr/>
          </a:p>
          <a:p>
            <a:pPr>
              <a:lnSpc>
                <a:spcPct val="100000"/>
              </a:lnSpc>
            </a:pPr>
            <a:r>
              <a:rPr lang="en-US" sz="1200" b="1" strike="noStrike">
                <a:solidFill>
                  <a:srgbClr val="000000"/>
                </a:solidFill>
                <a:latin typeface="Courier New"/>
                <a:ea typeface="DejaVu Sans"/>
              </a:rPr>
              <a:t>ONLINE ONLINE rat-rm2-ipfix007 Started </a:t>
            </a:r>
            <a:endParaRPr/>
          </a:p>
          <a:p>
            <a:pPr>
              <a:lnSpc>
                <a:spcPct val="100000"/>
              </a:lnSpc>
            </a:pPr>
            <a:r>
              <a:rPr lang="en-US" sz="1200" b="1" strike="noStrike">
                <a:solidFill>
                  <a:srgbClr val="000000"/>
                </a:solidFill>
                <a:latin typeface="Courier New"/>
                <a:ea typeface="DejaVu Sans"/>
              </a:rPr>
              <a:t>ONLINE ONLINE rat-rm2-ipfix008 Started </a:t>
            </a:r>
            <a:endParaRPr/>
          </a:p>
          <a:p>
            <a:pPr>
              <a:lnSpc>
                <a:spcPct val="100000"/>
              </a:lnSpc>
            </a:pPr>
            <a:r>
              <a:rPr lang="en-US" sz="1200" b="1" strike="noStrike">
                <a:solidFill>
                  <a:srgbClr val="000000"/>
                </a:solidFill>
                <a:latin typeface="Courier New"/>
                <a:ea typeface="DejaVu Sans"/>
              </a:rPr>
              <a:t>ora.eons  new resource </a:t>
            </a:r>
            <a:endParaRPr/>
          </a:p>
          <a:p>
            <a:pPr>
              <a:lnSpc>
                <a:spcPct val="100000"/>
              </a:lnSpc>
            </a:pPr>
            <a:r>
              <a:rPr lang="en-US" sz="1200" b="1" strike="noStrike">
                <a:solidFill>
                  <a:srgbClr val="000000"/>
                </a:solidFill>
                <a:latin typeface="Courier New"/>
                <a:ea typeface="DejaVu Sans"/>
              </a:rPr>
              <a:t>ONLINE ONLINE rat-rm2-ipfix006 </a:t>
            </a:r>
            <a:endParaRPr/>
          </a:p>
          <a:p>
            <a:pPr>
              <a:lnSpc>
                <a:spcPct val="100000"/>
              </a:lnSpc>
            </a:pPr>
            <a:r>
              <a:rPr lang="en-US" sz="1200" b="1" strike="noStrike">
                <a:solidFill>
                  <a:srgbClr val="000000"/>
                </a:solidFill>
                <a:latin typeface="Courier New"/>
                <a:ea typeface="DejaVu Sans"/>
              </a:rPr>
              <a:t>ONLINE ONLINE rat-rm2-ipfix007 </a:t>
            </a:r>
            <a:endParaRPr/>
          </a:p>
          <a:p>
            <a:pPr>
              <a:lnSpc>
                <a:spcPct val="100000"/>
              </a:lnSpc>
            </a:pPr>
            <a:r>
              <a:rPr lang="en-US" sz="1200" b="1" strike="noStrike">
                <a:solidFill>
                  <a:srgbClr val="000000"/>
                </a:solidFill>
                <a:latin typeface="Courier New"/>
                <a:ea typeface="DejaVu Sans"/>
              </a:rPr>
              <a:t>ONLINE ONLINE rat-rm2-ipfix008 </a:t>
            </a:r>
            <a:endParaRPr/>
          </a:p>
          <a:p>
            <a:pPr>
              <a:lnSpc>
                <a:spcPct val="100000"/>
              </a:lnSpc>
            </a:pPr>
            <a:r>
              <a:rPr lang="en-US" sz="1200" b="1" strike="noStrike">
                <a:solidFill>
                  <a:srgbClr val="000000"/>
                </a:solidFill>
                <a:latin typeface="Courier New"/>
                <a:ea typeface="DejaVu Sans"/>
              </a:rPr>
              <a:t>ora.gsd </a:t>
            </a:r>
            <a:endParaRPr/>
          </a:p>
        </p:txBody>
      </p:sp>
      <p:sp>
        <p:nvSpPr>
          <p:cNvPr id="1099" name="CustomShape 6"/>
          <p:cNvSpPr/>
          <p:nvPr/>
        </p:nvSpPr>
        <p:spPr>
          <a:xfrm>
            <a:off x="3124080" y="6292440"/>
            <a:ext cx="410940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a:solidFill>
                  <a:srgbClr val="000000"/>
                </a:solidFill>
                <a:latin typeface="Calibri"/>
                <a:ea typeface="DejaVu Sans"/>
              </a:rPr>
              <a:t>11GR2 Grid Clusterware</a:t>
            </a:r>
            <a:endParaRPr/>
          </a:p>
        </p:txBody>
      </p:sp>
      <p:pic>
        <p:nvPicPr>
          <p:cNvPr id="8" name="~PP899.WAV">
            <a:hlinkClick r:id="" action="ppaction://media"/>
          </p:cNvPr>
          <p:cNvPicPr>
            <a:picLocks noRot="1" noChangeAspect="1"/>
          </p:cNvPicPr>
          <p:nvPr>
            <a:wavAudioFile r:embed="rId1" name="~PP899.WAV"/>
          </p:nvPr>
        </p:nvPicPr>
        <p:blipFill>
          <a:blip r:embed="rId3"/>
          <a:stretch>
            <a:fillRect/>
          </a:stretch>
        </p:blipFill>
        <p:spPr>
          <a:xfrm>
            <a:off x="8696325" y="6410325"/>
            <a:ext cx="304800" cy="304800"/>
          </a:xfrm>
          <a:prstGeom prst="rect">
            <a:avLst/>
          </a:prstGeom>
        </p:spPr>
      </p:pic>
    </p:spTree>
  </p:cSld>
  <p:clrMapOvr>
    <a:masterClrMapping/>
  </p:clrMapOvr>
  <p:transition advTm="912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486"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488" name="CustomShape 4"/>
          <p:cNvSpPr/>
          <p:nvPr/>
        </p:nvSpPr>
        <p:spPr>
          <a:xfrm>
            <a:off x="228600" y="304920"/>
            <a:ext cx="3347280" cy="45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u="sng" strike="noStrike" dirty="0">
                <a:solidFill>
                  <a:srgbClr val="000000"/>
                </a:solidFill>
                <a:latin typeface="Arial"/>
                <a:ea typeface="DejaVu Sans"/>
              </a:rPr>
              <a:t>Introduction</a:t>
            </a:r>
            <a:endParaRPr/>
          </a:p>
        </p:txBody>
      </p:sp>
      <p:sp>
        <p:nvSpPr>
          <p:cNvPr id="489" name="CustomShape 5"/>
          <p:cNvSpPr/>
          <p:nvPr/>
        </p:nvSpPr>
        <p:spPr>
          <a:xfrm>
            <a:off x="71640" y="990600"/>
            <a:ext cx="9018360" cy="525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000" b="1" u="sng" strike="noStrike" dirty="0">
                <a:solidFill>
                  <a:srgbClr val="000000"/>
                </a:solidFill>
                <a:latin typeface="Cambria" pitchFamily="18" charset="0"/>
                <a:ea typeface="DejaVu Sans"/>
              </a:rPr>
              <a:t>Cluster</a:t>
            </a:r>
            <a:endParaRPr sz="2000">
              <a:latin typeface="Cambria" pitchFamily="18" charset="0"/>
            </a:endParaRPr>
          </a:p>
          <a:p>
            <a:endParaRPr sz="2000">
              <a:latin typeface="Cambria" pitchFamily="18" charset="0"/>
            </a:endParaRPr>
          </a:p>
          <a:p>
            <a:r>
              <a:rPr lang="en-US" sz="2000" strike="noStrike" dirty="0">
                <a:solidFill>
                  <a:srgbClr val="000000"/>
                </a:solidFill>
                <a:latin typeface="Cambria" pitchFamily="18" charset="0"/>
                <a:ea typeface="DejaVu Sans"/>
              </a:rPr>
              <a:t>A cluster consists of a group of independent but interconnected computers whose combined resources can be applied to a processing task.</a:t>
            </a:r>
            <a:endParaRPr sz="2000">
              <a:latin typeface="Cambria" pitchFamily="18" charset="0"/>
            </a:endParaRPr>
          </a:p>
          <a:p>
            <a:r>
              <a:rPr lang="en-US" sz="2000" strike="noStrike" dirty="0">
                <a:solidFill>
                  <a:srgbClr val="000000"/>
                </a:solidFill>
                <a:latin typeface="Cambria" pitchFamily="18" charset="0"/>
                <a:ea typeface="DejaVu Sans"/>
              </a:rPr>
              <a:t>Most cluster architecture use dedicate network (cluster interconnect) for communication and coordination between cluster nodes.</a:t>
            </a:r>
            <a:endParaRPr sz="2000">
              <a:latin typeface="Cambria" pitchFamily="18" charset="0"/>
            </a:endParaRPr>
          </a:p>
          <a:p>
            <a:r>
              <a:rPr lang="en-US" sz="2000" strike="noStrike" dirty="0">
                <a:solidFill>
                  <a:srgbClr val="000000"/>
                </a:solidFill>
                <a:latin typeface="Cambria" pitchFamily="18" charset="0"/>
                <a:ea typeface="DejaVu Sans"/>
              </a:rPr>
              <a:t>Load-balancing clusters allow a single application to balance its workload across the cluster.</a:t>
            </a:r>
            <a:endParaRPr sz="2000">
              <a:latin typeface="Cambria" pitchFamily="18" charset="0"/>
            </a:endParaRPr>
          </a:p>
          <a:p>
            <a:endParaRPr sz="2000">
              <a:latin typeface="Cambria" pitchFamily="18" charset="0"/>
            </a:endParaRPr>
          </a:p>
          <a:p>
            <a:r>
              <a:rPr lang="en-US" sz="2000" b="1" u="sng" strike="noStrike" dirty="0" err="1">
                <a:solidFill>
                  <a:srgbClr val="000000"/>
                </a:solidFill>
                <a:latin typeface="Cambria" pitchFamily="18" charset="0"/>
                <a:ea typeface="DejaVu Sans"/>
              </a:rPr>
              <a:t>Clusterware</a:t>
            </a:r>
            <a:endParaRPr sz="2000">
              <a:latin typeface="Cambria" pitchFamily="18" charset="0"/>
            </a:endParaRPr>
          </a:p>
          <a:p>
            <a:endParaRPr sz="2000">
              <a:latin typeface="Cambria" pitchFamily="18" charset="0"/>
            </a:endParaRPr>
          </a:p>
          <a:p>
            <a:r>
              <a:rPr lang="en-US" sz="2000" strike="noStrike" dirty="0" err="1">
                <a:solidFill>
                  <a:srgbClr val="000000"/>
                </a:solidFill>
                <a:latin typeface="Cambria" pitchFamily="18" charset="0"/>
                <a:ea typeface="DejaVu Sans"/>
              </a:rPr>
              <a:t>Clusterware</a:t>
            </a:r>
            <a:r>
              <a:rPr lang="en-US" sz="2000" strike="noStrike" dirty="0">
                <a:solidFill>
                  <a:srgbClr val="000000"/>
                </a:solidFill>
                <a:latin typeface="Cambria" pitchFamily="18" charset="0"/>
                <a:ea typeface="DejaVu Sans"/>
              </a:rPr>
              <a:t> is a software that provides various interfaces and services for a </a:t>
            </a:r>
            <a:r>
              <a:rPr lang="en-US" sz="2000" strike="noStrike" dirty="0" smtClean="0">
                <a:solidFill>
                  <a:srgbClr val="000000"/>
                </a:solidFill>
                <a:latin typeface="Cambria" pitchFamily="18" charset="0"/>
                <a:ea typeface="DejaVu Sans"/>
              </a:rPr>
              <a:t>cluster.</a:t>
            </a:r>
            <a:r>
              <a:rPr lang="en-US" sz="2000" strike="noStrike" dirty="0">
                <a:solidFill>
                  <a:srgbClr val="000000"/>
                </a:solidFill>
                <a:latin typeface="Cambria" pitchFamily="18" charset="0"/>
                <a:ea typeface="DejaVu Sans"/>
              </a:rPr>
              <a:t> </a:t>
            </a:r>
            <a:r>
              <a:rPr lang="en-US" sz="2000" strike="noStrike" dirty="0" err="1" smtClean="0">
                <a:solidFill>
                  <a:srgbClr val="000000"/>
                </a:solidFill>
                <a:latin typeface="Cambria" pitchFamily="18" charset="0"/>
                <a:ea typeface="DejaVu Sans"/>
              </a:rPr>
              <a:t>Clusterware</a:t>
            </a:r>
            <a:r>
              <a:rPr lang="en-US" sz="2000" strike="noStrike" dirty="0" smtClean="0">
                <a:solidFill>
                  <a:srgbClr val="000000"/>
                </a:solidFill>
                <a:latin typeface="Cambria" pitchFamily="18" charset="0"/>
                <a:ea typeface="DejaVu Sans"/>
              </a:rPr>
              <a:t> </a:t>
            </a:r>
            <a:r>
              <a:rPr lang="en-US" sz="2000" strike="noStrike" dirty="0">
                <a:solidFill>
                  <a:srgbClr val="000000"/>
                </a:solidFill>
                <a:latin typeface="Cambria" pitchFamily="18" charset="0"/>
                <a:ea typeface="DejaVu Sans"/>
              </a:rPr>
              <a:t>allow the cluster to be managed as a single entity and protect the integrity of the cluster . It maintain a registry of resources so that their location is known across the cluster. </a:t>
            </a:r>
            <a:endParaRPr sz="2000">
              <a:latin typeface="Cambria" pitchFamily="18" charset="0"/>
            </a:endParaRPr>
          </a:p>
          <a:p>
            <a:pPr>
              <a:lnSpc>
                <a:spcPct val="100000"/>
              </a:lnSpc>
            </a:pPr>
            <a:endParaRPr sz="2000">
              <a:latin typeface="Cambria" pitchFamily="18" charset="0"/>
            </a:endParaRPr>
          </a:p>
        </p:txBody>
      </p:sp>
    </p:spTree>
  </p:cSld>
  <p:clrMapOvr>
    <a:masterClrMapping/>
  </p:clrMapOvr>
  <p:transition advTm="3405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0"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Load Balancing</a:t>
            </a:r>
            <a:endParaRPr/>
          </a:p>
        </p:txBody>
      </p:sp>
      <p:sp>
        <p:nvSpPr>
          <p:cNvPr id="1101"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r>
              <a:rPr lang="en-US" sz="1600" b="1" strike="noStrike">
                <a:solidFill>
                  <a:srgbClr val="000000"/>
                </a:solidFill>
                <a:latin typeface="Calibri"/>
                <a:ea typeface="Calibri"/>
              </a:rPr>
              <a:t>LOAD BALANCING</a:t>
            </a:r>
            <a:r>
              <a:rPr lang="en-US" sz="1600" strike="noStrike">
                <a:solidFill>
                  <a:srgbClr val="000000"/>
                </a:solidFill>
                <a:latin typeface="Arial"/>
                <a:ea typeface="DejaVu Sans"/>
              </a:rPr>
              <a:t>: The Oracle RAC system can distribute the load over running nodes this feature called as load balancing.</a:t>
            </a:r>
            <a:endParaRPr/>
          </a:p>
          <a:p>
            <a:r>
              <a:rPr lang="en-US" sz="1600" strike="noStrike">
                <a:solidFill>
                  <a:srgbClr val="000000"/>
                </a:solidFill>
                <a:latin typeface="Arial"/>
                <a:ea typeface="DejaVu Sans"/>
              </a:rPr>
              <a:t>There are two methods of load balancing</a:t>
            </a:r>
            <a:endParaRPr/>
          </a:p>
          <a:p>
            <a:r>
              <a:rPr lang="en-US" sz="1600" strike="noStrike">
                <a:solidFill>
                  <a:srgbClr val="000000"/>
                </a:solidFill>
                <a:latin typeface="Arial"/>
                <a:ea typeface="DejaVu Sans"/>
              </a:rPr>
              <a:t>1.Client load balancing</a:t>
            </a:r>
            <a:endParaRPr/>
          </a:p>
          <a:p>
            <a:pPr>
              <a:lnSpc>
                <a:spcPct val="115000"/>
              </a:lnSpc>
            </a:pPr>
            <a:r>
              <a:rPr lang="en-US" sz="1600" strike="noStrike">
                <a:solidFill>
                  <a:srgbClr val="000000"/>
                </a:solidFill>
                <a:latin typeface="Arial"/>
                <a:ea typeface="DejaVu Sans"/>
              </a:rPr>
              <a:t>2.Server load balancing</a:t>
            </a:r>
            <a:endParaRPr/>
          </a:p>
          <a:p>
            <a:pPr>
              <a:lnSpc>
                <a:spcPct val="115000"/>
              </a:lnSpc>
            </a:pPr>
            <a:r>
              <a:rPr lang="en-US" sz="1600" b="1" strike="noStrike">
                <a:solidFill>
                  <a:srgbClr val="000000"/>
                </a:solidFill>
                <a:latin typeface="Calibri"/>
                <a:ea typeface="Calibri"/>
              </a:rPr>
              <a:t>Client Load Balancing</a:t>
            </a:r>
            <a:r>
              <a:rPr lang="en-US" sz="1100" b="1" strike="noStrike">
                <a:solidFill>
                  <a:srgbClr val="000000"/>
                </a:solidFill>
                <a:latin typeface="Calibri"/>
                <a:ea typeface="Calibri"/>
              </a:rPr>
              <a:t> </a:t>
            </a:r>
            <a:r>
              <a:rPr lang="en-US" sz="1600" strike="noStrike">
                <a:solidFill>
                  <a:srgbClr val="000000"/>
                </a:solidFill>
                <a:latin typeface="Arial"/>
                <a:ea typeface="DejaVu Sans"/>
              </a:rPr>
              <a:t>distributes new connections among Oracle RAC nodes means it enables clients to randomize connection request among all the available listener. so that no one server is overloaded with connection requests and it is configured at net service name level by providing multiple descriptions in a description list or multiple addresses in an address list. For example, if connection fails over to another node in case of failure, the client load balancing ensures that the redirected connections are distributed among the other nodes in the RAC.</a:t>
            </a:r>
            <a:endParaRPr/>
          </a:p>
          <a:p>
            <a:pPr>
              <a:lnSpc>
                <a:spcPct val="115000"/>
              </a:lnSpc>
            </a:pPr>
            <a:r>
              <a:rPr lang="en-US" sz="1600" b="1" strike="noStrike">
                <a:solidFill>
                  <a:srgbClr val="000000"/>
                </a:solidFill>
                <a:latin typeface="Calibri"/>
                <a:ea typeface="Calibri"/>
              </a:rPr>
              <a:t>Configure Client-side connect-time load balancing</a:t>
            </a:r>
            <a:r>
              <a:rPr lang="en-US" sz="1600" strike="noStrike">
                <a:solidFill>
                  <a:srgbClr val="000000"/>
                </a:solidFill>
                <a:latin typeface="Arial"/>
                <a:ea typeface="DejaVu Sans"/>
              </a:rPr>
              <a:t> by setting LOAD_BALANCE=ON in the corresponding client side TNS entry.</a:t>
            </a:r>
            <a:endParaRPr/>
          </a:p>
          <a:p>
            <a:pPr>
              <a:lnSpc>
                <a:spcPct val="115000"/>
              </a:lnSpc>
            </a:pPr>
            <a:r>
              <a:rPr lang="en-US" sz="1300" strike="noStrike">
                <a:solidFill>
                  <a:srgbClr val="000000"/>
                </a:solidFill>
                <a:latin typeface="Arial"/>
                <a:ea typeface="DejaVu Sans"/>
              </a:rPr>
              <a:t>TESTRAC =</a:t>
            </a:r>
            <a:endParaRPr/>
          </a:p>
          <a:p>
            <a:pPr>
              <a:lnSpc>
                <a:spcPct val="115000"/>
              </a:lnSpc>
            </a:pPr>
            <a:r>
              <a:rPr lang="en-US" sz="1300" strike="noStrike">
                <a:solidFill>
                  <a:srgbClr val="000000"/>
                </a:solidFill>
                <a:latin typeface="Arial"/>
                <a:ea typeface="DejaVu Sans"/>
              </a:rPr>
              <a:t>(DESCRIPTION =</a:t>
            </a:r>
            <a:endParaRPr/>
          </a:p>
          <a:p>
            <a:pPr>
              <a:lnSpc>
                <a:spcPct val="115000"/>
              </a:lnSpc>
            </a:pPr>
            <a:r>
              <a:rPr lang="en-US" sz="1300" strike="noStrike">
                <a:solidFill>
                  <a:srgbClr val="000000"/>
                </a:solidFill>
                <a:latin typeface="Arial"/>
                <a:ea typeface="DejaVu Sans"/>
              </a:rPr>
              <a:t>(ADDRESS_LIST=</a:t>
            </a:r>
            <a:endParaRPr/>
          </a:p>
          <a:p>
            <a:pPr>
              <a:lnSpc>
                <a:spcPct val="115000"/>
              </a:lnSpc>
            </a:pPr>
            <a:r>
              <a:rPr lang="en-US" sz="1300" b="1" strike="noStrike">
                <a:solidFill>
                  <a:srgbClr val="000000"/>
                </a:solidFill>
                <a:latin typeface="Calibri"/>
                <a:ea typeface="Calibri"/>
              </a:rPr>
              <a:t>(LOAD_BALANCE = ON)</a:t>
            </a:r>
            <a:endParaRPr/>
          </a:p>
          <a:p>
            <a:pPr>
              <a:lnSpc>
                <a:spcPct val="115000"/>
              </a:lnSpc>
            </a:pPr>
            <a:r>
              <a:rPr lang="en-US" sz="1300" strike="noStrike">
                <a:solidFill>
                  <a:srgbClr val="000000"/>
                </a:solidFill>
                <a:latin typeface="Arial"/>
                <a:ea typeface="DejaVu Sans"/>
              </a:rPr>
              <a:t>(ADDRESS = (PROTOCOL = TCP)(HOST = TESTRAC1-VIP)(PORT = 1521))</a:t>
            </a:r>
            <a:endParaRPr/>
          </a:p>
          <a:p>
            <a:pPr>
              <a:lnSpc>
                <a:spcPct val="115000"/>
              </a:lnSpc>
            </a:pPr>
            <a:r>
              <a:rPr lang="en-US" sz="1300" strike="noStrike">
                <a:solidFill>
                  <a:srgbClr val="000000"/>
                </a:solidFill>
                <a:latin typeface="Arial"/>
                <a:ea typeface="DejaVu Sans"/>
              </a:rPr>
              <a:t>(ADDRESS = (PROTOCOL = TCP)(HOST = TESTRAC2-VIP)(PORT = 1521))</a:t>
            </a:r>
            <a:endParaRPr/>
          </a:p>
          <a:p>
            <a:pPr>
              <a:lnSpc>
                <a:spcPct val="115000"/>
              </a:lnSpc>
            </a:pPr>
            <a:r>
              <a:rPr lang="en-US" sz="1300" strike="noStrike">
                <a:solidFill>
                  <a:srgbClr val="000000"/>
                </a:solidFill>
                <a:latin typeface="Arial"/>
                <a:ea typeface="DejaVu Sans"/>
              </a:rPr>
              <a:t>)</a:t>
            </a:r>
            <a:endParaRPr/>
          </a:p>
          <a:p>
            <a:pPr>
              <a:lnSpc>
                <a:spcPct val="115000"/>
              </a:lnSpc>
            </a:pPr>
            <a:r>
              <a:rPr lang="en-US" sz="1300" strike="noStrike">
                <a:solidFill>
                  <a:srgbClr val="000000"/>
                </a:solidFill>
                <a:latin typeface="Arial"/>
                <a:ea typeface="DejaVu Sans"/>
              </a:rPr>
              <a:t>(CONNECT_DATA = (SERVICE_NAME = testdb.oracleracexpert.com))</a:t>
            </a:r>
            <a:endParaRPr/>
          </a:p>
          <a:p>
            <a:pPr>
              <a:lnSpc>
                <a:spcPct val="115000"/>
              </a:lnSpc>
            </a:pPr>
            <a:r>
              <a:rPr lang="en-US" sz="1300" strike="noStrike">
                <a:solidFill>
                  <a:srgbClr val="000000"/>
                </a:solidFill>
                <a:latin typeface="Arial"/>
                <a:ea typeface="DejaVu Sans"/>
              </a:rPr>
              <a:t>)</a:t>
            </a:r>
            <a:endParaRPr/>
          </a:p>
          <a:p>
            <a:pPr>
              <a:lnSpc>
                <a:spcPct val="100000"/>
              </a:lnSpc>
            </a:pPr>
            <a:endParaRPr/>
          </a:p>
        </p:txBody>
      </p:sp>
      <p:pic>
        <p:nvPicPr>
          <p:cNvPr id="4" name="~PP1838.WAV">
            <a:hlinkClick r:id="" action="ppaction://media"/>
          </p:cNvPr>
          <p:cNvPicPr>
            <a:picLocks noRot="1" noChangeAspect="1"/>
          </p:cNvPicPr>
          <p:nvPr>
            <a:wavAudioFile r:embed="rId1" name="~PP1838.WAV"/>
          </p:nvPr>
        </p:nvPicPr>
        <p:blipFill>
          <a:blip r:embed="rId4"/>
          <a:stretch>
            <a:fillRect/>
          </a:stretch>
        </p:blipFill>
        <p:spPr>
          <a:xfrm>
            <a:off x="8696325" y="6410325"/>
            <a:ext cx="304800" cy="304800"/>
          </a:xfrm>
          <a:prstGeom prst="rect">
            <a:avLst/>
          </a:prstGeom>
        </p:spPr>
      </p:pic>
    </p:spTree>
  </p:cSld>
  <p:clrMapOvr>
    <a:masterClrMapping/>
  </p:clrMapOvr>
  <p:transition advTm="2536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2"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Server -side load Balancing</a:t>
            </a:r>
            <a:endParaRPr/>
          </a:p>
        </p:txBody>
      </p:sp>
      <p:sp>
        <p:nvSpPr>
          <p:cNvPr id="1103" name="CustomShape 2"/>
          <p:cNvSpPr/>
          <p:nvPr/>
        </p:nvSpPr>
        <p:spPr>
          <a:xfrm>
            <a:off x="761760" y="990720"/>
            <a:ext cx="7997040" cy="545868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000" strike="noStrike">
                <a:solidFill>
                  <a:srgbClr val="000000"/>
                </a:solidFill>
                <a:latin typeface="Arial"/>
                <a:ea typeface="DejaVu Sans"/>
              </a:rPr>
              <a:t>Server-side connection balancing</a:t>
            </a:r>
            <a:endParaRPr/>
          </a:p>
          <a:p>
            <a:pPr>
              <a:lnSpc>
                <a:spcPct val="100000"/>
              </a:lnSpc>
              <a:buSzPct val="45000"/>
              <a:buFont typeface="StarSymbol"/>
              <a:buChar char="l"/>
            </a:pPr>
            <a:r>
              <a:rPr lang="en-US" sz="2000" strike="noStrike">
                <a:solidFill>
                  <a:srgbClr val="000000"/>
                </a:solidFill>
                <a:latin typeface="Arial"/>
                <a:ea typeface="DejaVu Sans"/>
              </a:rPr>
              <a:t>Dependent on current workload on each node</a:t>
            </a:r>
            <a:endParaRPr/>
          </a:p>
          <a:p>
            <a:pPr>
              <a:lnSpc>
                <a:spcPct val="100000"/>
              </a:lnSpc>
              <a:buSzPct val="45000"/>
              <a:buFont typeface="StarSymbol"/>
              <a:buChar char="l"/>
            </a:pPr>
            <a:r>
              <a:rPr lang="en-US" sz="2000" strike="noStrike">
                <a:solidFill>
                  <a:srgbClr val="000000"/>
                </a:solidFill>
                <a:latin typeface="Arial"/>
                <a:ea typeface="DejaVu Sans"/>
              </a:rPr>
              <a:t>PMON monitors workload and updates listeners</a:t>
            </a:r>
            <a:endParaRPr/>
          </a:p>
          <a:p>
            <a:pPr>
              <a:lnSpc>
                <a:spcPct val="100000"/>
              </a:lnSpc>
              <a:buSzPct val="45000"/>
              <a:buFont typeface="StarSymbol"/>
              <a:buChar char="l"/>
            </a:pPr>
            <a:r>
              <a:rPr lang="en-US" sz="2000" strike="noStrike">
                <a:solidFill>
                  <a:srgbClr val="000000"/>
                </a:solidFill>
                <a:latin typeface="Arial"/>
                <a:ea typeface="DejaVu Sans"/>
              </a:rPr>
              <a:t>It does so using two important parameter local_listerner and remote_listener. The local listener should be set to node virtual ip address</a:t>
            </a:r>
            <a:endParaRPr/>
          </a:p>
          <a:p>
            <a:pPr>
              <a:lnSpc>
                <a:spcPct val="100000"/>
              </a:lnSpc>
            </a:pPr>
            <a:endParaRPr/>
          </a:p>
        </p:txBody>
      </p:sp>
      <p:pic>
        <p:nvPicPr>
          <p:cNvPr id="4" name="~PP3959.WAV">
            <a:hlinkClick r:id="" action="ppaction://media"/>
          </p:cNvPr>
          <p:cNvPicPr>
            <a:picLocks noRot="1" noChangeAspect="1"/>
          </p:cNvPicPr>
          <p:nvPr>
            <a:wavAudioFile r:embed="rId1" name="~PP3959.WAV"/>
          </p:nvPr>
        </p:nvPicPr>
        <p:blipFill>
          <a:blip r:embed="rId4"/>
          <a:stretch>
            <a:fillRect/>
          </a:stretch>
        </p:blipFill>
        <p:spPr>
          <a:xfrm>
            <a:off x="8696325" y="6410325"/>
            <a:ext cx="304800" cy="304800"/>
          </a:xfrm>
          <a:prstGeom prst="rect">
            <a:avLst/>
          </a:prstGeom>
        </p:spPr>
      </p:pic>
    </p:spTree>
  </p:cSld>
  <p:clrMapOvr>
    <a:masterClrMapping/>
  </p:clrMapOvr>
  <p:transition advTm="38835"/>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105"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106"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0611989A-4114-4943-AA7D-59B352D1CB58}" type="slidenum">
              <a:rPr lang="en-US" sz="1200" strike="noStrike">
                <a:solidFill>
                  <a:srgbClr val="8B8B8B"/>
                </a:solidFill>
                <a:latin typeface="Calibri"/>
                <a:ea typeface="DejaVu Sans"/>
              </a:rPr>
              <a:pPr algn="r">
                <a:lnSpc>
                  <a:spcPct val="100000"/>
                </a:lnSpc>
              </a:pPr>
              <a:t>42</a:t>
            </a:fld>
            <a:endParaRPr/>
          </a:p>
        </p:txBody>
      </p:sp>
      <p:sp>
        <p:nvSpPr>
          <p:cNvPr id="1107" name="CustomShape 4"/>
          <p:cNvSpPr/>
          <p:nvPr/>
        </p:nvSpPr>
        <p:spPr>
          <a:xfrm>
            <a:off x="228600" y="304920"/>
            <a:ext cx="3347280" cy="451080"/>
          </a:xfrm>
          <a:prstGeom prst="rect">
            <a:avLst/>
          </a:prstGeom>
          <a:noFill/>
          <a:ln>
            <a:noFill/>
          </a:ln>
        </p:spPr>
        <p:style>
          <a:lnRef idx="0">
            <a:scrgbClr r="0" g="0" b="0"/>
          </a:lnRef>
          <a:fillRef idx="0">
            <a:scrgbClr r="0" g="0" b="0"/>
          </a:fillRef>
          <a:effectRef idx="0">
            <a:scrgbClr r="0" g="0" b="0"/>
          </a:effectRef>
          <a:fontRef idx="minor"/>
        </p:style>
      </p:sp>
      <p:sp>
        <p:nvSpPr>
          <p:cNvPr id="1108" name="CustomShape 5"/>
          <p:cNvSpPr/>
          <p:nvPr/>
        </p:nvSpPr>
        <p:spPr>
          <a:xfrm>
            <a:off x="228600" y="1188720"/>
            <a:ext cx="8605080" cy="427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600" b="1" strike="noStrike">
                <a:solidFill>
                  <a:srgbClr val="000000"/>
                </a:solidFill>
                <a:latin typeface="Arial"/>
                <a:ea typeface="DejaVu Sans"/>
              </a:rPr>
              <a:t>Server Side Load Balancing</a:t>
            </a:r>
            <a:endParaRPr/>
          </a:p>
          <a:p>
            <a:endParaRPr/>
          </a:p>
          <a:p>
            <a:pPr>
              <a:lnSpc>
                <a:spcPct val="100000"/>
              </a:lnSpc>
            </a:pPr>
            <a:r>
              <a:rPr lang="en-US" sz="1400" strike="noStrike">
                <a:solidFill>
                  <a:srgbClr val="000000"/>
                </a:solidFill>
                <a:latin typeface="Arial"/>
                <a:ea typeface="DejaVu Sans"/>
              </a:rPr>
              <a:t>PMON process communicates with other listeners and distributes processing workload among Oracle RAC nodes. It divides the connection load evenly between all available listeners and distributes new user session connection requests to the least loaded listener(s) based on the total number of sessions which are already connected. Each listener communicates with the other listener(s) via each database instance’s PMON.</a:t>
            </a:r>
            <a:r>
              <a:rPr lang="en-US" sz="1400" strike="noStrike">
                <a:solidFill>
                  <a:srgbClr val="000000"/>
                </a:solidFill>
                <a:latin typeface="Futura Bk"/>
                <a:ea typeface="Arial"/>
              </a:rPr>
              <a:t>PMON process registers database with database’s local  listener</a:t>
            </a:r>
            <a:endParaRPr/>
          </a:p>
          <a:p>
            <a:pPr>
              <a:lnSpc>
                <a:spcPct val="100000"/>
              </a:lnSpc>
            </a:pPr>
            <a:r>
              <a:rPr lang="en-US" sz="1400" strike="noStrike">
                <a:solidFill>
                  <a:srgbClr val="000000"/>
                </a:solidFill>
                <a:latin typeface="Futura Bk"/>
                <a:ea typeface="Arial"/>
              </a:rPr>
              <a:t>Cross-registers database with listeners on all other nodes in the cluster </a:t>
            </a:r>
            <a:endParaRPr/>
          </a:p>
          <a:p>
            <a:pPr>
              <a:lnSpc>
                <a:spcPct val="100000"/>
              </a:lnSpc>
            </a:pPr>
            <a:r>
              <a:rPr lang="en-US" sz="1400" strike="noStrike">
                <a:solidFill>
                  <a:srgbClr val="000000"/>
                </a:solidFill>
                <a:latin typeface="Futura Bk"/>
                <a:ea typeface="Arial"/>
              </a:rPr>
              <a:t>PMON by default checks CPU every 3 seconds</a:t>
            </a:r>
            <a:endParaRPr/>
          </a:p>
          <a:p>
            <a:pPr>
              <a:lnSpc>
                <a:spcPct val="100000"/>
              </a:lnSpc>
            </a:pPr>
            <a:r>
              <a:rPr lang="en-US" sz="1400" strike="noStrike">
                <a:solidFill>
                  <a:srgbClr val="000000"/>
                </a:solidFill>
                <a:latin typeface="Futura Bk"/>
                <a:ea typeface="Arial"/>
              </a:rPr>
              <a:t>PMON updates the listener with statistics. </a:t>
            </a:r>
            <a:endParaRPr/>
          </a:p>
          <a:p>
            <a:pPr>
              <a:lnSpc>
                <a:spcPct val="100000"/>
              </a:lnSpc>
            </a:pPr>
            <a:r>
              <a:rPr lang="en-US" sz="1400" strike="noStrike">
                <a:solidFill>
                  <a:srgbClr val="000000"/>
                </a:solidFill>
                <a:latin typeface="Futura Bk"/>
                <a:ea typeface="Arial"/>
              </a:rPr>
              <a:t> By default, PMON updates TNSLSNR every 10 minutes.</a:t>
            </a:r>
            <a:endParaRPr/>
          </a:p>
          <a:p>
            <a:pPr>
              <a:lnSpc>
                <a:spcPct val="100000"/>
              </a:lnSpc>
            </a:pPr>
            <a:r>
              <a:rPr lang="en-US" sz="1400" strike="noStrike">
                <a:solidFill>
                  <a:srgbClr val="000000"/>
                </a:solidFill>
                <a:latin typeface="Futura Bk"/>
                <a:ea typeface="Arial"/>
              </a:rPr>
              <a:t>Listener routes incoming connections to the least loaded instance</a:t>
            </a:r>
            <a:r>
              <a:rPr lang="en-US" strike="noStrike">
                <a:solidFill>
                  <a:srgbClr val="000000"/>
                </a:solidFill>
                <a:latin typeface="Futura Bk"/>
                <a:ea typeface="Arial"/>
              </a:rPr>
              <a:t>.</a:t>
            </a:r>
            <a:endParaRPr/>
          </a:p>
          <a:p>
            <a:pPr>
              <a:lnSpc>
                <a:spcPct val="100000"/>
              </a:lnSpc>
            </a:pPr>
            <a:r>
              <a:rPr lang="en-US" sz="2200" strike="noStrike">
                <a:solidFill>
                  <a:srgbClr val="000000"/>
                </a:solidFill>
                <a:latin typeface="Futura Bk"/>
                <a:ea typeface="Arial"/>
              </a:rPr>
              <a:t>Server Side Load Balancing</a:t>
            </a:r>
            <a:endParaRPr/>
          </a:p>
          <a:p>
            <a:pPr>
              <a:lnSpc>
                <a:spcPct val="100000"/>
              </a:lnSpc>
            </a:pPr>
            <a:r>
              <a:rPr lang="en-US" strike="noStrike">
                <a:solidFill>
                  <a:srgbClr val="000000"/>
                </a:solidFill>
                <a:latin typeface="Arial"/>
                <a:ea typeface="DejaVu Sans"/>
              </a:rPr>
              <a:t> </a:t>
            </a:r>
            <a:endParaRPr/>
          </a:p>
          <a:p>
            <a:pPr>
              <a:lnSpc>
                <a:spcPct val="100000"/>
              </a:lnSpc>
            </a:pPr>
            <a:r>
              <a:rPr lang="en-US" sz="1400" strike="noStrike">
                <a:solidFill>
                  <a:srgbClr val="000000"/>
                </a:solidFill>
                <a:latin typeface="Arial"/>
                <a:ea typeface="DejaVu Sans"/>
              </a:rPr>
              <a:t>TNSNAMES entry</a:t>
            </a:r>
            <a:endParaRPr/>
          </a:p>
          <a:p>
            <a:pPr>
              <a:lnSpc>
                <a:spcPct val="100000"/>
              </a:lnSpc>
            </a:pPr>
            <a:endParaRPr/>
          </a:p>
          <a:p>
            <a:pPr>
              <a:lnSpc>
                <a:spcPct val="100000"/>
              </a:lnSpc>
            </a:pPr>
            <a:r>
              <a:rPr lang="en-US" sz="1400" strike="noStrike">
                <a:solidFill>
                  <a:srgbClr val="000000"/>
                </a:solidFill>
                <a:latin typeface="Arial"/>
                <a:ea typeface="DejaVu Sans"/>
              </a:rPr>
              <a:t>LISTENERS_RACDB = </a:t>
            </a:r>
            <a:endParaRPr/>
          </a:p>
          <a:p>
            <a:pPr>
              <a:lnSpc>
                <a:spcPct val="100000"/>
              </a:lnSpc>
            </a:pPr>
            <a:r>
              <a:rPr lang="en-US" sz="1400" strike="noStrike">
                <a:solidFill>
                  <a:srgbClr val="000000"/>
                </a:solidFill>
                <a:latin typeface="Arial"/>
                <a:ea typeface="DejaVu Sans"/>
              </a:rPr>
              <a:t>       (ADDRESS_LIST = </a:t>
            </a:r>
            <a:endParaRPr/>
          </a:p>
          <a:p>
            <a:pPr>
              <a:lnSpc>
                <a:spcPct val="100000"/>
              </a:lnSpc>
            </a:pPr>
            <a:r>
              <a:rPr lang="en-US" sz="1400" strike="noStrike">
                <a:solidFill>
                  <a:srgbClr val="000000"/>
                </a:solidFill>
                <a:latin typeface="Arial"/>
                <a:ea typeface="DejaVu Sans"/>
              </a:rPr>
              <a:t>                 (ADDRESS = (PROTOCOL = TCP)(HOST = rac1-vip)(PORT = 1521))</a:t>
            </a:r>
            <a:endParaRPr/>
          </a:p>
          <a:p>
            <a:pPr>
              <a:lnSpc>
                <a:spcPct val="100000"/>
              </a:lnSpc>
            </a:pPr>
            <a:r>
              <a:rPr lang="en-US" sz="1400" strike="noStrike">
                <a:solidFill>
                  <a:srgbClr val="000000"/>
                </a:solidFill>
                <a:latin typeface="Arial"/>
                <a:ea typeface="DejaVu Sans"/>
              </a:rPr>
              <a:t>                 (ADDRESS = (PROTOCOL = TCP)(HOST = rac2-vip)(PORT = 1521))</a:t>
            </a:r>
            <a:endParaRPr/>
          </a:p>
          <a:p>
            <a:pPr>
              <a:lnSpc>
                <a:spcPct val="100000"/>
              </a:lnSpc>
            </a:pPr>
            <a:r>
              <a:rPr lang="en-US" sz="1400" strike="noStrike">
                <a:solidFill>
                  <a:srgbClr val="000000"/>
                </a:solidFill>
                <a:latin typeface="Arial"/>
                <a:ea typeface="DejaVu Sans"/>
              </a:rPr>
              <a:t>                 (ADDRESS = (PROTOCOL = TCP)(HOST = rac3-vip)(PORT = 1521)) </a:t>
            </a:r>
            <a:endParaRPr/>
          </a:p>
          <a:p>
            <a:pPr>
              <a:lnSpc>
                <a:spcPct val="100000"/>
              </a:lnSpc>
            </a:pPr>
            <a:endParaRPr/>
          </a:p>
          <a:p>
            <a:pPr>
              <a:lnSpc>
                <a:spcPct val="100000"/>
              </a:lnSpc>
            </a:pPr>
            <a:r>
              <a:rPr lang="en-US" sz="2000" strike="noStrike">
                <a:solidFill>
                  <a:srgbClr val="000000"/>
                </a:solidFill>
                <a:latin typeface="Futura Bk"/>
                <a:ea typeface="Arial"/>
              </a:rPr>
              <a:t>   </a:t>
            </a:r>
            <a:endParaRPr/>
          </a:p>
          <a:p>
            <a:pPr>
              <a:lnSpc>
                <a:spcPct val="100000"/>
              </a:lnSpc>
            </a:pPr>
            <a:endParaRPr/>
          </a:p>
          <a:p>
            <a:pPr>
              <a:lnSpc>
                <a:spcPct val="100000"/>
              </a:lnSpc>
            </a:pPr>
            <a:endParaRPr/>
          </a:p>
        </p:txBody>
      </p:sp>
      <p:pic>
        <p:nvPicPr>
          <p:cNvPr id="7" name="~PP2206.WAV">
            <a:hlinkClick r:id="" action="ppaction://media"/>
          </p:cNvPr>
          <p:cNvPicPr>
            <a:picLocks noRot="1" noChangeAspect="1"/>
          </p:cNvPicPr>
          <p:nvPr>
            <a:wavAudioFile r:embed="rId2" name="~PP2206.WAV"/>
          </p:nvPr>
        </p:nvPicPr>
        <p:blipFill>
          <a:blip r:embed="rId5"/>
          <a:stretch>
            <a:fillRect/>
          </a:stretch>
        </p:blipFill>
        <p:spPr>
          <a:xfrm>
            <a:off x="8696325" y="6410325"/>
            <a:ext cx="304800" cy="304800"/>
          </a:xfrm>
          <a:prstGeom prst="rect">
            <a:avLst/>
          </a:prstGeom>
        </p:spPr>
      </p:pic>
    </p:spTree>
    <p:custDataLst>
      <p:tags r:id="rId1"/>
    </p:custDataLst>
  </p:cSld>
  <p:clrMapOvr>
    <a:masterClrMapping/>
  </p:clrMapOvr>
  <p:transition advTm="88236"/>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108">
                                            <p:txEl>
                                              <p:pRg st="0" end="2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108">
                                            <p:txEl>
                                              <p:pRg st="1114" end="111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108">
                                            <p:txEl>
                                              <p:pRg st="1114" end="11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108">
                                            <p:txEl>
                                              <p:pRg st="1114" end="11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08">
                                            <p:txEl>
                                              <p:pRg st="1114" end="1114"/>
                                            </p:txEl>
                                          </p:spTgt>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1108">
                                            <p:txEl>
                                              <p:pRg st="1114" end="1114"/>
                                            </p:txEl>
                                          </p:spTgt>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1108">
                                            <p:txEl>
                                              <p:pRg st="1114" end="11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P3454.WAV">
            <a:hlinkClick r:id="" action="ppaction://media"/>
          </p:cNvPr>
          <p:cNvPicPr>
            <a:picLocks noRot="1" noChangeAspect="1"/>
          </p:cNvPicPr>
          <p:nvPr>
            <a:wavAudioFile r:embed="rId1" name="~PP3454.WAV"/>
          </p:nvPr>
        </p:nvPicPr>
        <p:blipFill>
          <a:blip r:embed="rId3"/>
          <a:stretch>
            <a:fillRect/>
          </a:stretch>
        </p:blipFill>
        <p:spPr>
          <a:xfrm>
            <a:off x="8696325" y="6410325"/>
            <a:ext cx="304800" cy="304800"/>
          </a:xfrm>
          <a:prstGeom prst="rect">
            <a:avLst/>
          </a:prstGeom>
        </p:spPr>
      </p:pic>
    </p:spTree>
  </p:cSld>
  <p:clrMapOvr>
    <a:masterClrMapping/>
  </p:clrMapOvr>
  <p:transition advTm="2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3" name="CustomShape 1"/>
          <p:cNvSpPr/>
          <p:nvPr/>
        </p:nvSpPr>
        <p:spPr>
          <a:xfrm>
            <a:off x="761760" y="75960"/>
            <a:ext cx="7997760" cy="77760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pPr>
            <a:r>
              <a:rPr lang="en-US" sz="2600" strike="noStrike">
                <a:solidFill>
                  <a:srgbClr val="000000"/>
                </a:solidFill>
                <a:latin typeface="Arial"/>
                <a:ea typeface="DejaVu Sans"/>
              </a:rPr>
              <a:t>What is TAF</a:t>
            </a:r>
            <a:endParaRPr/>
          </a:p>
        </p:txBody>
      </p:sp>
      <p:sp>
        <p:nvSpPr>
          <p:cNvPr id="1134" name="CustomShape 2"/>
          <p:cNvSpPr/>
          <p:nvPr/>
        </p:nvSpPr>
        <p:spPr>
          <a:xfrm>
            <a:off x="761760" y="990720"/>
            <a:ext cx="7997760" cy="52434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r>
              <a:rPr lang="en-US" sz="1600" strike="noStrike">
                <a:solidFill>
                  <a:srgbClr val="000000"/>
                </a:solidFill>
                <a:latin typeface="DejaVu Serif"/>
                <a:ea typeface="DejaVu Sans"/>
              </a:rPr>
              <a:t>TAF is Transparent Application Failover .it </a:t>
            </a:r>
            <a:r>
              <a:rPr lang="en-US" sz="1600" strike="noStrike">
                <a:solidFill>
                  <a:srgbClr val="000000"/>
                </a:solidFill>
                <a:latin typeface="DejaVu Serif"/>
                <a:ea typeface="Calibri"/>
              </a:rPr>
              <a:t>is a client-side feature that allows for clients to reconnect to surviving nodes in the event of a failure of an instance.</a:t>
            </a:r>
            <a:endParaRPr/>
          </a:p>
          <a:p>
            <a:pPr>
              <a:lnSpc>
                <a:spcPct val="100000"/>
              </a:lnSpc>
            </a:pPr>
            <a:endParaRPr/>
          </a:p>
          <a:p>
            <a:pPr>
              <a:lnSpc>
                <a:spcPct val="100000"/>
              </a:lnSpc>
              <a:buSzPct val="75000"/>
              <a:buFont typeface="Wingdings" charset="2"/>
              <a:buChar char=""/>
            </a:pPr>
            <a:r>
              <a:rPr lang="en-US" sz="1600" strike="noStrike">
                <a:solidFill>
                  <a:srgbClr val="000000"/>
                </a:solidFill>
                <a:latin typeface="DejaVu Serif"/>
                <a:ea typeface="Calibri"/>
              </a:rPr>
              <a:t>Sessions connected to a failed instance will be terminated</a:t>
            </a:r>
            <a:endParaRPr/>
          </a:p>
          <a:p>
            <a:pPr lvl="1">
              <a:lnSpc>
                <a:spcPct val="100000"/>
              </a:lnSpc>
              <a:buSzPct val="75000"/>
              <a:buFont typeface="Wingdings" charset="2"/>
              <a:buChar char=""/>
            </a:pPr>
            <a:r>
              <a:rPr lang="en-US" sz="1600" strike="noStrike">
                <a:solidFill>
                  <a:srgbClr val="000000"/>
                </a:solidFill>
                <a:latin typeface="DejaVu Serif"/>
                <a:ea typeface="Calibri"/>
              </a:rPr>
              <a:t>Uncommitted transactions will be rolled back</a:t>
            </a:r>
            <a:endParaRPr/>
          </a:p>
          <a:p>
            <a:pPr>
              <a:lnSpc>
                <a:spcPct val="100000"/>
              </a:lnSpc>
            </a:pPr>
            <a:endParaRPr/>
          </a:p>
          <a:p>
            <a:pPr>
              <a:lnSpc>
                <a:spcPct val="100000"/>
              </a:lnSpc>
              <a:buSzPct val="75000"/>
              <a:buFont typeface="Wingdings" charset="2"/>
              <a:buChar char=""/>
            </a:pPr>
            <a:r>
              <a:rPr lang="en-US" sz="1600" strike="noStrike">
                <a:solidFill>
                  <a:srgbClr val="000000"/>
                </a:solidFill>
                <a:latin typeface="DejaVu Serif"/>
                <a:ea typeface="Calibri"/>
              </a:rPr>
              <a:t>Sessions can be reconnected to another instance automatically if using TAF</a:t>
            </a:r>
            <a:endParaRPr/>
          </a:p>
          <a:p>
            <a:pPr lvl="1">
              <a:lnSpc>
                <a:spcPct val="100000"/>
              </a:lnSpc>
              <a:buSzPct val="75000"/>
              <a:buFont typeface="Wingdings" charset="2"/>
              <a:buChar char=""/>
            </a:pPr>
            <a:r>
              <a:rPr lang="en-US" sz="1600" strike="noStrike">
                <a:solidFill>
                  <a:srgbClr val="000000"/>
                </a:solidFill>
                <a:latin typeface="DejaVu Serif"/>
                <a:ea typeface="Calibri"/>
              </a:rPr>
              <a:t>Can optionally re-execute in-progress </a:t>
            </a:r>
            <a:r>
              <a:rPr lang="en-US" sz="1600" strike="noStrike">
                <a:solidFill>
                  <a:srgbClr val="3333CC"/>
                </a:solidFill>
                <a:latin typeface="DejaVu Serif"/>
                <a:ea typeface="Calibri"/>
              </a:rPr>
              <a:t>SELECT statements</a:t>
            </a:r>
            <a:endParaRPr/>
          </a:p>
          <a:p>
            <a:pPr lvl="2">
              <a:lnSpc>
                <a:spcPct val="100000"/>
              </a:lnSpc>
              <a:buSzPct val="75000"/>
              <a:buFont typeface="Wingdings" charset="2"/>
              <a:buChar char=""/>
            </a:pPr>
            <a:r>
              <a:rPr lang="en-US" sz="1600" strike="noStrike">
                <a:solidFill>
                  <a:srgbClr val="3333CC"/>
                </a:solidFill>
                <a:latin typeface="DejaVu Serif"/>
                <a:ea typeface="Calibri"/>
              </a:rPr>
              <a:t>Statement re-executed with same SCN</a:t>
            </a:r>
            <a:endParaRPr/>
          </a:p>
          <a:p>
            <a:pPr lvl="2">
              <a:lnSpc>
                <a:spcPct val="100000"/>
              </a:lnSpc>
              <a:buSzPct val="75000"/>
              <a:buFont typeface="Wingdings" charset="2"/>
              <a:buChar char=""/>
            </a:pPr>
            <a:r>
              <a:rPr lang="en-US" sz="1600" strike="noStrike">
                <a:solidFill>
                  <a:srgbClr val="3333CC"/>
                </a:solidFill>
                <a:latin typeface="DejaVu Serif"/>
                <a:ea typeface="Calibri"/>
              </a:rPr>
              <a:t>Fetches resume at point of failure</a:t>
            </a:r>
            <a:endParaRPr/>
          </a:p>
          <a:p>
            <a:pPr lvl="1">
              <a:lnSpc>
                <a:spcPct val="100000"/>
              </a:lnSpc>
              <a:buSzPct val="75000"/>
              <a:buFont typeface="Wingdings" charset="2"/>
              <a:buChar char=""/>
            </a:pPr>
            <a:r>
              <a:rPr lang="en-US" sz="1600" strike="noStrike">
                <a:solidFill>
                  <a:srgbClr val="3333CC"/>
                </a:solidFill>
                <a:latin typeface="DejaVu Serif"/>
                <a:ea typeface="Calibri"/>
              </a:rPr>
              <a:t>Session state is lost including</a:t>
            </a:r>
            <a:endParaRPr/>
          </a:p>
          <a:p>
            <a:pPr lvl="2">
              <a:lnSpc>
                <a:spcPct val="100000"/>
              </a:lnSpc>
              <a:buSzPct val="75000"/>
              <a:buFont typeface="Wingdings" charset="2"/>
              <a:buChar char=""/>
            </a:pPr>
            <a:r>
              <a:rPr lang="en-US" sz="1600" strike="noStrike">
                <a:solidFill>
                  <a:srgbClr val="3333CC"/>
                </a:solidFill>
                <a:latin typeface="DejaVu Serif"/>
                <a:ea typeface="Calibri"/>
              </a:rPr>
              <a:t>Session parameters</a:t>
            </a:r>
            <a:endParaRPr/>
          </a:p>
          <a:p>
            <a:pPr lvl="2">
              <a:lnSpc>
                <a:spcPct val="100000"/>
              </a:lnSpc>
              <a:buSzPct val="75000"/>
              <a:buFont typeface="Wingdings" charset="2"/>
              <a:buChar char=""/>
            </a:pPr>
            <a:r>
              <a:rPr lang="en-US" sz="1600" strike="noStrike">
                <a:solidFill>
                  <a:srgbClr val="3333CC"/>
                </a:solidFill>
                <a:latin typeface="DejaVu Serif"/>
                <a:ea typeface="Calibri"/>
              </a:rPr>
              <a:t>Package variables</a:t>
            </a:r>
            <a:endParaRPr/>
          </a:p>
          <a:p>
            <a:pPr lvl="2">
              <a:lnSpc>
                <a:spcPct val="100000"/>
              </a:lnSpc>
              <a:buSzPct val="75000"/>
              <a:buFont typeface="Wingdings" charset="2"/>
              <a:buChar char=""/>
            </a:pPr>
            <a:r>
              <a:rPr lang="en-US" sz="1600" strike="noStrike">
                <a:solidFill>
                  <a:srgbClr val="3333CC"/>
                </a:solidFill>
                <a:latin typeface="DejaVu Serif"/>
                <a:ea typeface="Calibri"/>
              </a:rPr>
              <a:t>Class and ADT instantiations</a:t>
            </a:r>
            <a:endParaRPr/>
          </a:p>
        </p:txBody>
      </p:sp>
      <p:pic>
        <p:nvPicPr>
          <p:cNvPr id="4" name="~PP1521.WAV">
            <a:hlinkClick r:id="" action="ppaction://media"/>
          </p:cNvPr>
          <p:cNvPicPr>
            <a:picLocks noRot="1" noChangeAspect="1"/>
          </p:cNvPicPr>
          <p:nvPr>
            <a:wavAudioFile r:embed="rId1" name="~PP1521.WAV"/>
          </p:nvPr>
        </p:nvPicPr>
        <p:blipFill>
          <a:blip r:embed="rId4"/>
          <a:stretch>
            <a:fillRect/>
          </a:stretch>
        </p:blipFill>
        <p:spPr>
          <a:xfrm>
            <a:off x="8696325" y="6410325"/>
            <a:ext cx="304800" cy="304800"/>
          </a:xfrm>
          <a:prstGeom prst="rect">
            <a:avLst/>
          </a:prstGeom>
        </p:spPr>
      </p:pic>
    </p:spTree>
  </p:cSld>
  <p:clrMapOvr>
    <a:masterClrMapping/>
  </p:clrMapOvr>
  <p:transition advTm="47053"/>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5" name="CustomShape 1"/>
          <p:cNvSpPr/>
          <p:nvPr/>
        </p:nvSpPr>
        <p:spPr>
          <a:xfrm>
            <a:off x="761760" y="75960"/>
            <a:ext cx="7997760" cy="77760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pPr>
            <a:r>
              <a:rPr lang="en-US" sz="2600" strike="noStrike">
                <a:solidFill>
                  <a:srgbClr val="000000"/>
                </a:solidFill>
                <a:latin typeface="Arial"/>
                <a:ea typeface="DejaVu Sans"/>
              </a:rPr>
              <a:t>What is TAF?</a:t>
            </a:r>
            <a:endParaRPr/>
          </a:p>
        </p:txBody>
      </p:sp>
      <p:sp>
        <p:nvSpPr>
          <p:cNvPr id="1136" name="CustomShape 2"/>
          <p:cNvSpPr/>
          <p:nvPr/>
        </p:nvSpPr>
        <p:spPr>
          <a:xfrm>
            <a:off x="761760" y="990360"/>
            <a:ext cx="7997760" cy="510192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r>
              <a:rPr lang="en-US" sz="1300" strike="noStrike">
                <a:solidFill>
                  <a:srgbClr val="000000"/>
                </a:solidFill>
                <a:latin typeface="Calibri"/>
                <a:ea typeface="DejaVu Sans"/>
              </a:rPr>
              <a:t>The failover is configured in tnsnames.ora file, the TAF settings are placed in CONNECT_DATA section of the tnsnames.ora using FAILOVER_MODES parameters.</a:t>
            </a:r>
            <a:endParaRPr/>
          </a:p>
          <a:p>
            <a:endParaRPr/>
          </a:p>
          <a:p>
            <a:r>
              <a:rPr lang="en-US" sz="1300" b="1" strike="noStrike">
                <a:solidFill>
                  <a:srgbClr val="000000"/>
                </a:solidFill>
                <a:latin typeface="Calibri"/>
                <a:ea typeface="Calibri"/>
              </a:rPr>
              <a:t>TAF Configuration Option </a:t>
            </a:r>
            <a:endParaRPr/>
          </a:p>
          <a:p>
            <a:r>
              <a:rPr lang="en-US" sz="1300" strike="noStrike">
                <a:solidFill>
                  <a:srgbClr val="000000"/>
                </a:solidFill>
                <a:latin typeface="Calibri"/>
                <a:ea typeface="Calibri"/>
              </a:rPr>
              <a:t>----------------------------------------------------------</a:t>
            </a:r>
            <a:endParaRPr/>
          </a:p>
          <a:p>
            <a:r>
              <a:rPr lang="en-US" sz="1300" strike="noStrike">
                <a:solidFill>
                  <a:srgbClr val="000000"/>
                </a:solidFill>
                <a:latin typeface="Calibri"/>
                <a:ea typeface="Calibri"/>
              </a:rPr>
              <a:t>(FAILOVER_MODE=(TYPE=SELECT)(METHOD=BASIC))</a:t>
            </a:r>
            <a:endParaRPr/>
          </a:p>
          <a:p>
            <a:endParaRPr/>
          </a:p>
          <a:p>
            <a:r>
              <a:rPr lang="en-US" sz="1300" b="1" u="sng" strike="noStrike">
                <a:solidFill>
                  <a:srgbClr val="000000"/>
                </a:solidFill>
                <a:latin typeface="Calibri"/>
                <a:ea typeface="Calibri"/>
              </a:rPr>
              <a:t>TYPE Parameter</a:t>
            </a:r>
            <a:r>
              <a:rPr lang="en-US" sz="1300" b="1" strike="noStrike">
                <a:solidFill>
                  <a:srgbClr val="000000"/>
                </a:solidFill>
                <a:latin typeface="Calibri"/>
                <a:ea typeface="Calibri"/>
              </a:rPr>
              <a:t>= </a:t>
            </a:r>
            <a:endParaRPr/>
          </a:p>
          <a:p>
            <a:r>
              <a:rPr lang="en-US" sz="1300" strike="noStrike">
                <a:solidFill>
                  <a:srgbClr val="000000"/>
                </a:solidFill>
                <a:latin typeface="Calibri"/>
                <a:ea typeface="Calibri"/>
              </a:rPr>
              <a:t>  a) </a:t>
            </a:r>
            <a:r>
              <a:rPr lang="en-US" sz="1300" b="1" strike="noStrike">
                <a:solidFill>
                  <a:srgbClr val="000000"/>
                </a:solidFill>
                <a:latin typeface="Calibri"/>
                <a:ea typeface="Calibri"/>
              </a:rPr>
              <a:t>session</a:t>
            </a:r>
            <a:r>
              <a:rPr lang="en-US" sz="1300" strike="noStrike">
                <a:solidFill>
                  <a:srgbClr val="000000"/>
                </a:solidFill>
                <a:latin typeface="Calibri"/>
                <a:ea typeface="Calibri"/>
              </a:rPr>
              <a:t>- set to failover the session,if user's connection is lost, a new session is automatically created for the user on the backup node using the service name specified in the tnsnames.ora</a:t>
            </a:r>
            <a:endParaRPr/>
          </a:p>
          <a:p>
            <a:r>
              <a:rPr lang="en-US" sz="1300" strike="noStrike">
                <a:solidFill>
                  <a:srgbClr val="000000"/>
                </a:solidFill>
                <a:latin typeface="Calibri"/>
                <a:ea typeface="Calibri"/>
              </a:rPr>
              <a:t>  b) </a:t>
            </a:r>
            <a:r>
              <a:rPr lang="en-US" sz="1300" b="1" strike="noStrike">
                <a:solidFill>
                  <a:srgbClr val="000000"/>
                </a:solidFill>
                <a:latin typeface="Calibri"/>
                <a:ea typeface="Calibri"/>
              </a:rPr>
              <a:t>select</a:t>
            </a:r>
            <a:r>
              <a:rPr lang="en-US" sz="1300" strike="noStrike">
                <a:solidFill>
                  <a:srgbClr val="000000"/>
                </a:solidFill>
                <a:latin typeface="Calibri"/>
                <a:ea typeface="Calibri"/>
              </a:rPr>
              <a:t> – set to enable users with open cursors to continue fetching on them after failure.</a:t>
            </a:r>
            <a:endParaRPr/>
          </a:p>
          <a:p>
            <a:r>
              <a:rPr lang="en-US" sz="1300" strike="noStrike">
                <a:solidFill>
                  <a:srgbClr val="000000"/>
                </a:solidFill>
                <a:latin typeface="Calibri"/>
                <a:ea typeface="Calibri"/>
              </a:rPr>
              <a:t>  c) None= this is default, no failover functionality is used.</a:t>
            </a:r>
            <a:endParaRPr/>
          </a:p>
          <a:p>
            <a:r>
              <a:rPr lang="en-US" sz="1300" b="1" u="sng" strike="noStrike">
                <a:solidFill>
                  <a:srgbClr val="000000"/>
                </a:solidFill>
                <a:latin typeface="Calibri"/>
                <a:ea typeface="Calibri"/>
              </a:rPr>
              <a:t>Method Parameter</a:t>
            </a:r>
            <a:r>
              <a:rPr lang="en-US" sz="1300" strike="noStrike">
                <a:solidFill>
                  <a:srgbClr val="000000"/>
                </a:solidFill>
                <a:latin typeface="Calibri"/>
                <a:ea typeface="Calibri"/>
              </a:rPr>
              <a:t>:</a:t>
            </a:r>
            <a:endParaRPr/>
          </a:p>
          <a:p>
            <a:endParaRPr/>
          </a:p>
          <a:p>
            <a:r>
              <a:rPr lang="en-US" sz="1300" b="1" strike="noStrike">
                <a:solidFill>
                  <a:srgbClr val="000000"/>
                </a:solidFill>
                <a:latin typeface="Calibri"/>
                <a:ea typeface="Calibri"/>
              </a:rPr>
              <a:t>BASIC</a:t>
            </a:r>
            <a:r>
              <a:rPr lang="en-US" sz="1300" strike="noStrike">
                <a:solidFill>
                  <a:srgbClr val="000000"/>
                </a:solidFill>
                <a:latin typeface="Calibri"/>
                <a:ea typeface="Calibri"/>
              </a:rPr>
              <a:t>: set to establish connection at failover time.this option requires almost no work on backup server until failover time.</a:t>
            </a:r>
            <a:endParaRPr/>
          </a:p>
          <a:p>
            <a:endParaRPr/>
          </a:p>
          <a:p>
            <a:r>
              <a:rPr lang="en-US" sz="1300" b="1" strike="noStrike">
                <a:solidFill>
                  <a:srgbClr val="000000"/>
                </a:solidFill>
                <a:latin typeface="Calibri"/>
                <a:ea typeface="Calibri"/>
              </a:rPr>
              <a:t>BACKUP/PRECONNECT:  </a:t>
            </a:r>
            <a:r>
              <a:rPr lang="en-US" sz="1300" strike="noStrike">
                <a:solidFill>
                  <a:srgbClr val="000000"/>
                </a:solidFill>
                <a:latin typeface="Calibri"/>
                <a:ea typeface="Calibri"/>
              </a:rPr>
              <a:t>set to pre-established connection .this means a separate database connectionto the secondary(backup instance) is maintained all the time while there is connection to the primary instance.Specify a different net service name for backup instance connections. A backup should be specified when using PRECONNECT to pre-establish connections.</a:t>
            </a:r>
            <a:endParaRPr/>
          </a:p>
          <a:p>
            <a:endParaRPr/>
          </a:p>
          <a:p>
            <a:endParaRPr/>
          </a:p>
        </p:txBody>
      </p:sp>
      <p:pic>
        <p:nvPicPr>
          <p:cNvPr id="4" name="~PP2187.WAV">
            <a:hlinkClick r:id="" action="ppaction://media"/>
          </p:cNvPr>
          <p:cNvPicPr>
            <a:picLocks noRot="1" noChangeAspect="1"/>
          </p:cNvPicPr>
          <p:nvPr>
            <a:wavAudioFile r:embed="rId1" name="~PP2187.WAV"/>
          </p:nvPr>
        </p:nvPicPr>
        <p:blipFill>
          <a:blip r:embed="rId4"/>
          <a:stretch>
            <a:fillRect/>
          </a:stretch>
        </p:blipFill>
        <p:spPr>
          <a:xfrm>
            <a:off x="8696325" y="6410325"/>
            <a:ext cx="304800" cy="304800"/>
          </a:xfrm>
          <a:prstGeom prst="rect">
            <a:avLst/>
          </a:prstGeom>
        </p:spPr>
      </p:pic>
    </p:spTree>
  </p:cSld>
  <p:clrMapOvr>
    <a:masterClrMapping/>
  </p:clrMapOvr>
  <p:transition advTm="15210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7" name="CustomShape 1"/>
          <p:cNvSpPr/>
          <p:nvPr/>
        </p:nvSpPr>
        <p:spPr>
          <a:xfrm>
            <a:off x="761760" y="75960"/>
            <a:ext cx="7997760" cy="777600"/>
          </a:xfrm>
          <a:prstGeom prst="rect">
            <a:avLst/>
          </a:prstGeom>
          <a:noFill/>
          <a:ln>
            <a:noFill/>
          </a:ln>
        </p:spPr>
        <p:style>
          <a:lnRef idx="0">
            <a:scrgbClr r="0" g="0" b="0"/>
          </a:lnRef>
          <a:fillRef idx="0">
            <a:scrgbClr r="0" g="0" b="0"/>
          </a:fillRef>
          <a:effectRef idx="0">
            <a:scrgbClr r="0" g="0" b="0"/>
          </a:effectRef>
          <a:fontRef idx="minor"/>
        </p:style>
      </p:sp>
      <p:sp>
        <p:nvSpPr>
          <p:cNvPr id="1138" name="CustomShape 2"/>
          <p:cNvSpPr/>
          <p:nvPr/>
        </p:nvSpPr>
        <p:spPr>
          <a:xfrm>
            <a:off x="761760" y="990360"/>
            <a:ext cx="7997760" cy="510192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r>
              <a:rPr lang="en-US" sz="1600" b="1" strike="noStrike">
                <a:solidFill>
                  <a:srgbClr val="000000"/>
                </a:solidFill>
                <a:latin typeface="Calibri"/>
                <a:ea typeface="Calibri"/>
              </a:rPr>
              <a:t>A BASIC  sample configuration would look like</a:t>
            </a:r>
            <a:endParaRPr/>
          </a:p>
          <a:p>
            <a:r>
              <a:rPr lang="en-US" sz="1600" strike="noStrike">
                <a:solidFill>
                  <a:srgbClr val="000000"/>
                </a:solidFill>
                <a:latin typeface="Calibri"/>
                <a:ea typeface="DejaVu Sans"/>
              </a:rPr>
              <a:t>TESTRAC =</a:t>
            </a:r>
            <a:endParaRPr/>
          </a:p>
          <a:p>
            <a:r>
              <a:rPr lang="en-US" sz="1600" strike="noStrike">
                <a:solidFill>
                  <a:srgbClr val="000000"/>
                </a:solidFill>
                <a:latin typeface="Calibri"/>
                <a:ea typeface="DejaVu Sans"/>
              </a:rPr>
              <a:t>(DESCRIPTION =</a:t>
            </a:r>
            <a:endParaRPr/>
          </a:p>
          <a:p>
            <a:r>
              <a:rPr lang="en-US" sz="1600" strike="noStrike">
                <a:solidFill>
                  <a:srgbClr val="000000"/>
                </a:solidFill>
                <a:latin typeface="Calibri"/>
                <a:ea typeface="DejaVu Sans"/>
              </a:rPr>
              <a:t>(LOAD_BALANCE = ON)</a:t>
            </a:r>
            <a:endParaRPr/>
          </a:p>
          <a:p>
            <a:r>
              <a:rPr lang="en-US" sz="1600" strike="noStrike">
                <a:solidFill>
                  <a:srgbClr val="000000"/>
                </a:solidFill>
                <a:latin typeface="Calibri"/>
                <a:ea typeface="DejaVu Sans"/>
              </a:rPr>
              <a:t>(FAILOVER = ON)</a:t>
            </a:r>
            <a:endParaRPr/>
          </a:p>
          <a:p>
            <a:r>
              <a:rPr lang="en-US" sz="1600" strike="noStrike">
                <a:solidFill>
                  <a:srgbClr val="000000"/>
                </a:solidFill>
                <a:latin typeface="Calibri"/>
                <a:ea typeface="DejaVu Sans"/>
              </a:rPr>
              <a:t>(ADDRESS = (PROTOCOL = TCP)(HOST = TESTRAC1-VIP)(PORT = 1521))</a:t>
            </a:r>
            <a:endParaRPr/>
          </a:p>
          <a:p>
            <a:r>
              <a:rPr lang="en-US" sz="1600" strike="noStrike">
                <a:solidFill>
                  <a:srgbClr val="000000"/>
                </a:solidFill>
                <a:latin typeface="Calibri"/>
                <a:ea typeface="DejaVu Sans"/>
              </a:rPr>
              <a:t>(ADDRESS = (PROTOCOL = TCP)(HOST = TESTRAC1-VIP)(PORT = 1521))</a:t>
            </a:r>
            <a:endParaRPr/>
          </a:p>
          <a:p>
            <a:r>
              <a:rPr lang="en-US" sz="1600" strike="noStrike">
                <a:solidFill>
                  <a:srgbClr val="000000"/>
                </a:solidFill>
                <a:latin typeface="Calibri"/>
                <a:ea typeface="DejaVu Sans"/>
              </a:rPr>
              <a:t>(CONNECT_DATA =</a:t>
            </a:r>
            <a:endParaRPr/>
          </a:p>
          <a:p>
            <a:r>
              <a:rPr lang="en-US" sz="1600" strike="noStrike">
                <a:solidFill>
                  <a:srgbClr val="000000"/>
                </a:solidFill>
                <a:latin typeface="Calibri"/>
                <a:ea typeface="DejaVu Sans"/>
              </a:rPr>
              <a:t>(SERVICE_NAME = testdb.oracleracexpert.com)</a:t>
            </a:r>
            <a:endParaRPr/>
          </a:p>
          <a:p>
            <a:r>
              <a:rPr lang="en-US" sz="1600" b="1" strike="noStrike">
                <a:solidFill>
                  <a:srgbClr val="000000"/>
                </a:solidFill>
                <a:latin typeface="Calibri"/>
                <a:ea typeface="Calibri"/>
              </a:rPr>
              <a:t>(FAILOVER_MODE = (TYPE = SELECT)(METHOD = BASIC)(RETRIES = 180)(DELAY = 5))</a:t>
            </a:r>
            <a:endParaRPr/>
          </a:p>
          <a:p>
            <a:r>
              <a:rPr lang="en-US" sz="1600" b="1" strike="noStrike">
                <a:solidFill>
                  <a:srgbClr val="000000"/>
                </a:solidFill>
                <a:latin typeface="Calibri"/>
                <a:ea typeface="Calibri"/>
              </a:rPr>
              <a:t>)</a:t>
            </a:r>
            <a:r>
              <a:rPr lang="en-US" sz="1600" strike="noStrike">
                <a:solidFill>
                  <a:srgbClr val="000000"/>
                </a:solidFill>
                <a:latin typeface="Calibri"/>
                <a:ea typeface="Calibri"/>
              </a:rPr>
              <a:t>)</a:t>
            </a:r>
            <a:endParaRPr/>
          </a:p>
          <a:p>
            <a:r>
              <a:rPr lang="en-US" sz="1600" b="1" strike="noStrike">
                <a:solidFill>
                  <a:srgbClr val="000000"/>
                </a:solidFill>
                <a:latin typeface="Calibri"/>
                <a:ea typeface="Calibri"/>
              </a:rPr>
              <a:t>A Pre connect  sample configuration would look like</a:t>
            </a:r>
            <a:endParaRPr/>
          </a:p>
          <a:p>
            <a:endParaRPr/>
          </a:p>
          <a:p>
            <a:r>
              <a:rPr lang="en-US" sz="1600" strike="noStrike">
                <a:solidFill>
                  <a:srgbClr val="000000"/>
                </a:solidFill>
                <a:latin typeface="Calibri"/>
                <a:ea typeface="Calibri"/>
              </a:rPr>
              <a:t>TESTDB1 =</a:t>
            </a:r>
            <a:endParaRPr/>
          </a:p>
          <a:p>
            <a:r>
              <a:rPr lang="en-US" sz="1600" strike="noStrike">
                <a:solidFill>
                  <a:srgbClr val="000000"/>
                </a:solidFill>
                <a:latin typeface="Calibri"/>
                <a:ea typeface="Calibri"/>
              </a:rPr>
              <a:t>(DESCRIPTION =</a:t>
            </a:r>
            <a:endParaRPr/>
          </a:p>
          <a:p>
            <a:r>
              <a:rPr lang="en-US" sz="1600" strike="noStrike">
                <a:solidFill>
                  <a:srgbClr val="000000"/>
                </a:solidFill>
                <a:latin typeface="Calibri"/>
                <a:ea typeface="Calibri"/>
              </a:rPr>
              <a:t>(LOAD_BALANCE = ON)</a:t>
            </a:r>
            <a:endParaRPr/>
          </a:p>
          <a:p>
            <a:r>
              <a:rPr lang="en-US" sz="1600" strike="noStrike">
                <a:solidFill>
                  <a:srgbClr val="000000"/>
                </a:solidFill>
                <a:latin typeface="Calibri"/>
                <a:ea typeface="Calibri"/>
              </a:rPr>
              <a:t>(FAILOVER = ON)</a:t>
            </a:r>
            <a:endParaRPr/>
          </a:p>
          <a:p>
            <a:r>
              <a:rPr lang="en-US" sz="1600" strike="noStrike">
                <a:solidFill>
                  <a:srgbClr val="000000"/>
                </a:solidFill>
                <a:latin typeface="Calibri"/>
                <a:ea typeface="Calibri"/>
              </a:rPr>
              <a:t>(ADDRESS = (PROTOCOL = TCP)(HOST = TESTRAC1-VIP)(PORT = 1521))</a:t>
            </a:r>
            <a:endParaRPr/>
          </a:p>
          <a:p>
            <a:r>
              <a:rPr lang="en-US" sz="1600" strike="noStrike">
                <a:solidFill>
                  <a:srgbClr val="000000"/>
                </a:solidFill>
                <a:latin typeface="Calibri"/>
                <a:ea typeface="Calibri"/>
              </a:rPr>
              <a:t>(ADDRESS = (PROTOCOL = TCP)(HOST = TESTRAC2-VIP)(PORT = 1521))</a:t>
            </a:r>
            <a:endParaRPr/>
          </a:p>
          <a:p>
            <a:r>
              <a:rPr lang="en-US" sz="1600" strike="noStrike">
                <a:solidFill>
                  <a:srgbClr val="000000"/>
                </a:solidFill>
                <a:latin typeface="Calibri"/>
                <a:ea typeface="Calibri"/>
              </a:rPr>
              <a:t>(CONNECT_DATA =</a:t>
            </a:r>
            <a:endParaRPr/>
          </a:p>
          <a:p>
            <a:r>
              <a:rPr lang="en-US" sz="1600" strike="noStrike">
                <a:solidFill>
                  <a:srgbClr val="000000"/>
                </a:solidFill>
                <a:latin typeface="Calibri"/>
                <a:ea typeface="Calibri"/>
              </a:rPr>
              <a:t>(SERVICE_NAME = testdb.oracleracexpert.com)</a:t>
            </a:r>
            <a:endParaRPr/>
          </a:p>
          <a:p>
            <a:r>
              <a:rPr lang="en-US" sz="1600" strike="noStrike">
                <a:solidFill>
                  <a:srgbClr val="000000"/>
                </a:solidFill>
                <a:latin typeface="Calibri"/>
                <a:ea typeface="Calibri"/>
              </a:rPr>
              <a:t>(FAILOVER_MODE = (TYPE = SELECT)(METHOD = </a:t>
            </a:r>
            <a:r>
              <a:rPr lang="en-US" sz="1600" b="1" strike="noStrike">
                <a:solidFill>
                  <a:srgbClr val="000000"/>
                </a:solidFill>
                <a:latin typeface="Calibri"/>
                <a:ea typeface="Calibri"/>
              </a:rPr>
              <a:t>PRECONNECT)(BACKUP=TESTDB2))</a:t>
            </a:r>
            <a:endParaRPr/>
          </a:p>
          <a:p>
            <a:pPr>
              <a:lnSpc>
                <a:spcPct val="115000"/>
              </a:lnSpc>
            </a:pPr>
            <a:r>
              <a:rPr lang="en-US" sz="1600" b="1" strike="noStrike">
                <a:solidFill>
                  <a:srgbClr val="000000"/>
                </a:solidFill>
                <a:latin typeface="Calibri"/>
                <a:ea typeface="Calibri"/>
              </a:rPr>
              <a:t>))</a:t>
            </a:r>
            <a:endParaRPr/>
          </a:p>
        </p:txBody>
      </p:sp>
      <p:pic>
        <p:nvPicPr>
          <p:cNvPr id="4" name="~PP3274.WAV">
            <a:hlinkClick r:id="" action="ppaction://media"/>
          </p:cNvPr>
          <p:cNvPicPr>
            <a:picLocks noRot="1" noChangeAspect="1"/>
          </p:cNvPicPr>
          <p:nvPr>
            <a:wavAudioFile r:embed="rId1" name="~PP3274.WAV"/>
          </p:nvPr>
        </p:nvPicPr>
        <p:blipFill>
          <a:blip r:embed="rId4"/>
          <a:stretch>
            <a:fillRect/>
          </a:stretch>
        </p:blipFill>
        <p:spPr>
          <a:xfrm>
            <a:off x="8696325" y="6410325"/>
            <a:ext cx="304800" cy="304800"/>
          </a:xfrm>
          <a:prstGeom prst="rect">
            <a:avLst/>
          </a:prstGeom>
        </p:spPr>
      </p:pic>
    </p:spTree>
  </p:cSld>
  <p:clrMapOvr>
    <a:masterClrMapping/>
  </p:clrMapOvr>
  <p:transition advTm="4189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140"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141"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939A736B-3A7A-48EF-89BF-1220F28D0317}" type="slidenum">
              <a:rPr lang="en-US" sz="1200" strike="noStrike">
                <a:solidFill>
                  <a:srgbClr val="8B8B8B"/>
                </a:solidFill>
                <a:latin typeface="Calibri"/>
                <a:ea typeface="DejaVu Sans"/>
              </a:rPr>
              <a:pPr algn="r">
                <a:lnSpc>
                  <a:spcPct val="100000"/>
                </a:lnSpc>
              </a:pPr>
              <a:t>47</a:t>
            </a:fld>
            <a:endParaRPr/>
          </a:p>
        </p:txBody>
      </p:sp>
      <p:sp>
        <p:nvSpPr>
          <p:cNvPr id="1142" name="CustomShape 4"/>
          <p:cNvSpPr/>
          <p:nvPr/>
        </p:nvSpPr>
        <p:spPr>
          <a:xfrm>
            <a:off x="27360" y="152280"/>
            <a:ext cx="4109400" cy="69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 Scan Configuration</a:t>
            </a:r>
            <a:endParaRPr/>
          </a:p>
        </p:txBody>
      </p:sp>
      <p:sp>
        <p:nvSpPr>
          <p:cNvPr id="1143" name="CustomShape 5"/>
          <p:cNvSpPr/>
          <p:nvPr/>
        </p:nvSpPr>
        <p:spPr>
          <a:xfrm>
            <a:off x="199080" y="1569960"/>
            <a:ext cx="8605080" cy="499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en-US" strike="noStrike">
                <a:solidFill>
                  <a:srgbClr val="000000"/>
                </a:solidFill>
                <a:latin typeface="Arial"/>
                <a:ea typeface="DejaVu Sans"/>
              </a:rPr>
              <a:t>SCAN is give single point of access for clients to cluster, No need to modify tns entry after adding or deleting node.</a:t>
            </a:r>
            <a:endParaRPr/>
          </a:p>
          <a:p>
            <a:pPr>
              <a:lnSpc>
                <a:spcPct val="100000"/>
              </a:lnSpc>
              <a:buFont typeface="Arial"/>
              <a:buChar char="•"/>
            </a:pPr>
            <a:r>
              <a:rPr lang="en-US" strike="noStrike">
                <a:solidFill>
                  <a:srgbClr val="000000"/>
                </a:solidFill>
                <a:latin typeface="Arial"/>
                <a:ea typeface="DejaVu Sans"/>
              </a:rPr>
              <a:t>SCAN -Single Client Access Name </a:t>
            </a:r>
            <a:endParaRPr/>
          </a:p>
          <a:p>
            <a:pPr lvl="1">
              <a:lnSpc>
                <a:spcPct val="100000"/>
              </a:lnSpc>
              <a:buFont typeface="Arial"/>
              <a:buChar char="•"/>
            </a:pPr>
            <a:r>
              <a:rPr lang="en-US" strike="noStrike">
                <a:solidFill>
                  <a:srgbClr val="000000"/>
                </a:solidFill>
                <a:latin typeface="Arial"/>
                <a:ea typeface="DejaVu Sans"/>
              </a:rPr>
              <a:t>Failover - Faster relocation of services</a:t>
            </a:r>
            <a:endParaRPr/>
          </a:p>
          <a:p>
            <a:pPr lvl="1">
              <a:lnSpc>
                <a:spcPct val="100000"/>
              </a:lnSpc>
              <a:buFont typeface="Arial"/>
              <a:buChar char="•"/>
            </a:pPr>
            <a:r>
              <a:rPr lang="en-US" strike="noStrike">
                <a:solidFill>
                  <a:srgbClr val="000000"/>
                </a:solidFill>
                <a:latin typeface="Arial"/>
                <a:ea typeface="DejaVu Sans"/>
              </a:rPr>
              <a:t>Better Load balancing</a:t>
            </a:r>
            <a:endParaRPr/>
          </a:p>
          <a:p>
            <a:pPr>
              <a:lnSpc>
                <a:spcPct val="100000"/>
              </a:lnSpc>
              <a:buFont typeface="Arial"/>
              <a:buChar char="•"/>
            </a:pPr>
            <a:r>
              <a:rPr lang="en-US" strike="noStrike">
                <a:solidFill>
                  <a:srgbClr val="000000"/>
                </a:solidFill>
                <a:latin typeface="Arial"/>
                <a:ea typeface="DejaVu Sans"/>
              </a:rPr>
              <a:t>MTU package size of Network Adapter (NIC) </a:t>
            </a:r>
            <a:endParaRPr/>
          </a:p>
          <a:p>
            <a:pPr>
              <a:lnSpc>
                <a:spcPct val="100000"/>
              </a:lnSpc>
            </a:pPr>
            <a:r>
              <a:rPr lang="en-US" strike="noStrike">
                <a:solidFill>
                  <a:srgbClr val="000000"/>
                </a:solidFill>
                <a:latin typeface="Arial"/>
                <a:ea typeface="DejaVu Sans"/>
              </a:rPr>
              <a:t>Few important points about SCAN</a:t>
            </a:r>
            <a:endParaRPr/>
          </a:p>
          <a:p>
            <a:pPr>
              <a:lnSpc>
                <a:spcPct val="100000"/>
              </a:lnSpc>
            </a:pPr>
            <a:endParaRPr/>
          </a:p>
          <a:p>
            <a:pPr>
              <a:lnSpc>
                <a:spcPct val="100000"/>
              </a:lnSpc>
            </a:pPr>
            <a:r>
              <a:rPr lang="en-US" sz="1350" strike="noStrike">
                <a:solidFill>
                  <a:srgbClr val="000000"/>
                </a:solidFill>
                <a:latin typeface="monospace"/>
                <a:ea typeface="DejaVu Sans"/>
              </a:rPr>
              <a:t>1.</a:t>
            </a:r>
            <a:r>
              <a:rPr lang="en-US" sz="1350" strike="noStrike">
                <a:solidFill>
                  <a:srgbClr val="000000"/>
                </a:solidFill>
                <a:latin typeface="sans-serif;Arial"/>
                <a:ea typeface="DejaVu Sans"/>
              </a:rPr>
              <a:t>It is a better practice to have three SCAN IP addresses and three scan listeners to </a:t>
            </a:r>
            <a:endParaRPr/>
          </a:p>
          <a:p>
            <a:pPr>
              <a:lnSpc>
                <a:spcPct val="100000"/>
              </a:lnSpc>
            </a:pPr>
            <a:r>
              <a:rPr lang="en-US" strike="noStrike">
                <a:solidFill>
                  <a:srgbClr val="000000"/>
                </a:solidFill>
                <a:latin typeface="Arial"/>
                <a:ea typeface="DejaVu Sans"/>
              </a:rPr>
              <a:t>provide fault tolerance.</a:t>
            </a:r>
            <a:endParaRPr/>
          </a:p>
          <a:p>
            <a:pPr>
              <a:lnSpc>
                <a:spcPct val="100000"/>
              </a:lnSpc>
            </a:pPr>
            <a:endParaRPr/>
          </a:p>
          <a:p>
            <a:pPr>
              <a:lnSpc>
                <a:spcPct val="100000"/>
              </a:lnSpc>
            </a:pPr>
            <a:r>
              <a:rPr lang="en-US" sz="1350" strike="noStrike">
                <a:solidFill>
                  <a:srgbClr val="000000"/>
                </a:solidFill>
                <a:latin typeface="monospace"/>
                <a:ea typeface="DejaVu Sans"/>
              </a:rPr>
              <a:t>2.</a:t>
            </a:r>
            <a:r>
              <a:rPr lang="en-US" sz="1350" strike="noStrike">
                <a:solidFill>
                  <a:srgbClr val="000000"/>
                </a:solidFill>
                <a:latin typeface="sans-serif;Arial"/>
                <a:ea typeface="DejaVu Sans"/>
              </a:rPr>
              <a:t>These three SCAN IP addresses can be alive in any node of the cluster. If you have </a:t>
            </a:r>
            <a:endParaRPr/>
          </a:p>
          <a:p>
            <a:pPr>
              <a:lnSpc>
                <a:spcPct val="100000"/>
              </a:lnSpc>
            </a:pPr>
            <a:r>
              <a:rPr lang="en-US" strike="noStrike">
                <a:solidFill>
                  <a:srgbClr val="000000"/>
                </a:solidFill>
                <a:latin typeface="Arial"/>
                <a:ea typeface="DejaVu Sans"/>
              </a:rPr>
              <a:t>more than three nodes in a cluster, then nodes joining initially to the cluster will </a:t>
            </a:r>
            <a:endParaRPr/>
          </a:p>
          <a:p>
            <a:pPr>
              <a:lnSpc>
                <a:spcPct val="100000"/>
              </a:lnSpc>
            </a:pPr>
            <a:r>
              <a:rPr lang="en-US" strike="noStrike">
                <a:solidFill>
                  <a:srgbClr val="000000"/>
                </a:solidFill>
                <a:latin typeface="Arial"/>
                <a:ea typeface="DejaVu Sans"/>
              </a:rPr>
              <a:t>have SCAN resources running.</a:t>
            </a:r>
            <a:endParaRPr/>
          </a:p>
          <a:p>
            <a:pPr>
              <a:lnSpc>
                <a:spcPct val="100000"/>
              </a:lnSpc>
            </a:pPr>
            <a:endParaRPr/>
          </a:p>
          <a:p>
            <a:pPr>
              <a:lnSpc>
                <a:spcPct val="100000"/>
              </a:lnSpc>
            </a:pPr>
            <a:r>
              <a:rPr lang="en-US" sz="1350" strike="noStrike">
                <a:solidFill>
                  <a:srgbClr val="000000"/>
                </a:solidFill>
                <a:latin typeface="monospace"/>
                <a:ea typeface="DejaVu Sans"/>
              </a:rPr>
              <a:t>3.</a:t>
            </a:r>
            <a:r>
              <a:rPr lang="en-US" sz="1350" strike="noStrike">
                <a:solidFill>
                  <a:srgbClr val="000000"/>
                </a:solidFill>
                <a:latin typeface="sans-serif;Arial"/>
                <a:ea typeface="DejaVu Sans"/>
              </a:rPr>
              <a:t>SCAN is an abstraction layer. In a huge cluster, client connect string do not need to </a:t>
            </a:r>
            <a:endParaRPr/>
          </a:p>
          <a:p>
            <a:pPr>
              <a:lnSpc>
                <a:spcPct val="100000"/>
              </a:lnSpc>
            </a:pPr>
            <a:r>
              <a:rPr lang="en-US" strike="noStrike">
                <a:solidFill>
                  <a:srgbClr val="000000"/>
                </a:solidFill>
                <a:latin typeface="Arial"/>
                <a:ea typeface="DejaVu Sans"/>
              </a:rPr>
              <a:t>specify all nodes in a cluster. Even if the topology of the cluster changes, still, there </a:t>
            </a:r>
            <a:endParaRPr/>
          </a:p>
          <a:p>
            <a:pPr>
              <a:lnSpc>
                <a:spcPct val="100000"/>
              </a:lnSpc>
            </a:pPr>
            <a:r>
              <a:rPr lang="en-US" strike="noStrike">
                <a:solidFill>
                  <a:srgbClr val="000000"/>
                </a:solidFill>
                <a:latin typeface="Arial"/>
                <a:ea typeface="DejaVu Sans"/>
              </a:rPr>
              <a:t>is no reason to change connect string.</a:t>
            </a:r>
            <a:endParaRPr/>
          </a:p>
          <a:p>
            <a:pPr>
              <a:lnSpc>
                <a:spcPct val="100000"/>
              </a:lnSpc>
            </a:pPr>
            <a:r>
              <a:rPr lang="en-US" sz="1350" strike="noStrike">
                <a:solidFill>
                  <a:srgbClr val="000000"/>
                </a:solidFill>
                <a:latin typeface="monospace"/>
                <a:ea typeface="DejaVu Sans"/>
              </a:rPr>
              <a:t>4.</a:t>
            </a:r>
            <a:r>
              <a:rPr lang="en-US" sz="1350" strike="noStrike">
                <a:solidFill>
                  <a:srgbClr val="000000"/>
                </a:solidFill>
                <a:latin typeface="sans-serif;Arial"/>
                <a:ea typeface="DejaVu Sans"/>
              </a:rPr>
              <a:t>SCAN and VIP addresses must be in the same subnet. Multiple subnets can be </a:t>
            </a:r>
            <a:endParaRPr/>
          </a:p>
          <a:p>
            <a:pPr>
              <a:lnSpc>
                <a:spcPct val="100000"/>
              </a:lnSpc>
            </a:pPr>
            <a:r>
              <a:rPr lang="en-US" strike="noStrike">
                <a:solidFill>
                  <a:srgbClr val="000000"/>
                </a:solidFill>
                <a:latin typeface="Arial"/>
                <a:ea typeface="DejaVu Sans"/>
              </a:rPr>
              <a:t>created using </a:t>
            </a:r>
            <a:endParaRPr/>
          </a:p>
          <a:p>
            <a:pPr>
              <a:lnSpc>
                <a:spcPct val="100000"/>
              </a:lnSpc>
            </a:pPr>
            <a:r>
              <a:rPr lang="en-US" strike="noStrike">
                <a:solidFill>
                  <a:srgbClr val="000000"/>
                </a:solidFill>
                <a:latin typeface="Arial"/>
                <a:ea typeface="DejaVu Sans"/>
              </a:rPr>
              <a:t>listener_networks, but redirection is not contained within the same </a:t>
            </a:r>
            <a:endParaRPr/>
          </a:p>
          <a:p>
            <a:pPr>
              <a:lnSpc>
                <a:spcPct val="100000"/>
              </a:lnSpc>
            </a:pPr>
            <a:r>
              <a:rPr lang="en-US" strike="noStrike">
                <a:solidFill>
                  <a:srgbClr val="000000"/>
                </a:solidFill>
                <a:latin typeface="Arial"/>
                <a:ea typeface="DejaVu Sans"/>
              </a:rPr>
              <a:t>subnet.</a:t>
            </a:r>
            <a:endParaRPr/>
          </a:p>
          <a:p>
            <a:pPr>
              <a:lnSpc>
                <a:spcPct val="100000"/>
              </a:lnSpc>
              <a:buFont typeface="Arial"/>
              <a:buChar char="•"/>
            </a:pPr>
            <a:r>
              <a:rPr lang="en-US" strike="noStrike">
                <a:solidFill>
                  <a:srgbClr val="000000"/>
                </a:solidFill>
                <a:latin typeface="Arial"/>
                <a:ea typeface="DejaVu Sans"/>
              </a:rPr>
              <a:t> </a:t>
            </a:r>
            <a:endParaRPr/>
          </a:p>
          <a:p>
            <a:pPr>
              <a:lnSpc>
                <a:spcPct val="100000"/>
              </a:lnSpc>
            </a:pPr>
            <a:r>
              <a:rPr lang="en-US" strike="noStrike">
                <a:solidFill>
                  <a:srgbClr val="000000"/>
                </a:solidFill>
                <a:latin typeface="Arial"/>
                <a:ea typeface="DejaVu Sans"/>
              </a:rPr>
              <a:t>SCAN listeners, introduced in 11gR2. SCAN listeners also act as a </a:t>
            </a:r>
            <a:r>
              <a:rPr lang="en-US" strike="noStrike">
                <a:solidFill>
                  <a:srgbClr val="000000"/>
                </a:solidFill>
                <a:latin typeface="sans-serif;Arial"/>
                <a:ea typeface="DejaVu Sans"/>
              </a:rPr>
              <a:t>load </a:t>
            </a:r>
            <a:r>
              <a:rPr lang="en-US" sz="1100" strike="noStrike">
                <a:solidFill>
                  <a:srgbClr val="000000"/>
                </a:solidFill>
                <a:latin typeface="sans-serif;Arial"/>
                <a:ea typeface="DejaVu Sans"/>
              </a:rPr>
              <a:t>balancing </a:t>
            </a:r>
            <a:r>
              <a:rPr lang="en-US" sz="1200" strike="noStrike">
                <a:solidFill>
                  <a:srgbClr val="000000"/>
                </a:solidFill>
                <a:latin typeface="Arial"/>
                <a:ea typeface="DejaVu Sans"/>
              </a:rPr>
              <a:t>mechanism to manage workload. SCAN listeners simply acts as a redirection mechanism redirecting incoming connections to a local VIP listener.1.Connection request is made by the application connecting to the SCAN IP address and Port.</a:t>
            </a:r>
            <a:endParaRPr/>
          </a:p>
          <a:p>
            <a:pPr>
              <a:lnSpc>
                <a:spcPct val="100000"/>
              </a:lnSpc>
            </a:pPr>
            <a:r>
              <a:rPr lang="en-US" sz="1200" strike="noStrike">
                <a:solidFill>
                  <a:srgbClr val="000000"/>
                </a:solidFill>
                <a:latin typeface="Arial"/>
                <a:ea typeface="DejaVu Sans"/>
              </a:rPr>
              <a:t>2.SCAN listener receives the service name and redirects the connection to the VIP listener servicing that service_name. SCAN listener uses load balancing statistics to choose a node if  the service is preferred in more than one instance.</a:t>
            </a:r>
            <a:endParaRPr/>
          </a:p>
          <a:p>
            <a:pPr>
              <a:lnSpc>
                <a:spcPct val="100000"/>
              </a:lnSpc>
            </a:pPr>
            <a:r>
              <a:rPr lang="en-US" sz="1200" strike="noStrike">
                <a:solidFill>
                  <a:srgbClr val="000000"/>
                </a:solidFill>
                <a:latin typeface="Arial"/>
                <a:ea typeface="DejaVu Sans"/>
              </a:rPr>
              <a:t>3. VIP listener bequeath connection process and the connection continue to create a new DB connection.</a:t>
            </a:r>
            <a:endParaRPr/>
          </a:p>
          <a:p>
            <a:pPr>
              <a:lnSpc>
                <a:spcPct val="100000"/>
              </a:lnSpc>
            </a:pPr>
            <a:r>
              <a:rPr lang="en-US" sz="1200" strike="noStrike">
                <a:solidFill>
                  <a:srgbClr val="000000"/>
                </a:solidFill>
                <a:latin typeface="Arial"/>
                <a:ea typeface="DejaVu Sans"/>
              </a:rPr>
              <a:t>Parameter setup</a:t>
            </a:r>
            <a:endParaRPr/>
          </a:p>
          <a:p>
            <a:pPr>
              <a:lnSpc>
                <a:spcPct val="100000"/>
              </a:lnSpc>
            </a:pPr>
            <a:r>
              <a:rPr lang="en-US" sz="1200" strike="noStrike">
                <a:solidFill>
                  <a:srgbClr val="000000"/>
                </a:solidFill>
                <a:latin typeface="Arial"/>
                <a:ea typeface="DejaVu Sans"/>
              </a:rPr>
              <a:t>Two parameters are used to configure these listeners in the database.</a:t>
            </a:r>
            <a:r>
              <a:rPr lang="en-US" sz="1200" b="1" strike="noStrike">
                <a:solidFill>
                  <a:srgbClr val="000000"/>
                </a:solidFill>
                <a:latin typeface="sans-serif;Arial"/>
                <a:ea typeface="DejaVu Sans"/>
              </a:rPr>
              <a:t> Parameter remote_listener is set to scan_ip:1521 and the local_listener is set to a connect string connecting to local VIP listener.</a:t>
            </a:r>
            <a:endParaRPr/>
          </a:p>
          <a:p>
            <a:pPr>
              <a:lnSpc>
                <a:spcPct val="100000"/>
              </a:lnSpc>
            </a:pPr>
            <a:endParaRPr/>
          </a:p>
          <a:p>
            <a:pPr>
              <a:lnSpc>
                <a:spcPct val="100000"/>
              </a:lnSpc>
            </a:pPr>
            <a:r>
              <a:rPr lang="en-US" sz="1200" strike="noStrike">
                <a:solidFill>
                  <a:srgbClr val="000000"/>
                </a:solidFill>
                <a:latin typeface="Arial"/>
                <a:ea typeface="DejaVu Sans"/>
              </a:rPr>
              <a:t>PMON process registers the services with the listeners using local_listener and remote_listener</a:t>
            </a:r>
            <a:endParaRPr/>
          </a:p>
          <a:p>
            <a:pPr>
              <a:lnSpc>
                <a:spcPct val="100000"/>
              </a:lnSpc>
            </a:pPr>
            <a:r>
              <a:rPr lang="en-US" sz="1200" strike="noStrike">
                <a:solidFill>
                  <a:srgbClr val="000000"/>
                </a:solidFill>
                <a:latin typeface="Arial"/>
                <a:ea typeface="DejaVu Sans"/>
              </a:rPr>
              <a:t>. </a:t>
            </a:r>
            <a:endParaRPr/>
          </a:p>
          <a:p>
            <a:pPr>
              <a:lnSpc>
                <a:spcPct val="100000"/>
              </a:lnSpc>
            </a:pPr>
            <a:r>
              <a:rPr lang="en-US" sz="1200" strike="noStrike">
                <a:solidFill>
                  <a:srgbClr val="000000"/>
                </a:solidFill>
                <a:latin typeface="Arial"/>
                <a:ea typeface="DejaVu Sans"/>
              </a:rPr>
              <a:t>Configuration of these two parameters is of paramount importance since PMON service registration is the key for consistent successful connections.</a:t>
            </a:r>
            <a:endParaRPr/>
          </a:p>
          <a:p>
            <a:pPr>
              <a:lnSpc>
                <a:spcPct val="100000"/>
              </a:lnSpc>
            </a:pPr>
            <a:r>
              <a:rPr lang="en-US" strike="noStrike">
                <a:solidFill>
                  <a:srgbClr val="000000"/>
                </a:solidFill>
                <a:latin typeface="Arial"/>
                <a:ea typeface="DejaVu Sans"/>
              </a:rPr>
              <a:t>Figure : SCAN redirection</a:t>
            </a:r>
            <a:r>
              <a:rPr lang="en-US" sz="2000" b="1" strike="noStrike">
                <a:solidFill>
                  <a:srgbClr val="000000"/>
                </a:solidFill>
                <a:latin typeface="Arial"/>
                <a:ea typeface="DejaVu Sans"/>
              </a:rPr>
              <a:t> </a:t>
            </a:r>
            <a:endParaRPr/>
          </a:p>
          <a:p>
            <a:pPr>
              <a:lnSpc>
                <a:spcPct val="100000"/>
              </a:lnSpc>
              <a:buFont typeface="Arial"/>
              <a:buChar char="•"/>
            </a:pPr>
            <a:r>
              <a:rPr lang="en-US" sz="2000" b="1" strike="noStrike">
                <a:solidFill>
                  <a:srgbClr val="000000"/>
                </a:solidFill>
                <a:latin typeface="Arial"/>
                <a:ea typeface="DejaVu Sans"/>
              </a:rPr>
              <a:t> </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44" name="CustomShape 6"/>
          <p:cNvSpPr/>
          <p:nvPr/>
        </p:nvSpPr>
        <p:spPr>
          <a:xfrm>
            <a:off x="3124080" y="6292440"/>
            <a:ext cx="4109400" cy="359640"/>
          </a:xfrm>
          <a:prstGeom prst="rect">
            <a:avLst/>
          </a:prstGeom>
          <a:noFill/>
          <a:ln>
            <a:noFill/>
          </a:ln>
        </p:spPr>
        <p:style>
          <a:lnRef idx="0">
            <a:scrgbClr r="0" g="0" b="0"/>
          </a:lnRef>
          <a:fillRef idx="0">
            <a:scrgbClr r="0" g="0" b="0"/>
          </a:fillRef>
          <a:effectRef idx="0">
            <a:scrgbClr r="0" g="0" b="0"/>
          </a:effectRef>
          <a:fontRef idx="minor"/>
        </p:style>
      </p:sp>
      <p:pic>
        <p:nvPicPr>
          <p:cNvPr id="8" name="~PP2093.WAV">
            <a:hlinkClick r:id="" action="ppaction://media"/>
          </p:cNvPr>
          <p:cNvPicPr>
            <a:picLocks noRot="1" noChangeAspect="1"/>
          </p:cNvPicPr>
          <p:nvPr>
            <a:wavAudioFile r:embed="rId1" name="~PP2093.WAV"/>
          </p:nvPr>
        </p:nvPicPr>
        <p:blipFill>
          <a:blip r:embed="rId4"/>
          <a:stretch>
            <a:fillRect/>
          </a:stretch>
        </p:blipFill>
        <p:spPr>
          <a:xfrm>
            <a:off x="8696325" y="6410325"/>
            <a:ext cx="304800" cy="304800"/>
          </a:xfrm>
          <a:prstGeom prst="rect">
            <a:avLst/>
          </a:prstGeom>
        </p:spPr>
      </p:pic>
    </p:spTree>
  </p:cSld>
  <p:clrMapOvr>
    <a:masterClrMapping/>
  </p:clrMapOvr>
  <p:transition advTm="6012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146"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147"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FB3020CD-B141-44D9-81D8-15023E20E6D3}" type="slidenum">
              <a:rPr lang="en-US" sz="1200" strike="noStrike">
                <a:solidFill>
                  <a:srgbClr val="8B8B8B"/>
                </a:solidFill>
                <a:latin typeface="Calibri"/>
                <a:ea typeface="DejaVu Sans"/>
              </a:rPr>
              <a:pPr algn="r">
                <a:lnSpc>
                  <a:spcPct val="100000"/>
                </a:lnSpc>
              </a:pPr>
              <a:t>48</a:t>
            </a:fld>
            <a:endParaRPr/>
          </a:p>
        </p:txBody>
      </p:sp>
      <p:sp>
        <p:nvSpPr>
          <p:cNvPr id="1148" name="CustomShape 4"/>
          <p:cNvSpPr/>
          <p:nvPr/>
        </p:nvSpPr>
        <p:spPr>
          <a:xfrm>
            <a:off x="27360" y="152280"/>
            <a:ext cx="4109400" cy="69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 Scan Configuration</a:t>
            </a:r>
            <a:endParaRPr/>
          </a:p>
        </p:txBody>
      </p:sp>
      <p:sp>
        <p:nvSpPr>
          <p:cNvPr id="1149" name="CustomShape 5"/>
          <p:cNvSpPr/>
          <p:nvPr/>
        </p:nvSpPr>
        <p:spPr>
          <a:xfrm>
            <a:off x="199080" y="1569960"/>
            <a:ext cx="8605080" cy="499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solidFill>
                  <a:srgbClr val="000000"/>
                </a:solidFill>
                <a:latin typeface="Arial"/>
                <a:ea typeface="DejaVu Sans"/>
              </a:rPr>
              <a:t>When client program connects to RAC database through SCAN name, SCAN listener will accept t he request and redirect the connection to local listener. To identify connection issue, first try to connect to each local listener through node VIP, then try each SCAN listener through each SCAN VIP. </a:t>
            </a:r>
            <a:endParaRPr/>
          </a:p>
          <a:p>
            <a:endParaRPr/>
          </a:p>
          <a:p>
            <a:r>
              <a:rPr lang="en-US" strike="noStrike">
                <a:solidFill>
                  <a:srgbClr val="000000"/>
                </a:solidFill>
                <a:latin typeface="Arial"/>
                <a:ea typeface="DejaVu Sans"/>
              </a:rPr>
              <a:t>To test through node VIP:</a:t>
            </a:r>
            <a:endParaRPr/>
          </a:p>
          <a:p>
            <a:r>
              <a:rPr lang="en-US" strike="noStrike">
                <a:solidFill>
                  <a:srgbClr val="000000"/>
                </a:solidFill>
                <a:latin typeface="Arial"/>
                <a:ea typeface="DejaVu Sans"/>
              </a:rPr>
              <a:t>sqlplus &lt;username&gt;/&lt;password&gt;@&lt;nodename-vip.domain&gt;:&lt;local-listener-port&gt;/&lt;service-name&gt;</a:t>
            </a:r>
            <a:endParaRPr/>
          </a:p>
          <a:p>
            <a:pPr>
              <a:lnSpc>
                <a:spcPct val="100000"/>
              </a:lnSpc>
              <a:buFont typeface="Arial"/>
              <a:buChar char="•"/>
            </a:pPr>
            <a:r>
              <a:rPr lang="en-US" strike="noStrike">
                <a:solidFill>
                  <a:srgbClr val="000000"/>
                </a:solidFill>
                <a:latin typeface="Arial"/>
                <a:ea typeface="DejaVu Sans"/>
              </a:rPr>
              <a:t> </a:t>
            </a:r>
            <a:endParaRPr/>
          </a:p>
          <a:p>
            <a:pPr>
              <a:lnSpc>
                <a:spcPct val="100000"/>
              </a:lnSpc>
            </a:pPr>
            <a:r>
              <a:rPr lang="en-US" strike="noStrike">
                <a:solidFill>
                  <a:srgbClr val="000000"/>
                </a:solidFill>
                <a:latin typeface="Arial"/>
                <a:ea typeface="DejaVu Sans"/>
              </a:rPr>
              <a:t>SCAN listeners, introduced in 11gR2. SCAN listeners also act as a </a:t>
            </a:r>
            <a:r>
              <a:rPr lang="en-US" strike="noStrike">
                <a:solidFill>
                  <a:srgbClr val="000000"/>
                </a:solidFill>
                <a:latin typeface="sans-serif;Arial"/>
                <a:ea typeface="DejaVu Sans"/>
              </a:rPr>
              <a:t>load </a:t>
            </a:r>
            <a:r>
              <a:rPr lang="en-US" sz="1100" strike="noStrike">
                <a:solidFill>
                  <a:srgbClr val="000000"/>
                </a:solidFill>
                <a:latin typeface="sans-serif;Arial"/>
                <a:ea typeface="DejaVu Sans"/>
              </a:rPr>
              <a:t>balancing </a:t>
            </a:r>
            <a:r>
              <a:rPr lang="en-US" sz="1200" strike="noStrike">
                <a:solidFill>
                  <a:srgbClr val="000000"/>
                </a:solidFill>
                <a:latin typeface="Arial"/>
                <a:ea typeface="DejaVu Sans"/>
              </a:rPr>
              <a:t>mechanism to manage workload. SCAN listeners simply acts as a redirection mechanism redirecting incoming connections to a local VIP listener.1.Connection request is made by the application connecting to the SCAN IP address and Port.</a:t>
            </a:r>
            <a:endParaRPr/>
          </a:p>
          <a:p>
            <a:pPr>
              <a:lnSpc>
                <a:spcPct val="100000"/>
              </a:lnSpc>
            </a:pPr>
            <a:r>
              <a:rPr lang="en-US" sz="1200" strike="noStrike">
                <a:solidFill>
                  <a:srgbClr val="000000"/>
                </a:solidFill>
                <a:latin typeface="Arial"/>
                <a:ea typeface="DejaVu Sans"/>
              </a:rPr>
              <a:t>2.SCAN listener receives the service name and redirects the connection to the VIP listener servicing that service_name. SCAN listener uses load balancing statistics to choose a node if  the service is preferred in more than one instance.</a:t>
            </a:r>
            <a:endParaRPr/>
          </a:p>
          <a:p>
            <a:pPr>
              <a:lnSpc>
                <a:spcPct val="100000"/>
              </a:lnSpc>
            </a:pPr>
            <a:r>
              <a:rPr lang="en-US" sz="1200" strike="noStrike">
                <a:solidFill>
                  <a:srgbClr val="000000"/>
                </a:solidFill>
                <a:latin typeface="Arial"/>
                <a:ea typeface="DejaVu Sans"/>
              </a:rPr>
              <a:t>3. VIP listener bequeath connection process and the connection continue to create a new DB connection.</a:t>
            </a:r>
            <a:endParaRPr/>
          </a:p>
          <a:p>
            <a:pPr>
              <a:lnSpc>
                <a:spcPct val="100000"/>
              </a:lnSpc>
            </a:pPr>
            <a:r>
              <a:rPr lang="en-US" sz="1200" strike="noStrike">
                <a:solidFill>
                  <a:srgbClr val="000000"/>
                </a:solidFill>
                <a:latin typeface="Arial"/>
                <a:ea typeface="DejaVu Sans"/>
              </a:rPr>
              <a:t>Parameter setup</a:t>
            </a:r>
            <a:endParaRPr/>
          </a:p>
          <a:p>
            <a:pPr>
              <a:lnSpc>
                <a:spcPct val="100000"/>
              </a:lnSpc>
            </a:pPr>
            <a:r>
              <a:rPr lang="en-US" sz="1200" strike="noStrike">
                <a:solidFill>
                  <a:srgbClr val="000000"/>
                </a:solidFill>
                <a:latin typeface="Arial"/>
                <a:ea typeface="DejaVu Sans"/>
              </a:rPr>
              <a:t>Two parameters are used to configure these listeners in the database.</a:t>
            </a:r>
            <a:r>
              <a:rPr lang="en-US" sz="1200" b="1" strike="noStrike">
                <a:solidFill>
                  <a:srgbClr val="000000"/>
                </a:solidFill>
                <a:latin typeface="sans-serif;Arial"/>
                <a:ea typeface="DejaVu Sans"/>
              </a:rPr>
              <a:t> Parameter remote_listener is set to scan_ip:1521 and the local_listener is set to a connect string connecting to local VIP listener.</a:t>
            </a:r>
            <a:endParaRPr/>
          </a:p>
          <a:p>
            <a:pPr>
              <a:lnSpc>
                <a:spcPct val="100000"/>
              </a:lnSpc>
            </a:pPr>
            <a:endParaRPr/>
          </a:p>
          <a:p>
            <a:pPr>
              <a:lnSpc>
                <a:spcPct val="100000"/>
              </a:lnSpc>
            </a:pPr>
            <a:r>
              <a:rPr lang="en-US" sz="1200" strike="noStrike">
                <a:solidFill>
                  <a:srgbClr val="000000"/>
                </a:solidFill>
                <a:latin typeface="Arial"/>
                <a:ea typeface="DejaVu Sans"/>
              </a:rPr>
              <a:t>PMON process registers the services with the listeners using local_listener and remote_listener</a:t>
            </a:r>
            <a:endParaRPr/>
          </a:p>
          <a:p>
            <a:pPr>
              <a:lnSpc>
                <a:spcPct val="100000"/>
              </a:lnSpc>
            </a:pPr>
            <a:r>
              <a:rPr lang="en-US" sz="1200" strike="noStrike">
                <a:solidFill>
                  <a:srgbClr val="000000"/>
                </a:solidFill>
                <a:latin typeface="Arial"/>
                <a:ea typeface="DejaVu Sans"/>
              </a:rPr>
              <a:t>. </a:t>
            </a:r>
            <a:endParaRPr/>
          </a:p>
          <a:p>
            <a:pPr>
              <a:lnSpc>
                <a:spcPct val="100000"/>
              </a:lnSpc>
            </a:pPr>
            <a:r>
              <a:rPr lang="en-US" sz="1200" strike="noStrike">
                <a:solidFill>
                  <a:srgbClr val="000000"/>
                </a:solidFill>
                <a:latin typeface="Arial"/>
                <a:ea typeface="DejaVu Sans"/>
              </a:rPr>
              <a:t>Configuration of these two parameters is of paramount importance since PMON service registration is the key for consistent successful connections.</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50" name="CustomShape 6"/>
          <p:cNvSpPr/>
          <p:nvPr/>
        </p:nvSpPr>
        <p:spPr>
          <a:xfrm>
            <a:off x="3124080" y="6292440"/>
            <a:ext cx="4109400" cy="359640"/>
          </a:xfrm>
          <a:prstGeom prst="rect">
            <a:avLst/>
          </a:prstGeom>
          <a:noFill/>
          <a:ln>
            <a:noFill/>
          </a:ln>
        </p:spPr>
        <p:style>
          <a:lnRef idx="0">
            <a:scrgbClr r="0" g="0" b="0"/>
          </a:lnRef>
          <a:fillRef idx="0">
            <a:scrgbClr r="0" g="0" b="0"/>
          </a:fillRef>
          <a:effectRef idx="0">
            <a:scrgbClr r="0" g="0" b="0"/>
          </a:effectRef>
          <a:fontRef idx="minor"/>
        </p:style>
      </p:sp>
      <p:pic>
        <p:nvPicPr>
          <p:cNvPr id="8" name="~PP3608.WAV">
            <a:hlinkClick r:id="" action="ppaction://media"/>
          </p:cNvPr>
          <p:cNvPicPr>
            <a:picLocks noRot="1" noChangeAspect="1"/>
          </p:cNvPicPr>
          <p:nvPr>
            <a:wavAudioFile r:embed="rId1" name="~PP3608.WAV"/>
          </p:nvPr>
        </p:nvPicPr>
        <p:blipFill>
          <a:blip r:embed="rId4"/>
          <a:stretch>
            <a:fillRect/>
          </a:stretch>
        </p:blipFill>
        <p:spPr>
          <a:xfrm>
            <a:off x="8696325" y="6410325"/>
            <a:ext cx="304800" cy="304800"/>
          </a:xfrm>
          <a:prstGeom prst="rect">
            <a:avLst/>
          </a:prstGeom>
        </p:spPr>
      </p:pic>
    </p:spTree>
  </p:cSld>
  <p:clrMapOvr>
    <a:masterClrMapping/>
  </p:clrMapOvr>
  <p:transition advTm="954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152"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153"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35606D37-AD0F-47E0-A883-2BD803A5B369}" type="slidenum">
              <a:rPr lang="en-US" sz="1200" strike="noStrike">
                <a:solidFill>
                  <a:srgbClr val="8B8B8B"/>
                </a:solidFill>
                <a:latin typeface="Calibri"/>
                <a:ea typeface="DejaVu Sans"/>
              </a:rPr>
              <a:pPr algn="r">
                <a:lnSpc>
                  <a:spcPct val="100000"/>
                </a:lnSpc>
              </a:pPr>
              <a:t>49</a:t>
            </a:fld>
            <a:endParaRPr/>
          </a:p>
        </p:txBody>
      </p:sp>
      <p:sp>
        <p:nvSpPr>
          <p:cNvPr id="1154" name="CustomShape 4"/>
          <p:cNvSpPr/>
          <p:nvPr/>
        </p:nvSpPr>
        <p:spPr>
          <a:xfrm>
            <a:off x="262080" y="152280"/>
            <a:ext cx="3347280" cy="69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 SCAN Configuration</a:t>
            </a:r>
            <a:endParaRPr/>
          </a:p>
        </p:txBody>
      </p:sp>
      <p:sp>
        <p:nvSpPr>
          <p:cNvPr id="1155" name="CustomShape 5"/>
          <p:cNvSpPr/>
          <p:nvPr/>
        </p:nvSpPr>
        <p:spPr>
          <a:xfrm>
            <a:off x="199080" y="1569960"/>
            <a:ext cx="8605080" cy="63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1156" name="CustomShape 6"/>
          <p:cNvSpPr/>
          <p:nvPr/>
        </p:nvSpPr>
        <p:spPr>
          <a:xfrm>
            <a:off x="3048120" y="6292440"/>
            <a:ext cx="410940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a:solidFill>
                  <a:srgbClr val="000000"/>
                </a:solidFill>
                <a:latin typeface="Calibri"/>
                <a:ea typeface="DejaVu Sans"/>
              </a:rPr>
              <a:t>11GR2 Grid clusterware</a:t>
            </a:r>
            <a:endParaRPr/>
          </a:p>
        </p:txBody>
      </p:sp>
      <p:pic>
        <p:nvPicPr>
          <p:cNvPr id="1157" name="Picture 4"/>
          <p:cNvPicPr/>
          <p:nvPr/>
        </p:nvPicPr>
        <p:blipFill>
          <a:blip r:embed="rId4"/>
          <a:stretch/>
        </p:blipFill>
        <p:spPr>
          <a:xfrm>
            <a:off x="1100160" y="1486080"/>
            <a:ext cx="6936840" cy="3880800"/>
          </a:xfrm>
          <a:prstGeom prst="rect">
            <a:avLst/>
          </a:prstGeom>
          <a:ln>
            <a:noFill/>
          </a:ln>
        </p:spPr>
      </p:pic>
      <p:pic>
        <p:nvPicPr>
          <p:cNvPr id="9" name="~PP1249.WAV">
            <a:hlinkClick r:id="" action="ppaction://media"/>
          </p:cNvPr>
          <p:cNvPicPr>
            <a:picLocks noRot="1" noChangeAspect="1"/>
          </p:cNvPicPr>
          <p:nvPr>
            <a:wavAudioFile r:embed="rId1" name="~PP1249.WAV"/>
          </p:nvPr>
        </p:nvPicPr>
        <p:blipFill>
          <a:blip r:embed="rId5"/>
          <a:stretch>
            <a:fillRect/>
          </a:stretch>
        </p:blipFill>
        <p:spPr>
          <a:xfrm>
            <a:off x="8696325" y="6410325"/>
            <a:ext cx="304800" cy="304800"/>
          </a:xfrm>
          <a:prstGeom prst="rect">
            <a:avLst/>
          </a:prstGeom>
        </p:spPr>
      </p:pic>
    </p:spTree>
  </p:cSld>
  <p:clrMapOvr>
    <a:masterClrMapping/>
  </p:clrMapOvr>
  <p:transition advTm="2610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Picture 489"/>
          <p:cNvPicPr/>
          <p:nvPr/>
        </p:nvPicPr>
        <p:blipFill>
          <a:blip r:embed="rId2"/>
          <a:stretch/>
        </p:blipFill>
        <p:spPr>
          <a:xfrm>
            <a:off x="548640" y="329760"/>
            <a:ext cx="8137800" cy="3053160"/>
          </a:xfrm>
          <a:prstGeom prst="rect">
            <a:avLst/>
          </a:prstGeom>
          <a:ln>
            <a:noFill/>
          </a:ln>
        </p:spPr>
      </p:pic>
      <p:sp>
        <p:nvSpPr>
          <p:cNvPr id="491" name="CustomShape 1"/>
          <p:cNvSpPr/>
          <p:nvPr/>
        </p:nvSpPr>
        <p:spPr>
          <a:xfrm>
            <a:off x="548640" y="3505200"/>
            <a:ext cx="8138160" cy="3352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000" b="1" strike="noStrike" dirty="0">
                <a:latin typeface="Cambria" pitchFamily="18" charset="0"/>
              </a:rPr>
              <a:t>Component(Hardware) </a:t>
            </a:r>
            <a:endParaRPr sz="2000">
              <a:latin typeface="Cambria" pitchFamily="18" charset="0"/>
            </a:endParaRPr>
          </a:p>
          <a:p>
            <a:r>
              <a:rPr lang="en-US" sz="2000" strike="noStrike" dirty="0" smtClean="0">
                <a:latin typeface="Cambria" pitchFamily="18" charset="0"/>
              </a:rPr>
              <a:t>1</a:t>
            </a:r>
            <a:r>
              <a:rPr lang="en-US" sz="2000" strike="noStrike" dirty="0">
                <a:latin typeface="Cambria" pitchFamily="18" charset="0"/>
              </a:rPr>
              <a:t>) Two or more nodes</a:t>
            </a:r>
            <a:endParaRPr sz="2000">
              <a:latin typeface="Cambria" pitchFamily="18" charset="0"/>
            </a:endParaRPr>
          </a:p>
          <a:p>
            <a:r>
              <a:rPr lang="en-US" sz="2000" strike="noStrike" dirty="0">
                <a:latin typeface="Cambria" pitchFamily="18" charset="0"/>
              </a:rPr>
              <a:t>2) shared storage </a:t>
            </a:r>
            <a:endParaRPr sz="2000">
              <a:latin typeface="Cambria" pitchFamily="18" charset="0"/>
            </a:endParaRPr>
          </a:p>
          <a:p>
            <a:r>
              <a:rPr lang="en-US" sz="2000" strike="noStrike" dirty="0" smtClean="0">
                <a:latin typeface="Cambria" pitchFamily="18" charset="0"/>
              </a:rPr>
              <a:t>3) SAN(Storage </a:t>
            </a:r>
            <a:r>
              <a:rPr lang="en-US" sz="2000" strike="noStrike" dirty="0">
                <a:latin typeface="Cambria" pitchFamily="18" charset="0"/>
              </a:rPr>
              <a:t>Area Network)</a:t>
            </a:r>
            <a:endParaRPr sz="2000">
              <a:latin typeface="Cambria" pitchFamily="18" charset="0"/>
            </a:endParaRPr>
          </a:p>
          <a:p>
            <a:r>
              <a:rPr lang="en-US" sz="2000" strike="noStrike" dirty="0" smtClean="0">
                <a:latin typeface="Cambria" pitchFamily="18" charset="0"/>
              </a:rPr>
              <a:t>4) NAS(Network </a:t>
            </a:r>
            <a:r>
              <a:rPr lang="en-US" sz="2000" strike="noStrike" dirty="0">
                <a:latin typeface="Cambria" pitchFamily="18" charset="0"/>
              </a:rPr>
              <a:t>Attached storage)</a:t>
            </a:r>
            <a:endParaRPr sz="2000">
              <a:latin typeface="Cambria" pitchFamily="18" charset="0"/>
            </a:endParaRPr>
          </a:p>
          <a:p>
            <a:r>
              <a:rPr lang="en-US" sz="2000" strike="noStrike" dirty="0" smtClean="0">
                <a:latin typeface="Cambria" pitchFamily="18" charset="0"/>
              </a:rPr>
              <a:t>5)DAS(Direct </a:t>
            </a:r>
            <a:r>
              <a:rPr lang="en-US" sz="2000" strike="noStrike" dirty="0">
                <a:latin typeface="Cambria" pitchFamily="18" charset="0"/>
              </a:rPr>
              <a:t>Attached Storage)</a:t>
            </a:r>
            <a:endParaRPr sz="2000">
              <a:latin typeface="Cambria" pitchFamily="18" charset="0"/>
            </a:endParaRPr>
          </a:p>
          <a:p>
            <a:r>
              <a:rPr lang="en-US" sz="2000" dirty="0">
                <a:latin typeface="Cambria" pitchFamily="18" charset="0"/>
              </a:rPr>
              <a:t>6</a:t>
            </a:r>
            <a:r>
              <a:rPr lang="en-US" sz="2000" strike="noStrike" dirty="0" smtClean="0">
                <a:latin typeface="Cambria" pitchFamily="18" charset="0"/>
              </a:rPr>
              <a:t>) Minimum </a:t>
            </a:r>
            <a:r>
              <a:rPr lang="en-US" sz="2000" strike="noStrike" dirty="0">
                <a:latin typeface="Cambria" pitchFamily="18" charset="0"/>
              </a:rPr>
              <a:t>two switches</a:t>
            </a:r>
            <a:endParaRPr sz="2000">
              <a:latin typeface="Cambria" pitchFamily="18" charset="0"/>
            </a:endParaRPr>
          </a:p>
          <a:p>
            <a:r>
              <a:rPr lang="en-US" sz="2000" dirty="0">
                <a:latin typeface="Cambria" pitchFamily="18" charset="0"/>
              </a:rPr>
              <a:t>7</a:t>
            </a:r>
            <a:r>
              <a:rPr lang="en-US" sz="2000" strike="noStrike" dirty="0" smtClean="0">
                <a:latin typeface="Cambria" pitchFamily="18" charset="0"/>
              </a:rPr>
              <a:t>) Minimum 2 NIC </a:t>
            </a:r>
            <a:r>
              <a:rPr lang="en-US" sz="2000" strike="noStrike" dirty="0">
                <a:latin typeface="Cambria" pitchFamily="18" charset="0"/>
              </a:rPr>
              <a:t>card per each node</a:t>
            </a:r>
            <a:endParaRPr sz="2000">
              <a:latin typeface="Cambria" pitchFamily="18" charset="0"/>
            </a:endParaRPr>
          </a:p>
          <a:p>
            <a:r>
              <a:rPr lang="en-US" sz="2000" strike="noStrike" dirty="0" smtClean="0">
                <a:latin typeface="Cambria" pitchFamily="18" charset="0"/>
              </a:rPr>
              <a:t>8) NIC </a:t>
            </a:r>
            <a:r>
              <a:rPr lang="en-US" sz="2000" strike="noStrike" dirty="0">
                <a:latin typeface="Cambria" pitchFamily="18" charset="0"/>
              </a:rPr>
              <a:t>means LAN Card</a:t>
            </a:r>
            <a:endParaRPr sz="2000">
              <a:latin typeface="Cambria" pitchFamily="18" charset="0"/>
            </a:endParaRPr>
          </a:p>
          <a:p>
            <a:r>
              <a:rPr lang="en-US" sz="2000" dirty="0">
                <a:latin typeface="Cambria" pitchFamily="18" charset="0"/>
              </a:rPr>
              <a:t>9</a:t>
            </a:r>
            <a:r>
              <a:rPr lang="en-US" sz="2000" strike="noStrike" dirty="0" smtClean="0">
                <a:latin typeface="Cambria" pitchFamily="18" charset="0"/>
              </a:rPr>
              <a:t>) </a:t>
            </a:r>
            <a:r>
              <a:rPr lang="en-US" sz="2000" strike="noStrike" dirty="0">
                <a:latin typeface="Cambria" pitchFamily="18" charset="0"/>
              </a:rPr>
              <a:t>Minimum one SCSI Card each Node</a:t>
            </a:r>
            <a:endParaRPr sz="2000">
              <a:latin typeface="Cambria" pitchFamily="18" charset="0"/>
            </a:endParaRPr>
          </a:p>
          <a:p>
            <a:r>
              <a:rPr lang="en-US" sz="2000" dirty="0" smtClean="0">
                <a:latin typeface="Cambria" pitchFamily="18" charset="0"/>
              </a:rPr>
              <a:t>10</a:t>
            </a:r>
            <a:r>
              <a:rPr lang="en-US" sz="2000" strike="noStrike" dirty="0" smtClean="0">
                <a:latin typeface="Cambria" pitchFamily="18" charset="0"/>
              </a:rPr>
              <a:t>) </a:t>
            </a:r>
            <a:r>
              <a:rPr lang="en-US" sz="2000" strike="noStrike" dirty="0">
                <a:latin typeface="Cambria" pitchFamily="18" charset="0"/>
              </a:rPr>
              <a:t>LAN Cables</a:t>
            </a:r>
            <a:endParaRPr sz="2000">
              <a:latin typeface="Cambria" pitchFamily="18" charset="0"/>
            </a:endParaRPr>
          </a:p>
        </p:txBody>
      </p:sp>
    </p:spTree>
  </p:cSld>
  <p:clrMapOvr>
    <a:masterClrMapping/>
  </p:clrMapOvr>
  <p:transition advTm="18304"/>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159"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160"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DE8BCFFE-8E1F-4AD4-BA47-E5B4A065151A}" type="slidenum">
              <a:rPr lang="en-US" sz="1200" strike="noStrike">
                <a:solidFill>
                  <a:srgbClr val="8B8B8B"/>
                </a:solidFill>
                <a:latin typeface="Calibri"/>
                <a:ea typeface="DejaVu Sans"/>
              </a:rPr>
              <a:pPr algn="r">
                <a:lnSpc>
                  <a:spcPct val="100000"/>
                </a:lnSpc>
              </a:pPr>
              <a:t>50</a:t>
            </a:fld>
            <a:endParaRPr/>
          </a:p>
        </p:txBody>
      </p:sp>
      <p:sp>
        <p:nvSpPr>
          <p:cNvPr id="1161" name="CustomShape 4"/>
          <p:cNvSpPr/>
          <p:nvPr/>
        </p:nvSpPr>
        <p:spPr>
          <a:xfrm>
            <a:off x="228600" y="152280"/>
            <a:ext cx="3499920" cy="69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 SCAN VIP Troubleshooting</a:t>
            </a:r>
            <a:endParaRPr/>
          </a:p>
        </p:txBody>
      </p:sp>
      <p:sp>
        <p:nvSpPr>
          <p:cNvPr id="1162" name="CustomShape 5"/>
          <p:cNvSpPr/>
          <p:nvPr/>
        </p:nvSpPr>
        <p:spPr>
          <a:xfrm>
            <a:off x="199080" y="1569960"/>
            <a:ext cx="8605080" cy="450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en-US" sz="2000" b="1" strike="noStrike">
                <a:solidFill>
                  <a:srgbClr val="000000"/>
                </a:solidFill>
                <a:latin typeface="Arial"/>
                <a:ea typeface="DejaVu Sans"/>
              </a:rPr>
              <a:t>SCAN Configuration:</a:t>
            </a:r>
            <a:endParaRPr/>
          </a:p>
          <a:p>
            <a:pPr>
              <a:lnSpc>
                <a:spcPct val="100000"/>
              </a:lnSpc>
              <a:buFont typeface="Arial"/>
              <a:buChar char="•"/>
            </a:pPr>
            <a:r>
              <a:rPr lang="en-US" sz="2000" b="1" strike="noStrike">
                <a:solidFill>
                  <a:srgbClr val="000000"/>
                </a:solidFill>
                <a:latin typeface="Arial"/>
                <a:ea typeface="DejaVu Sans"/>
              </a:rPr>
              <a:t>$GRID_HOME/bin/srvctl config scan</a:t>
            </a:r>
            <a:endParaRPr/>
          </a:p>
          <a:p>
            <a:pPr>
              <a:lnSpc>
                <a:spcPct val="100000"/>
              </a:lnSpc>
            </a:pPr>
            <a:endParaRPr/>
          </a:p>
          <a:p>
            <a:pPr>
              <a:lnSpc>
                <a:spcPct val="100000"/>
              </a:lnSpc>
              <a:buFont typeface="Arial"/>
              <a:buChar char="•"/>
            </a:pPr>
            <a:r>
              <a:rPr lang="en-US" sz="2000" b="1" strike="noStrike">
                <a:solidFill>
                  <a:srgbClr val="000000"/>
                </a:solidFill>
                <a:latin typeface="Arial"/>
                <a:ea typeface="DejaVu Sans"/>
              </a:rPr>
              <a:t>SCAN Listener Configuration:</a:t>
            </a:r>
            <a:endParaRPr/>
          </a:p>
          <a:p>
            <a:pPr>
              <a:lnSpc>
                <a:spcPct val="100000"/>
              </a:lnSpc>
              <a:buFont typeface="Arial"/>
              <a:buChar char="•"/>
            </a:pPr>
            <a:r>
              <a:rPr lang="en-US" sz="2000" b="1" strike="noStrike">
                <a:solidFill>
                  <a:srgbClr val="000000"/>
                </a:solidFill>
                <a:latin typeface="Arial"/>
                <a:ea typeface="DejaVu Sans"/>
              </a:rPr>
              <a:t>$GRID_HOME/bin/srvctl config scan_listener</a:t>
            </a:r>
            <a:endParaRPr/>
          </a:p>
          <a:p>
            <a:pPr>
              <a:lnSpc>
                <a:spcPct val="100000"/>
              </a:lnSpc>
              <a:buFont typeface="Arial"/>
              <a:buChar char="•"/>
            </a:pPr>
            <a:r>
              <a:rPr lang="en-US" sz="2000" b="1" strike="noStrike">
                <a:solidFill>
                  <a:srgbClr val="000000"/>
                </a:solidFill>
                <a:latin typeface="Arial"/>
                <a:ea typeface="DejaVu Sans"/>
              </a:rPr>
              <a:t>SCAN Listener Resource Status:</a:t>
            </a:r>
            <a:endParaRPr/>
          </a:p>
          <a:p>
            <a:pPr lvl="1">
              <a:lnSpc>
                <a:spcPct val="100000"/>
              </a:lnSpc>
              <a:buFont typeface="Arial"/>
              <a:buChar char="•"/>
            </a:pPr>
            <a:r>
              <a:rPr lang="en-US" sz="2000" b="1" strike="noStrike">
                <a:solidFill>
                  <a:srgbClr val="000000"/>
                </a:solidFill>
                <a:latin typeface="Arial"/>
                <a:ea typeface="DejaVu Sans"/>
              </a:rPr>
              <a:t> </a:t>
            </a:r>
            <a:r>
              <a:rPr lang="en-US" b="1" strike="noStrike">
                <a:solidFill>
                  <a:srgbClr val="000000"/>
                </a:solidFill>
                <a:latin typeface="Arial"/>
                <a:ea typeface="DejaVu Sans"/>
              </a:rPr>
              <a:t>$GRID_HOME/bin/crsctl stat res -w "TYPE = ora.scan_listener.type“</a:t>
            </a:r>
            <a:endParaRPr/>
          </a:p>
          <a:p>
            <a:pPr>
              <a:lnSpc>
                <a:spcPct val="100000"/>
              </a:lnSpc>
            </a:pPr>
            <a:endParaRPr/>
          </a:p>
          <a:p>
            <a:pPr>
              <a:lnSpc>
                <a:spcPct val="100000"/>
              </a:lnSpc>
              <a:buFont typeface="Arial"/>
              <a:buChar char="•"/>
            </a:pPr>
            <a:r>
              <a:rPr lang="en-US" sz="2000" b="1" strike="noStrike">
                <a:solidFill>
                  <a:srgbClr val="000000"/>
                </a:solidFill>
                <a:latin typeface="Arial"/>
                <a:ea typeface="DejaVu Sans"/>
              </a:rPr>
              <a:t>$GRID_HOME/Listener.ora </a:t>
            </a:r>
            <a:endParaRPr/>
          </a:p>
          <a:p>
            <a:pPr>
              <a:lnSpc>
                <a:spcPct val="100000"/>
              </a:lnSpc>
              <a:buFont typeface="Arial"/>
              <a:buChar char="•"/>
            </a:pPr>
            <a:r>
              <a:rPr lang="en-US" sz="2000" b="1" strike="noStrike">
                <a:solidFill>
                  <a:srgbClr val="000000"/>
                </a:solidFill>
                <a:latin typeface="Arial"/>
                <a:ea typeface="DejaVu Sans"/>
              </a:rPr>
              <a:t>Local and remote listener parameters</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pic>
        <p:nvPicPr>
          <p:cNvPr id="7" name="~PP2499.WAV">
            <a:hlinkClick r:id="" action="ppaction://media"/>
          </p:cNvPr>
          <p:cNvPicPr>
            <a:picLocks noRot="1" noChangeAspect="1"/>
          </p:cNvPicPr>
          <p:nvPr>
            <a:wavAudioFile r:embed="rId1" name="~PP2499.WAV"/>
          </p:nvPr>
        </p:nvPicPr>
        <p:blipFill>
          <a:blip r:embed="rId4"/>
          <a:stretch>
            <a:fillRect/>
          </a:stretch>
        </p:blipFill>
        <p:spPr>
          <a:xfrm>
            <a:off x="8696325" y="6410325"/>
            <a:ext cx="304800" cy="304800"/>
          </a:xfrm>
          <a:prstGeom prst="rect">
            <a:avLst/>
          </a:prstGeom>
        </p:spPr>
      </p:pic>
    </p:spTree>
  </p:cSld>
  <p:clrMapOvr>
    <a:masterClrMapping/>
  </p:clrMapOvr>
  <p:transition advTm="29763"/>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164"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165"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10DC01FB-FD9C-45AA-8A2E-ED720113B8AF}" type="slidenum">
              <a:rPr lang="en-US" sz="1200" strike="noStrike">
                <a:solidFill>
                  <a:srgbClr val="8B8B8B"/>
                </a:solidFill>
                <a:latin typeface="Calibri"/>
                <a:ea typeface="DejaVu Sans"/>
              </a:rPr>
              <a:pPr algn="r">
                <a:lnSpc>
                  <a:spcPct val="100000"/>
                </a:lnSpc>
              </a:pPr>
              <a:t>51</a:t>
            </a:fld>
            <a:endParaRPr/>
          </a:p>
        </p:txBody>
      </p:sp>
      <p:sp>
        <p:nvSpPr>
          <p:cNvPr id="1166" name="CustomShape 4"/>
          <p:cNvSpPr/>
          <p:nvPr/>
        </p:nvSpPr>
        <p:spPr>
          <a:xfrm>
            <a:off x="27360" y="152280"/>
            <a:ext cx="4109400" cy="69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 Scan Configuration</a:t>
            </a:r>
            <a:endParaRPr/>
          </a:p>
        </p:txBody>
      </p:sp>
      <p:sp>
        <p:nvSpPr>
          <p:cNvPr id="1167" name="CustomShape 5"/>
          <p:cNvSpPr/>
          <p:nvPr/>
        </p:nvSpPr>
        <p:spPr>
          <a:xfrm>
            <a:off x="199080" y="1569960"/>
            <a:ext cx="8605080" cy="499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en-US" strike="noStrike">
                <a:solidFill>
                  <a:srgbClr val="000000"/>
                </a:solidFill>
                <a:latin typeface="Arial"/>
                <a:ea typeface="DejaVu Sans"/>
              </a:rPr>
              <a:t>SCAN -Single Client Access Name </a:t>
            </a:r>
            <a:endParaRPr/>
          </a:p>
          <a:p>
            <a:pPr lvl="1">
              <a:lnSpc>
                <a:spcPct val="100000"/>
              </a:lnSpc>
              <a:buFont typeface="Arial"/>
              <a:buChar char="•"/>
            </a:pPr>
            <a:r>
              <a:rPr lang="en-US" strike="noStrike">
                <a:solidFill>
                  <a:srgbClr val="000000"/>
                </a:solidFill>
                <a:latin typeface="Arial"/>
                <a:ea typeface="DejaVu Sans"/>
              </a:rPr>
              <a:t>Failover - Faster relocation of services</a:t>
            </a:r>
            <a:endParaRPr/>
          </a:p>
          <a:p>
            <a:pPr lvl="1">
              <a:lnSpc>
                <a:spcPct val="100000"/>
              </a:lnSpc>
              <a:buFont typeface="Arial"/>
              <a:buChar char="•"/>
            </a:pPr>
            <a:r>
              <a:rPr lang="en-US" strike="noStrike">
                <a:solidFill>
                  <a:srgbClr val="000000"/>
                </a:solidFill>
                <a:latin typeface="Arial"/>
                <a:ea typeface="DejaVu Sans"/>
              </a:rPr>
              <a:t>Better Load balancing</a:t>
            </a:r>
            <a:endParaRPr/>
          </a:p>
          <a:p>
            <a:pPr>
              <a:lnSpc>
                <a:spcPct val="100000"/>
              </a:lnSpc>
              <a:buFont typeface="Arial"/>
              <a:buChar char="•"/>
            </a:pPr>
            <a:r>
              <a:rPr lang="en-US" strike="noStrike">
                <a:solidFill>
                  <a:srgbClr val="000000"/>
                </a:solidFill>
                <a:latin typeface="Arial"/>
                <a:ea typeface="DejaVu Sans"/>
              </a:rPr>
              <a:t>MTU package size of Network Adapter (NIC) </a:t>
            </a:r>
            <a:endParaRPr/>
          </a:p>
          <a:p>
            <a:pPr>
              <a:lnSpc>
                <a:spcPct val="100000"/>
              </a:lnSpc>
              <a:buFont typeface="Arial"/>
              <a:buChar char="•"/>
            </a:pPr>
            <a:r>
              <a:rPr lang="en-US" strike="noStrike">
                <a:solidFill>
                  <a:srgbClr val="000000"/>
                </a:solidFill>
                <a:latin typeface="Arial"/>
                <a:ea typeface="DejaVu Sans"/>
              </a:rPr>
              <a:t> </a:t>
            </a:r>
            <a:endParaRPr/>
          </a:p>
          <a:p>
            <a:pPr>
              <a:lnSpc>
                <a:spcPct val="100000"/>
              </a:lnSpc>
            </a:pPr>
            <a:r>
              <a:rPr lang="en-US" strike="noStrike">
                <a:solidFill>
                  <a:srgbClr val="000000"/>
                </a:solidFill>
                <a:latin typeface="Arial"/>
                <a:ea typeface="DejaVu Sans"/>
              </a:rPr>
              <a:t>SCAN listeners, introduced in 11gR2. SCAN listeners also act as a </a:t>
            </a:r>
            <a:r>
              <a:rPr lang="en-US" strike="noStrike">
                <a:solidFill>
                  <a:srgbClr val="000000"/>
                </a:solidFill>
                <a:latin typeface="sans-serif;Arial"/>
                <a:ea typeface="DejaVu Sans"/>
              </a:rPr>
              <a:t>load </a:t>
            </a:r>
            <a:r>
              <a:rPr lang="en-US" sz="1100" strike="noStrike">
                <a:solidFill>
                  <a:srgbClr val="000000"/>
                </a:solidFill>
                <a:latin typeface="sans-serif;Arial"/>
                <a:ea typeface="DejaVu Sans"/>
              </a:rPr>
              <a:t>balancing </a:t>
            </a:r>
            <a:r>
              <a:rPr lang="en-US" sz="1200" strike="noStrike">
                <a:solidFill>
                  <a:srgbClr val="000000"/>
                </a:solidFill>
                <a:latin typeface="Arial"/>
                <a:ea typeface="DejaVu Sans"/>
              </a:rPr>
              <a:t>mechanism to manage workload. SCAN listeners simply acts as a redirection mechanism redirecting incoming connections to a local VIP listener.1.Connection request is made by the application connecting to the SCAN IP address and Port.</a:t>
            </a:r>
            <a:endParaRPr/>
          </a:p>
          <a:p>
            <a:pPr>
              <a:lnSpc>
                <a:spcPct val="100000"/>
              </a:lnSpc>
            </a:pPr>
            <a:r>
              <a:rPr lang="en-US" sz="1200" strike="noStrike">
                <a:solidFill>
                  <a:srgbClr val="000000"/>
                </a:solidFill>
                <a:latin typeface="Arial"/>
                <a:ea typeface="DejaVu Sans"/>
              </a:rPr>
              <a:t>2.SCAN listener receives the service name and redirects the connection to the VIP listener servicing that service_name. SCAN listener uses load balancing statistics to choose a node if  the service is preferred in more than one instance.</a:t>
            </a:r>
            <a:endParaRPr/>
          </a:p>
          <a:p>
            <a:pPr>
              <a:lnSpc>
                <a:spcPct val="100000"/>
              </a:lnSpc>
            </a:pPr>
            <a:r>
              <a:rPr lang="en-US" sz="1200" strike="noStrike">
                <a:solidFill>
                  <a:srgbClr val="000000"/>
                </a:solidFill>
                <a:latin typeface="Arial"/>
                <a:ea typeface="DejaVu Sans"/>
              </a:rPr>
              <a:t>3. VIP listener bequeath connection process and the connection continue to create a new DB connection.</a:t>
            </a:r>
            <a:endParaRPr/>
          </a:p>
          <a:p>
            <a:pPr>
              <a:lnSpc>
                <a:spcPct val="100000"/>
              </a:lnSpc>
            </a:pPr>
            <a:r>
              <a:rPr lang="en-US" sz="1200" strike="noStrike">
                <a:solidFill>
                  <a:srgbClr val="000000"/>
                </a:solidFill>
                <a:latin typeface="Arial"/>
                <a:ea typeface="DejaVu Sans"/>
              </a:rPr>
              <a:t>Parameter setup</a:t>
            </a:r>
            <a:endParaRPr/>
          </a:p>
          <a:p>
            <a:pPr>
              <a:lnSpc>
                <a:spcPct val="100000"/>
              </a:lnSpc>
            </a:pPr>
            <a:r>
              <a:rPr lang="en-US" sz="1200" strike="noStrike">
                <a:solidFill>
                  <a:srgbClr val="000000"/>
                </a:solidFill>
                <a:latin typeface="Arial"/>
                <a:ea typeface="DejaVu Sans"/>
              </a:rPr>
              <a:t>Two parameters are used to configure these listeners in the database.</a:t>
            </a:r>
            <a:r>
              <a:rPr lang="en-US" sz="1200" b="1" strike="noStrike">
                <a:solidFill>
                  <a:srgbClr val="000000"/>
                </a:solidFill>
                <a:latin typeface="sans-serif;Arial"/>
                <a:ea typeface="DejaVu Sans"/>
              </a:rPr>
              <a:t> Parameter remote_listener is set to scan_ip:1521 and the local_listener is set to a connect string connecting to local VIP listener.</a:t>
            </a:r>
            <a:endParaRPr/>
          </a:p>
          <a:p>
            <a:pPr>
              <a:lnSpc>
                <a:spcPct val="100000"/>
              </a:lnSpc>
            </a:pPr>
            <a:endParaRPr/>
          </a:p>
          <a:p>
            <a:pPr>
              <a:lnSpc>
                <a:spcPct val="100000"/>
              </a:lnSpc>
            </a:pPr>
            <a:r>
              <a:rPr lang="en-US" sz="1200" strike="noStrike">
                <a:solidFill>
                  <a:srgbClr val="000000"/>
                </a:solidFill>
                <a:latin typeface="Arial"/>
                <a:ea typeface="DejaVu Sans"/>
              </a:rPr>
              <a:t>PMON process registers the services with the listeners using local_listener and remote_listener</a:t>
            </a:r>
            <a:endParaRPr/>
          </a:p>
          <a:p>
            <a:pPr>
              <a:lnSpc>
                <a:spcPct val="100000"/>
              </a:lnSpc>
            </a:pPr>
            <a:r>
              <a:rPr lang="en-US" sz="1200" strike="noStrike">
                <a:solidFill>
                  <a:srgbClr val="000000"/>
                </a:solidFill>
                <a:latin typeface="Arial"/>
                <a:ea typeface="DejaVu Sans"/>
              </a:rPr>
              <a:t>. </a:t>
            </a:r>
            <a:endParaRPr/>
          </a:p>
          <a:p>
            <a:pPr>
              <a:lnSpc>
                <a:spcPct val="100000"/>
              </a:lnSpc>
            </a:pPr>
            <a:r>
              <a:rPr lang="en-US" sz="1200" strike="noStrike">
                <a:solidFill>
                  <a:srgbClr val="000000"/>
                </a:solidFill>
                <a:latin typeface="Arial"/>
                <a:ea typeface="DejaVu Sans"/>
              </a:rPr>
              <a:t>Configuration of these two parameters is of paramount importance since PMON service registration is the key for consistent successful connections.</a:t>
            </a:r>
            <a:endParaRPr/>
          </a:p>
          <a:p>
            <a:pPr>
              <a:lnSpc>
                <a:spcPct val="100000"/>
              </a:lnSpc>
            </a:pPr>
            <a:r>
              <a:rPr lang="en-US" strike="noStrike">
                <a:solidFill>
                  <a:srgbClr val="000000"/>
                </a:solidFill>
                <a:latin typeface="Arial"/>
                <a:ea typeface="DejaVu Sans"/>
              </a:rPr>
              <a:t>Figure : SCAN redirection</a:t>
            </a:r>
            <a:r>
              <a:rPr lang="en-US" sz="2000" b="1" strike="noStrike">
                <a:solidFill>
                  <a:srgbClr val="000000"/>
                </a:solidFill>
                <a:latin typeface="Arial"/>
                <a:ea typeface="DejaVu Sans"/>
              </a:rPr>
              <a:t> </a:t>
            </a:r>
            <a:endParaRPr/>
          </a:p>
          <a:p>
            <a:pPr>
              <a:lnSpc>
                <a:spcPct val="100000"/>
              </a:lnSpc>
              <a:buFont typeface="Arial"/>
              <a:buChar char="•"/>
            </a:pPr>
            <a:r>
              <a:rPr lang="en-US" sz="2000" b="1" strike="noStrike">
                <a:solidFill>
                  <a:srgbClr val="000000"/>
                </a:solidFill>
                <a:latin typeface="Arial"/>
                <a:ea typeface="DejaVu Sans"/>
              </a:rPr>
              <a:t> </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68" name="CustomShape 6"/>
          <p:cNvSpPr/>
          <p:nvPr/>
        </p:nvSpPr>
        <p:spPr>
          <a:xfrm>
            <a:off x="3124080" y="6292440"/>
            <a:ext cx="4109400" cy="359640"/>
          </a:xfrm>
          <a:prstGeom prst="rect">
            <a:avLst/>
          </a:prstGeom>
          <a:noFill/>
          <a:ln>
            <a:noFill/>
          </a:ln>
        </p:spPr>
        <p:style>
          <a:lnRef idx="0">
            <a:scrgbClr r="0" g="0" b="0"/>
          </a:lnRef>
          <a:fillRef idx="0">
            <a:scrgbClr r="0" g="0" b="0"/>
          </a:fillRef>
          <a:effectRef idx="0">
            <a:scrgbClr r="0" g="0" b="0"/>
          </a:effectRef>
          <a:fontRef idx="minor"/>
        </p:style>
      </p:sp>
      <p:pic>
        <p:nvPicPr>
          <p:cNvPr id="8" name="~PP2758.WAV">
            <a:hlinkClick r:id="" action="ppaction://media"/>
          </p:cNvPr>
          <p:cNvPicPr>
            <a:picLocks noRot="1" noChangeAspect="1"/>
          </p:cNvPicPr>
          <p:nvPr>
            <a:wavAudioFile r:embed="rId1" name="~PP2758.WAV"/>
          </p:nvPr>
        </p:nvPicPr>
        <p:blipFill>
          <a:blip r:embed="rId4"/>
          <a:stretch>
            <a:fillRect/>
          </a:stretch>
        </p:blipFill>
        <p:spPr>
          <a:xfrm>
            <a:off x="8696325" y="6410325"/>
            <a:ext cx="304800" cy="304800"/>
          </a:xfrm>
          <a:prstGeom prst="rect">
            <a:avLst/>
          </a:prstGeom>
        </p:spPr>
      </p:pic>
    </p:spTree>
  </p:cSld>
  <p:clrMapOvr>
    <a:masterClrMapping/>
  </p:clrMapOvr>
  <p:transition advTm="1242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9"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DBCA</a:t>
            </a:r>
            <a:endParaRPr/>
          </a:p>
        </p:txBody>
      </p:sp>
      <p:sp>
        <p:nvSpPr>
          <p:cNvPr id="1170"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600" strike="noStrike">
                <a:solidFill>
                  <a:srgbClr val="000000"/>
                </a:solidFill>
                <a:latin typeface="Arial"/>
                <a:ea typeface="DejaVu Sans"/>
              </a:rPr>
              <a:t>Can be used to</a:t>
            </a:r>
            <a:r>
              <a:rPr lang="en-US" sz="3200" strike="noStrike">
                <a:solidFill>
                  <a:srgbClr val="000000"/>
                </a:solidFill>
                <a:latin typeface="Arial"/>
                <a:ea typeface="DejaVu Sans"/>
              </a:rPr>
              <a:t> </a:t>
            </a:r>
            <a:endParaRPr/>
          </a:p>
          <a:p>
            <a:pPr lvl="1">
              <a:lnSpc>
                <a:spcPct val="100000"/>
              </a:lnSpc>
              <a:buSzPct val="75000"/>
              <a:buFont typeface="StarSymbol"/>
              <a:buChar char="l"/>
            </a:pPr>
            <a:r>
              <a:rPr lang="en-US" sz="2000" strike="noStrike">
                <a:solidFill>
                  <a:srgbClr val="000000"/>
                </a:solidFill>
                <a:latin typeface="Arial"/>
                <a:ea typeface="DejaVu Sans"/>
              </a:rPr>
              <a:t>Create RAC database and instances</a:t>
            </a:r>
            <a:endParaRPr/>
          </a:p>
          <a:p>
            <a:pPr lvl="1">
              <a:lnSpc>
                <a:spcPct val="100000"/>
              </a:lnSpc>
              <a:buSzPct val="75000"/>
              <a:buFont typeface="StarSymbol"/>
              <a:buChar char="l"/>
            </a:pPr>
            <a:r>
              <a:rPr lang="en-US" sz="2000" strike="noStrike">
                <a:solidFill>
                  <a:srgbClr val="000000"/>
                </a:solidFill>
                <a:latin typeface="Arial"/>
                <a:ea typeface="DejaVu Sans"/>
              </a:rPr>
              <a:t>Create ASM instance</a:t>
            </a:r>
            <a:endParaRPr/>
          </a:p>
          <a:p>
            <a:pPr lvl="1">
              <a:lnSpc>
                <a:spcPct val="100000"/>
              </a:lnSpc>
              <a:buSzPct val="75000"/>
              <a:buFont typeface="StarSymbol"/>
              <a:buChar char="l"/>
            </a:pPr>
            <a:r>
              <a:rPr lang="en-US" sz="2000" strike="noStrike">
                <a:solidFill>
                  <a:srgbClr val="000000"/>
                </a:solidFill>
                <a:latin typeface="Arial"/>
                <a:ea typeface="DejaVu Sans"/>
              </a:rPr>
              <a:t>Manage ASM instance (10.2)</a:t>
            </a:r>
            <a:endParaRPr/>
          </a:p>
          <a:p>
            <a:pPr lvl="1">
              <a:lnSpc>
                <a:spcPct val="100000"/>
              </a:lnSpc>
              <a:buSzPct val="75000"/>
              <a:buFont typeface="StarSymbol"/>
              <a:buChar char="l"/>
            </a:pPr>
            <a:r>
              <a:rPr lang="en-US" sz="2000" strike="noStrike">
                <a:solidFill>
                  <a:srgbClr val="000000"/>
                </a:solidFill>
                <a:latin typeface="Arial"/>
                <a:ea typeface="DejaVu Sans"/>
              </a:rPr>
              <a:t>Add RAC instances</a:t>
            </a:r>
            <a:endParaRPr/>
          </a:p>
          <a:p>
            <a:pPr lvl="1">
              <a:lnSpc>
                <a:spcPct val="100000"/>
              </a:lnSpc>
              <a:buSzPct val="75000"/>
              <a:buFont typeface="StarSymbol"/>
              <a:buChar char="l"/>
            </a:pPr>
            <a:r>
              <a:rPr lang="en-US" sz="2000" strike="noStrike">
                <a:solidFill>
                  <a:srgbClr val="000000"/>
                </a:solidFill>
                <a:latin typeface="Arial"/>
                <a:ea typeface="DejaVu Sans"/>
              </a:rPr>
              <a:t>Create clone RAC database (10.2)</a:t>
            </a:r>
            <a:endParaRPr/>
          </a:p>
          <a:p>
            <a:pPr lvl="1">
              <a:lnSpc>
                <a:spcPct val="100000"/>
              </a:lnSpc>
              <a:buSzPct val="75000"/>
              <a:buFont typeface="StarSymbol"/>
              <a:buChar char="l"/>
            </a:pPr>
            <a:r>
              <a:rPr lang="en-US" sz="2000" strike="noStrike">
                <a:solidFill>
                  <a:srgbClr val="000000"/>
                </a:solidFill>
                <a:latin typeface="Arial"/>
                <a:ea typeface="DejaVu Sans"/>
              </a:rPr>
              <a:t>Create, Manage and Drop Services</a:t>
            </a:r>
            <a:endParaRPr/>
          </a:p>
          <a:p>
            <a:pPr lvl="1">
              <a:lnSpc>
                <a:spcPct val="100000"/>
              </a:lnSpc>
              <a:buSzPct val="75000"/>
              <a:buFont typeface="StarSymbol"/>
              <a:buChar char="l"/>
            </a:pPr>
            <a:r>
              <a:rPr lang="en-US" sz="2000" strike="noStrike">
                <a:solidFill>
                  <a:srgbClr val="000000"/>
                </a:solidFill>
                <a:latin typeface="Arial"/>
                <a:ea typeface="DejaVu Sans"/>
              </a:rPr>
              <a:t>Drop instances and database</a:t>
            </a:r>
            <a:endParaRPr/>
          </a:p>
        </p:txBody>
      </p:sp>
      <p:pic>
        <p:nvPicPr>
          <p:cNvPr id="4" name="~PP545.WAV">
            <a:hlinkClick r:id="" action="ppaction://media"/>
          </p:cNvPr>
          <p:cNvPicPr>
            <a:picLocks noRot="1" noChangeAspect="1"/>
          </p:cNvPicPr>
          <p:nvPr>
            <a:wavAudioFile r:embed="rId1" name="~PP545.WAV"/>
          </p:nvPr>
        </p:nvPicPr>
        <p:blipFill>
          <a:blip r:embed="rId4"/>
          <a:stretch>
            <a:fillRect/>
          </a:stretch>
        </p:blipFill>
        <p:spPr>
          <a:xfrm>
            <a:off x="8696325" y="6410325"/>
            <a:ext cx="304800" cy="304800"/>
          </a:xfrm>
          <a:prstGeom prst="rect">
            <a:avLst/>
          </a:prstGeom>
        </p:spPr>
      </p:pic>
    </p:spTree>
  </p:cSld>
  <p:clrMapOvr>
    <a:masterClrMapping/>
  </p:clrMapOvr>
  <p:transition advTm="1398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1"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What is SRVCTL</a:t>
            </a:r>
            <a:endParaRPr/>
          </a:p>
        </p:txBody>
      </p:sp>
      <p:sp>
        <p:nvSpPr>
          <p:cNvPr id="1172" name="CustomShape 2"/>
          <p:cNvSpPr/>
          <p:nvPr/>
        </p:nvSpPr>
        <p:spPr>
          <a:xfrm>
            <a:off x="761760" y="990720"/>
            <a:ext cx="7997040" cy="55299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000" strike="noStrike">
                <a:solidFill>
                  <a:srgbClr val="000000"/>
                </a:solidFill>
                <a:latin typeface="Arial"/>
                <a:ea typeface="DejaVu Sans"/>
              </a:rPr>
              <a:t>Utility used to manage cluster database</a:t>
            </a:r>
            <a:endParaRPr/>
          </a:p>
          <a:p>
            <a:pPr>
              <a:lnSpc>
                <a:spcPct val="100000"/>
              </a:lnSpc>
              <a:buSzPct val="45000"/>
              <a:buFont typeface="StarSymbol"/>
              <a:buChar char="l"/>
            </a:pPr>
            <a:r>
              <a:rPr lang="en-US" sz="2000" strike="noStrike">
                <a:solidFill>
                  <a:srgbClr val="000000"/>
                </a:solidFill>
                <a:latin typeface="Arial"/>
                <a:ea typeface="DejaVu Sans"/>
              </a:rPr>
              <a:t>Configured in Oracle Cluster Registry (OCR) </a:t>
            </a:r>
            <a:endParaRPr/>
          </a:p>
          <a:p>
            <a:pPr>
              <a:lnSpc>
                <a:spcPct val="100000"/>
              </a:lnSpc>
              <a:buSzPct val="45000"/>
              <a:buFont typeface="StarSymbol"/>
              <a:buChar char="l"/>
            </a:pPr>
            <a:r>
              <a:rPr lang="en-US" sz="2000" strike="noStrike">
                <a:solidFill>
                  <a:srgbClr val="000000"/>
                </a:solidFill>
                <a:latin typeface="Arial"/>
                <a:ea typeface="DejaVu Sans"/>
              </a:rPr>
              <a:t>Controls </a:t>
            </a:r>
            <a:endParaRPr/>
          </a:p>
          <a:p>
            <a:pPr lvl="1">
              <a:lnSpc>
                <a:spcPct val="100000"/>
              </a:lnSpc>
              <a:buSzPct val="75000"/>
              <a:buFont typeface="StarSymbol"/>
              <a:buChar char="l"/>
            </a:pPr>
            <a:r>
              <a:rPr lang="en-US" sz="2000" strike="noStrike">
                <a:solidFill>
                  <a:srgbClr val="000000"/>
                </a:solidFill>
                <a:latin typeface="Arial"/>
                <a:ea typeface="DejaVu Sans"/>
              </a:rPr>
              <a:t>Database</a:t>
            </a:r>
            <a:endParaRPr/>
          </a:p>
          <a:p>
            <a:pPr lvl="1">
              <a:lnSpc>
                <a:spcPct val="100000"/>
              </a:lnSpc>
              <a:buSzPct val="75000"/>
              <a:buFont typeface="StarSymbol"/>
              <a:buChar char="l"/>
            </a:pPr>
            <a:r>
              <a:rPr lang="en-US" sz="2000" strike="noStrike">
                <a:solidFill>
                  <a:srgbClr val="000000"/>
                </a:solidFill>
                <a:latin typeface="Arial"/>
                <a:ea typeface="DejaVu Sans"/>
              </a:rPr>
              <a:t>Instance</a:t>
            </a:r>
            <a:endParaRPr/>
          </a:p>
          <a:p>
            <a:pPr lvl="1">
              <a:lnSpc>
                <a:spcPct val="100000"/>
              </a:lnSpc>
              <a:buSzPct val="75000"/>
              <a:buFont typeface="StarSymbol"/>
              <a:buChar char="l"/>
            </a:pPr>
            <a:r>
              <a:rPr lang="en-US" sz="2000" strike="noStrike">
                <a:solidFill>
                  <a:srgbClr val="000000"/>
                </a:solidFill>
                <a:latin typeface="Arial"/>
                <a:ea typeface="DejaVu Sans"/>
              </a:rPr>
              <a:t>ASM</a:t>
            </a:r>
            <a:endParaRPr/>
          </a:p>
          <a:p>
            <a:pPr lvl="1">
              <a:lnSpc>
                <a:spcPct val="100000"/>
              </a:lnSpc>
              <a:buSzPct val="75000"/>
              <a:buFont typeface="StarSymbol"/>
              <a:buChar char="l"/>
            </a:pPr>
            <a:r>
              <a:rPr lang="en-US" sz="2000" strike="noStrike">
                <a:solidFill>
                  <a:srgbClr val="000000"/>
                </a:solidFill>
                <a:latin typeface="Arial"/>
                <a:ea typeface="DejaVu Sans"/>
              </a:rPr>
              <a:t>Listener</a:t>
            </a:r>
            <a:endParaRPr/>
          </a:p>
          <a:p>
            <a:pPr lvl="1">
              <a:lnSpc>
                <a:spcPct val="100000"/>
              </a:lnSpc>
              <a:buSzPct val="75000"/>
              <a:buFont typeface="StarSymbol"/>
              <a:buChar char="l"/>
            </a:pPr>
            <a:r>
              <a:rPr lang="en-US" sz="2000" strike="noStrike">
                <a:solidFill>
                  <a:srgbClr val="000000"/>
                </a:solidFill>
                <a:latin typeface="Arial"/>
                <a:ea typeface="DejaVu Sans"/>
              </a:rPr>
              <a:t>Node Applications</a:t>
            </a:r>
            <a:endParaRPr/>
          </a:p>
          <a:p>
            <a:pPr lvl="1">
              <a:lnSpc>
                <a:spcPct val="100000"/>
              </a:lnSpc>
              <a:buSzPct val="75000"/>
              <a:buFont typeface="StarSymbol"/>
              <a:buChar char="l"/>
            </a:pPr>
            <a:r>
              <a:rPr lang="en-US" sz="2000" strike="noStrike">
                <a:solidFill>
                  <a:srgbClr val="000000"/>
                </a:solidFill>
                <a:latin typeface="Arial"/>
                <a:ea typeface="DejaVu Sans"/>
              </a:rPr>
              <a:t>Services</a:t>
            </a:r>
            <a:endParaRPr/>
          </a:p>
          <a:p>
            <a:pPr>
              <a:lnSpc>
                <a:spcPct val="100000"/>
              </a:lnSpc>
              <a:buSzPct val="45000"/>
              <a:buFont typeface="StarSymbol"/>
              <a:buChar char="l"/>
            </a:pPr>
            <a:r>
              <a:rPr lang="en-US" sz="2000" strike="noStrike">
                <a:solidFill>
                  <a:srgbClr val="000000"/>
                </a:solidFill>
                <a:latin typeface="Arial"/>
                <a:ea typeface="DejaVu Sans"/>
              </a:rPr>
              <a:t>Options include</a:t>
            </a:r>
            <a:endParaRPr/>
          </a:p>
          <a:p>
            <a:pPr lvl="1">
              <a:lnSpc>
                <a:spcPct val="100000"/>
              </a:lnSpc>
              <a:buSzPct val="75000"/>
              <a:buFont typeface="StarSymbol"/>
              <a:buChar char="l"/>
            </a:pPr>
            <a:r>
              <a:rPr lang="en-US" sz="2000" strike="noStrike">
                <a:solidFill>
                  <a:srgbClr val="000000"/>
                </a:solidFill>
                <a:latin typeface="Arial"/>
                <a:ea typeface="DejaVu Sans"/>
              </a:rPr>
              <a:t>Start / Stop</a:t>
            </a:r>
            <a:endParaRPr/>
          </a:p>
          <a:p>
            <a:pPr lvl="1">
              <a:lnSpc>
                <a:spcPct val="100000"/>
              </a:lnSpc>
              <a:buSzPct val="75000"/>
              <a:buFont typeface="StarSymbol"/>
              <a:buChar char="l"/>
            </a:pPr>
            <a:r>
              <a:rPr lang="en-US" sz="2000" strike="noStrike">
                <a:solidFill>
                  <a:srgbClr val="000000"/>
                </a:solidFill>
                <a:latin typeface="Arial"/>
                <a:ea typeface="DejaVu Sans"/>
              </a:rPr>
              <a:t>Enable / Disable</a:t>
            </a:r>
            <a:endParaRPr/>
          </a:p>
          <a:p>
            <a:pPr lvl="1">
              <a:lnSpc>
                <a:spcPct val="100000"/>
              </a:lnSpc>
              <a:buSzPct val="75000"/>
              <a:buFont typeface="StarSymbol"/>
              <a:buChar char="l"/>
            </a:pPr>
            <a:r>
              <a:rPr lang="en-US" sz="2000" strike="noStrike">
                <a:solidFill>
                  <a:srgbClr val="000000"/>
                </a:solidFill>
                <a:latin typeface="Arial"/>
                <a:ea typeface="DejaVu Sans"/>
              </a:rPr>
              <a:t>Add / Delete</a:t>
            </a:r>
            <a:endParaRPr/>
          </a:p>
          <a:p>
            <a:pPr lvl="1">
              <a:lnSpc>
                <a:spcPct val="100000"/>
              </a:lnSpc>
              <a:buSzPct val="75000"/>
              <a:buFont typeface="StarSymbol"/>
              <a:buChar char="l"/>
            </a:pPr>
            <a:r>
              <a:rPr lang="en-US" sz="2000" strike="noStrike">
                <a:solidFill>
                  <a:srgbClr val="000000"/>
                </a:solidFill>
                <a:latin typeface="Arial"/>
                <a:ea typeface="DejaVu Sans"/>
              </a:rPr>
              <a:t>Show current configuration</a:t>
            </a:r>
            <a:endParaRPr/>
          </a:p>
          <a:p>
            <a:pPr lvl="1">
              <a:lnSpc>
                <a:spcPct val="100000"/>
              </a:lnSpc>
              <a:buSzPct val="75000"/>
              <a:buFont typeface="StarSymbol"/>
              <a:buChar char="l"/>
            </a:pPr>
            <a:r>
              <a:rPr lang="en-US" sz="2000" strike="noStrike">
                <a:solidFill>
                  <a:srgbClr val="000000"/>
                </a:solidFill>
                <a:latin typeface="Arial"/>
                <a:ea typeface="DejaVu Sans"/>
              </a:rPr>
              <a:t>Show current status</a:t>
            </a:r>
            <a:endParaRPr/>
          </a:p>
        </p:txBody>
      </p:sp>
      <p:pic>
        <p:nvPicPr>
          <p:cNvPr id="4" name="~PP1376.WAV">
            <a:hlinkClick r:id="" action="ppaction://media"/>
          </p:cNvPr>
          <p:cNvPicPr>
            <a:picLocks noRot="1" noChangeAspect="1"/>
          </p:cNvPicPr>
          <p:nvPr>
            <a:wavAudioFile r:embed="rId1" name="~PP1376.WAV"/>
          </p:nvPr>
        </p:nvPicPr>
        <p:blipFill>
          <a:blip r:embed="rId4"/>
          <a:stretch>
            <a:fillRect/>
          </a:stretch>
        </p:blipFill>
        <p:spPr>
          <a:xfrm>
            <a:off x="8696325" y="6410325"/>
            <a:ext cx="304800" cy="304800"/>
          </a:xfrm>
          <a:prstGeom prst="rect">
            <a:avLst/>
          </a:prstGeom>
        </p:spPr>
      </p:pic>
    </p:spTree>
  </p:cSld>
  <p:clrMapOvr>
    <a:masterClrMapping/>
  </p:clrMapOvr>
  <p:transition advTm="25313"/>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3" name="CustomShape 1"/>
          <p:cNvSpPr/>
          <p:nvPr/>
        </p:nvSpPr>
        <p:spPr>
          <a:xfrm>
            <a:off x="761760" y="7596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SRVCTL</a:t>
            </a:r>
            <a:r>
              <a:rPr lang="en-US" sz="4400" strike="noStrike">
                <a:solidFill>
                  <a:srgbClr val="000000"/>
                </a:solidFill>
                <a:latin typeface="Arial"/>
                <a:ea typeface="DejaVu Sans"/>
              </a:rPr>
              <a:t> </a:t>
            </a:r>
            <a:endParaRPr/>
          </a:p>
        </p:txBody>
      </p:sp>
      <p:sp>
        <p:nvSpPr>
          <p:cNvPr id="1174" name="CustomShape 2"/>
          <p:cNvSpPr/>
          <p:nvPr/>
        </p:nvSpPr>
        <p:spPr>
          <a:xfrm>
            <a:off x="761760" y="990360"/>
            <a:ext cx="7997040" cy="7056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000" strike="noStrike">
                <a:solidFill>
                  <a:srgbClr val="000000"/>
                </a:solidFill>
                <a:latin typeface="Arial"/>
                <a:ea typeface="DejaVu Sans"/>
              </a:rPr>
              <a:t>Starting and Stopping a Database</a:t>
            </a:r>
            <a:endParaRPr/>
          </a:p>
        </p:txBody>
      </p:sp>
      <p:sp>
        <p:nvSpPr>
          <p:cNvPr id="1175" name="CustomShape 3"/>
          <p:cNvSpPr/>
          <p:nvPr/>
        </p:nvSpPr>
        <p:spPr>
          <a:xfrm>
            <a:off x="1187280" y="1484280"/>
            <a:ext cx="6765480" cy="576720"/>
          </a:xfrm>
          <a:prstGeom prst="rect">
            <a:avLst/>
          </a:prstGeom>
          <a:solidFill>
            <a:srgbClr val="DDDDDD"/>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srvctl start database -d RAC</a:t>
            </a:r>
            <a:endParaRPr/>
          </a:p>
          <a:p>
            <a:pPr>
              <a:lnSpc>
                <a:spcPct val="100000"/>
              </a:lnSpc>
            </a:pPr>
            <a:r>
              <a:rPr lang="en-US" sz="1600" b="1" strike="noStrike">
                <a:solidFill>
                  <a:srgbClr val="000000"/>
                </a:solidFill>
                <a:latin typeface="Arial"/>
                <a:ea typeface="DejaVu Sans"/>
              </a:rPr>
              <a:t>srvctl stop database -d RAC</a:t>
            </a:r>
            <a:endParaRPr/>
          </a:p>
        </p:txBody>
      </p:sp>
      <p:sp>
        <p:nvSpPr>
          <p:cNvPr id="1176" name="CustomShape 4"/>
          <p:cNvSpPr/>
          <p:nvPr/>
        </p:nvSpPr>
        <p:spPr>
          <a:xfrm>
            <a:off x="1187280" y="2838600"/>
            <a:ext cx="6765480" cy="576720"/>
          </a:xfrm>
          <a:prstGeom prst="rect">
            <a:avLst/>
          </a:prstGeom>
          <a:solidFill>
            <a:srgbClr val="DDDDDD"/>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srvctl start instance -d RAC -i RAC1</a:t>
            </a:r>
            <a:endParaRPr/>
          </a:p>
          <a:p>
            <a:pPr>
              <a:lnSpc>
                <a:spcPct val="100000"/>
              </a:lnSpc>
            </a:pPr>
            <a:r>
              <a:rPr lang="en-US" sz="1600" b="1" strike="noStrike">
                <a:solidFill>
                  <a:srgbClr val="000000"/>
                </a:solidFill>
                <a:latin typeface="Arial"/>
                <a:ea typeface="DejaVu Sans"/>
              </a:rPr>
              <a:t>srvctl stop instance -d RAC -i RAC1</a:t>
            </a:r>
            <a:endParaRPr/>
          </a:p>
        </p:txBody>
      </p:sp>
      <p:sp>
        <p:nvSpPr>
          <p:cNvPr id="1177" name="CustomShape 5"/>
          <p:cNvSpPr/>
          <p:nvPr/>
        </p:nvSpPr>
        <p:spPr>
          <a:xfrm>
            <a:off x="755640" y="2287440"/>
            <a:ext cx="7997040" cy="7059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Wingdings" charset="2"/>
              <a:buChar char=""/>
            </a:pPr>
            <a:r>
              <a:rPr lang="en-US" sz="2000" strike="noStrike">
                <a:solidFill>
                  <a:srgbClr val="000000"/>
                </a:solidFill>
                <a:latin typeface="Arial"/>
                <a:ea typeface="DejaVu Sans"/>
              </a:rPr>
              <a:t>Starting and Stopping an Instance</a:t>
            </a:r>
            <a:endParaRPr/>
          </a:p>
        </p:txBody>
      </p:sp>
      <p:sp>
        <p:nvSpPr>
          <p:cNvPr id="1178" name="CustomShape 6"/>
          <p:cNvSpPr/>
          <p:nvPr/>
        </p:nvSpPr>
        <p:spPr>
          <a:xfrm>
            <a:off x="747720" y="3716280"/>
            <a:ext cx="7997040" cy="705600"/>
          </a:xfrm>
          <a:prstGeom prst="rect">
            <a:avLst/>
          </a:prstGeom>
          <a:noFill/>
          <a:ln>
            <a:noFill/>
          </a:ln>
        </p:spPr>
        <p:style>
          <a:lnRef idx="0">
            <a:scrgbClr r="0" g="0" b="0"/>
          </a:lnRef>
          <a:fillRef idx="0">
            <a:scrgbClr r="0" g="0" b="0"/>
          </a:fillRef>
          <a:effectRef idx="0">
            <a:scrgbClr r="0" g="0" b="0"/>
          </a:effectRef>
          <a:fontRef idx="minor"/>
        </p:style>
      </p:sp>
      <p:sp>
        <p:nvSpPr>
          <p:cNvPr id="1179" name="CustomShape 7"/>
          <p:cNvSpPr/>
          <p:nvPr/>
        </p:nvSpPr>
        <p:spPr>
          <a:xfrm>
            <a:off x="755640" y="5024520"/>
            <a:ext cx="7997040" cy="7056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Wingdings" charset="2"/>
              <a:buChar char=""/>
            </a:pPr>
            <a:r>
              <a:rPr lang="en-US" sz="2000" strike="noStrike">
                <a:solidFill>
                  <a:srgbClr val="000000"/>
                </a:solidFill>
                <a:latin typeface="Arial"/>
                <a:ea typeface="DejaVu Sans"/>
              </a:rPr>
              <a:t>Starting and Stopping ASM on a specified node</a:t>
            </a:r>
            <a:endParaRPr/>
          </a:p>
        </p:txBody>
      </p:sp>
      <p:sp>
        <p:nvSpPr>
          <p:cNvPr id="1180" name="CustomShape 8"/>
          <p:cNvSpPr/>
          <p:nvPr/>
        </p:nvSpPr>
        <p:spPr>
          <a:xfrm>
            <a:off x="1187280" y="5430960"/>
            <a:ext cx="6765480" cy="576720"/>
          </a:xfrm>
          <a:prstGeom prst="rect">
            <a:avLst/>
          </a:prstGeom>
          <a:solidFill>
            <a:srgbClr val="DDDDDD"/>
          </a:solidFill>
          <a:ln w="9360">
            <a:solidFill>
              <a:srgbClr val="000000"/>
            </a:solidFill>
            <a:miter/>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srvctl start asm -n node1</a:t>
            </a:r>
            <a:endParaRPr/>
          </a:p>
          <a:p>
            <a:pPr>
              <a:lnSpc>
                <a:spcPct val="100000"/>
              </a:lnSpc>
            </a:pPr>
            <a:r>
              <a:rPr lang="en-US" sz="1600" b="1" strike="noStrike">
                <a:solidFill>
                  <a:srgbClr val="000000"/>
                </a:solidFill>
                <a:latin typeface="Arial"/>
                <a:ea typeface="DejaVu Sans"/>
              </a:rPr>
              <a:t>srvctl stop asm -n node1</a:t>
            </a:r>
            <a:endParaRPr/>
          </a:p>
        </p:txBody>
      </p:sp>
      <p:pic>
        <p:nvPicPr>
          <p:cNvPr id="10" name="~PP3291.WAV">
            <a:hlinkClick r:id="" action="ppaction://media"/>
          </p:cNvPr>
          <p:cNvPicPr>
            <a:picLocks noRot="1" noChangeAspect="1"/>
          </p:cNvPicPr>
          <p:nvPr>
            <a:wavAudioFile r:embed="rId1" name="~PP3291.WAV"/>
          </p:nvPr>
        </p:nvPicPr>
        <p:blipFill>
          <a:blip r:embed="rId4"/>
          <a:stretch>
            <a:fillRect/>
          </a:stretch>
        </p:blipFill>
        <p:spPr>
          <a:xfrm>
            <a:off x="8696325" y="6410325"/>
            <a:ext cx="304800" cy="304800"/>
          </a:xfrm>
          <a:prstGeom prst="rect">
            <a:avLst/>
          </a:prstGeom>
        </p:spPr>
      </p:pic>
    </p:spTree>
  </p:cSld>
  <p:clrMapOvr>
    <a:masterClrMapping/>
  </p:clrMapOvr>
  <p:transition advTm="1402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1" name="CustomShape 1"/>
          <p:cNvSpPr/>
          <p:nvPr/>
        </p:nvSpPr>
        <p:spPr>
          <a:xfrm>
            <a:off x="777600" y="91440"/>
            <a:ext cx="7997040" cy="7768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Some other Important Utilities</a:t>
            </a:r>
            <a:endParaRPr/>
          </a:p>
        </p:txBody>
      </p:sp>
      <p:sp>
        <p:nvSpPr>
          <p:cNvPr id="1182" name="CustomShape 2"/>
          <p:cNvSpPr/>
          <p:nvPr/>
        </p:nvSpPr>
        <p:spPr>
          <a:xfrm>
            <a:off x="761760" y="99036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000" strike="noStrike">
                <a:solidFill>
                  <a:srgbClr val="000000"/>
                </a:solidFill>
                <a:latin typeface="Arial"/>
                <a:ea typeface="DejaVu Sans"/>
              </a:rPr>
              <a:t>RAC utilities and diagnostics include</a:t>
            </a:r>
            <a:endParaRPr/>
          </a:p>
          <a:p>
            <a:pPr>
              <a:lnSpc>
                <a:spcPct val="100000"/>
              </a:lnSpc>
            </a:pPr>
            <a:endParaRPr/>
          </a:p>
          <a:p>
            <a:pPr lvl="1">
              <a:lnSpc>
                <a:spcPct val="100000"/>
              </a:lnSpc>
              <a:buSzPct val="75000"/>
              <a:buFont typeface="StarSymbol"/>
              <a:buChar char="l"/>
            </a:pPr>
            <a:r>
              <a:rPr lang="en-US" sz="2000" strike="noStrike">
                <a:solidFill>
                  <a:srgbClr val="3333CC"/>
                </a:solidFill>
                <a:latin typeface="Arial"/>
                <a:ea typeface="DejaVu Sans"/>
              </a:rPr>
              <a:t>OCRCONFIG</a:t>
            </a:r>
            <a:endParaRPr/>
          </a:p>
          <a:p>
            <a:pPr lvl="1">
              <a:lnSpc>
                <a:spcPct val="100000"/>
              </a:lnSpc>
              <a:buSzPct val="75000"/>
              <a:buFont typeface="StarSymbol"/>
              <a:buChar char="l"/>
            </a:pPr>
            <a:r>
              <a:rPr lang="en-US" sz="2000" strike="noStrike">
                <a:solidFill>
                  <a:srgbClr val="3333CC"/>
                </a:solidFill>
                <a:latin typeface="Arial"/>
                <a:ea typeface="DejaVu Sans"/>
              </a:rPr>
              <a:t>OCRCHECK</a:t>
            </a:r>
            <a:endParaRPr/>
          </a:p>
          <a:p>
            <a:pPr lvl="1">
              <a:lnSpc>
                <a:spcPct val="100000"/>
              </a:lnSpc>
              <a:buSzPct val="75000"/>
              <a:buFont typeface="StarSymbol"/>
              <a:buChar char="l"/>
            </a:pPr>
            <a:r>
              <a:rPr lang="en-US" sz="2000" strike="noStrike">
                <a:solidFill>
                  <a:srgbClr val="3333CC"/>
                </a:solidFill>
                <a:latin typeface="Arial"/>
                <a:ea typeface="DejaVu Sans"/>
              </a:rPr>
              <a:t>OCRDUMP</a:t>
            </a:r>
            <a:endParaRPr/>
          </a:p>
          <a:p>
            <a:pPr lvl="1">
              <a:lnSpc>
                <a:spcPct val="100000"/>
              </a:lnSpc>
              <a:buSzPct val="75000"/>
              <a:buFont typeface="StarSymbol"/>
              <a:buChar char="l"/>
            </a:pPr>
            <a:r>
              <a:rPr lang="en-US" sz="2000" strike="noStrike">
                <a:solidFill>
                  <a:srgbClr val="3333CC"/>
                </a:solidFill>
                <a:latin typeface="Arial"/>
                <a:ea typeface="DejaVu Sans"/>
              </a:rPr>
              <a:t>CRSCTL </a:t>
            </a:r>
            <a:endParaRPr/>
          </a:p>
          <a:p>
            <a:pPr lvl="1">
              <a:lnSpc>
                <a:spcPct val="100000"/>
              </a:lnSpc>
              <a:buSzPct val="75000"/>
              <a:buFont typeface="StarSymbol"/>
              <a:buChar char="l"/>
            </a:pPr>
            <a:r>
              <a:rPr lang="en-US" sz="2000" strike="noStrike">
                <a:solidFill>
                  <a:srgbClr val="3333CC"/>
                </a:solidFill>
                <a:latin typeface="Arial"/>
                <a:ea typeface="DejaVu Sans"/>
              </a:rPr>
              <a:t>CRS_STAT</a:t>
            </a:r>
            <a:endParaRPr/>
          </a:p>
          <a:p>
            <a:pPr>
              <a:lnSpc>
                <a:spcPct val="100000"/>
              </a:lnSpc>
            </a:pPr>
            <a:endParaRPr/>
          </a:p>
        </p:txBody>
      </p:sp>
      <p:pic>
        <p:nvPicPr>
          <p:cNvPr id="4" name="~PP1585.WAV">
            <a:hlinkClick r:id="" action="ppaction://media"/>
          </p:cNvPr>
          <p:cNvPicPr>
            <a:picLocks noRot="1" noChangeAspect="1"/>
          </p:cNvPicPr>
          <p:nvPr>
            <a:wavAudioFile r:embed="rId1" name="~PP1585.WAV"/>
          </p:nvPr>
        </p:nvPicPr>
        <p:blipFill>
          <a:blip r:embed="rId4"/>
          <a:stretch>
            <a:fillRect/>
          </a:stretch>
        </p:blipFill>
        <p:spPr>
          <a:xfrm>
            <a:off x="8696325" y="6410325"/>
            <a:ext cx="304800" cy="304800"/>
          </a:xfrm>
          <a:prstGeom prst="rect">
            <a:avLst/>
          </a:prstGeom>
        </p:spPr>
      </p:pic>
    </p:spTree>
  </p:cSld>
  <p:clrMapOvr>
    <a:masterClrMapping/>
  </p:clrMapOvr>
  <p:transition advTm="3093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CustomShape 1"/>
          <p:cNvSpPr/>
          <p:nvPr/>
        </p:nvSpPr>
        <p:spPr>
          <a:xfrm>
            <a:off x="182880" y="182880"/>
            <a:ext cx="8419680" cy="6949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400" b="1" strike="noStrike">
                <a:latin typeface="Arial"/>
              </a:rPr>
              <a:t>BASIC RAC Commands</a:t>
            </a:r>
            <a:endParaRPr/>
          </a:p>
          <a:p>
            <a:endParaRPr/>
          </a:p>
          <a:p>
            <a:r>
              <a:rPr lang="en-US" sz="1000" strike="noStrike">
                <a:latin typeface="Arial"/>
              </a:rPr>
              <a:t>1) Check database instance on both node</a:t>
            </a:r>
            <a:endParaRPr/>
          </a:p>
          <a:p>
            <a:endParaRPr/>
          </a:p>
          <a:p>
            <a:r>
              <a:rPr lang="en-US" sz="1000" strike="noStrike">
                <a:latin typeface="Arial"/>
              </a:rPr>
              <a:t>     ps -ef|grep pmon -to see database status </a:t>
            </a:r>
            <a:endParaRPr/>
          </a:p>
          <a:p>
            <a:r>
              <a:rPr lang="en-US" sz="1000" strike="noStrike">
                <a:latin typeface="Arial"/>
              </a:rPr>
              <a:t>     srvctl status database -d RONDB</a:t>
            </a:r>
            <a:endParaRPr/>
          </a:p>
          <a:p>
            <a:r>
              <a:rPr lang="en-US" sz="1000" strike="noStrike">
                <a:latin typeface="Arial"/>
              </a:rPr>
              <a:t>   </a:t>
            </a:r>
            <a:endParaRPr/>
          </a:p>
          <a:p>
            <a:r>
              <a:rPr lang="en-US" sz="1000" strike="noStrike">
                <a:latin typeface="Arial"/>
              </a:rPr>
              <a:t>2) check listener from both nodes</a:t>
            </a:r>
            <a:endParaRPr/>
          </a:p>
          <a:p>
            <a:endParaRPr/>
          </a:p>
          <a:p>
            <a:r>
              <a:rPr lang="en-US" sz="1000" strike="noStrike">
                <a:latin typeface="Arial"/>
              </a:rPr>
              <a:t>    ps -ef|grep tns to see listerner status</a:t>
            </a:r>
            <a:endParaRPr/>
          </a:p>
          <a:p>
            <a:endParaRPr/>
          </a:p>
          <a:p>
            <a:r>
              <a:rPr lang="en-US" sz="1000" strike="noStrike">
                <a:latin typeface="Arial"/>
              </a:rPr>
              <a:t>3) check cluster status from grid owner user on  node</a:t>
            </a:r>
            <a:endParaRPr/>
          </a:p>
          <a:p>
            <a:r>
              <a:rPr lang="en-US" sz="1000" strike="noStrike">
                <a:latin typeface="Arial"/>
              </a:rPr>
              <a:t> crsctl check cluster -all</a:t>
            </a:r>
            <a:endParaRPr/>
          </a:p>
          <a:p>
            <a:r>
              <a:rPr lang="en-US" sz="1000" strike="noStrike">
                <a:latin typeface="Arial"/>
              </a:rPr>
              <a:t> crsctl check crs  --To check status of clusterware</a:t>
            </a:r>
            <a:endParaRPr/>
          </a:p>
          <a:p>
            <a:r>
              <a:rPr lang="en-US" sz="1000" strike="noStrike">
                <a:latin typeface="Arial"/>
              </a:rPr>
              <a:t> crsctl status resource -t</a:t>
            </a:r>
            <a:endParaRPr/>
          </a:p>
          <a:p>
            <a:r>
              <a:rPr lang="en-US" sz="1000" strike="noStrike">
                <a:latin typeface="Arial"/>
              </a:rPr>
              <a:t> crs_stat -t</a:t>
            </a:r>
            <a:endParaRPr/>
          </a:p>
          <a:p>
            <a:endParaRPr/>
          </a:p>
          <a:p>
            <a:r>
              <a:rPr lang="en-US" sz="1000" strike="noStrike">
                <a:latin typeface="Arial"/>
              </a:rPr>
              <a:t>4)   Check whether sessions are balanced</a:t>
            </a:r>
            <a:endParaRPr/>
          </a:p>
          <a:p>
            <a:r>
              <a:rPr lang="en-US" sz="1000" strike="noStrike">
                <a:latin typeface="Arial"/>
              </a:rPr>
              <a:t>select name,open_mode from v$database</a:t>
            </a:r>
            <a:endParaRPr/>
          </a:p>
          <a:p>
            <a:r>
              <a:rPr lang="en-US" sz="1000" strike="noStrike">
                <a:latin typeface="Arial"/>
              </a:rPr>
              <a:t>select count(1),inst_id from gv$session group by inst_id</a:t>
            </a:r>
            <a:endParaRPr/>
          </a:p>
          <a:p>
            <a:endParaRPr/>
          </a:p>
          <a:p>
            <a:r>
              <a:rPr lang="en-US" sz="1000" strike="noStrike">
                <a:latin typeface="Arial"/>
              </a:rPr>
              <a:t>5) To know IP on server</a:t>
            </a:r>
            <a:endParaRPr/>
          </a:p>
          <a:p>
            <a:endParaRPr/>
          </a:p>
          <a:p>
            <a:r>
              <a:rPr lang="en-US" sz="1000" strike="noStrike">
                <a:latin typeface="Arial"/>
              </a:rPr>
              <a:t> ifconfig -a</a:t>
            </a:r>
            <a:endParaRPr/>
          </a:p>
          <a:p>
            <a:endParaRPr/>
          </a:p>
          <a:p>
            <a:r>
              <a:rPr lang="en-US" sz="1000" strike="noStrike">
                <a:latin typeface="Arial"/>
              </a:rPr>
              <a:t>6) to know RAC node</a:t>
            </a:r>
            <a:endParaRPr/>
          </a:p>
          <a:p>
            <a:endParaRPr/>
          </a:p>
          <a:p>
            <a:r>
              <a:rPr lang="en-US" sz="1000" strike="noStrike">
                <a:latin typeface="Arial"/>
              </a:rPr>
              <a:t>     olsnodes -t -s</a:t>
            </a:r>
            <a:endParaRPr/>
          </a:p>
          <a:p>
            <a:endParaRPr/>
          </a:p>
          <a:p>
            <a:r>
              <a:rPr lang="en-US" sz="1000" strike="noStrike">
                <a:latin typeface="Arial"/>
              </a:rPr>
              <a:t>7) To check completed RAC database configuration</a:t>
            </a:r>
            <a:endParaRPr/>
          </a:p>
          <a:p>
            <a:endParaRPr/>
          </a:p>
          <a:p>
            <a:r>
              <a:rPr lang="en-US" sz="1000" strike="noStrike">
                <a:latin typeface="Arial"/>
              </a:rPr>
              <a:t>    srvctl config database -d &lt;database_name&gt; -a</a:t>
            </a:r>
            <a:endParaRPr/>
          </a:p>
          <a:p>
            <a:endParaRPr/>
          </a:p>
          <a:p>
            <a:r>
              <a:rPr lang="en-US" sz="1000" strike="noStrike">
                <a:latin typeface="Arial"/>
              </a:rPr>
              <a:t>8) To know scan related details</a:t>
            </a:r>
            <a:endParaRPr/>
          </a:p>
          <a:p>
            <a:endParaRPr/>
          </a:p>
          <a:p>
            <a:r>
              <a:rPr lang="en-US" sz="1000" strike="noStrike">
                <a:latin typeface="Arial"/>
              </a:rPr>
              <a:t>srvctl config scan</a:t>
            </a:r>
            <a:endParaRPr/>
          </a:p>
          <a:p>
            <a:endParaRPr/>
          </a:p>
          <a:p>
            <a:r>
              <a:rPr lang="en-US" sz="1000" strike="noStrike">
                <a:latin typeface="Arial"/>
              </a:rPr>
              <a:t>lsnrctl status LISTENER_SCAN1</a:t>
            </a:r>
            <a:endParaRPr/>
          </a:p>
          <a:p>
            <a:endParaRPr/>
          </a:p>
          <a:p>
            <a:r>
              <a:rPr lang="en-US" sz="1000" strike="noStrike">
                <a:latin typeface="Arial"/>
              </a:rPr>
              <a:t>9) Clusterware log location</a:t>
            </a:r>
            <a:endParaRPr/>
          </a:p>
          <a:p>
            <a:endParaRPr/>
          </a:p>
          <a:p>
            <a:r>
              <a:rPr lang="en-US" sz="1000" strike="noStrike">
                <a:latin typeface="Arial"/>
              </a:rPr>
              <a:t> clusterware alert log (&lt;GRID_HOME&gt;/log/&lt;hostname&gt;/alert&lt;hostname&gt;.log)</a:t>
            </a:r>
            <a:endParaRPr/>
          </a:p>
          <a:p>
            <a:r>
              <a:rPr lang="en-US" sz="1000" strike="noStrike">
                <a:latin typeface="Arial"/>
              </a:rPr>
              <a:t> crsd log (&lt;GRID_HOME&gt;/log/&lt;hostname&gt;/crsd/crsd.log)</a:t>
            </a:r>
            <a:endParaRPr/>
          </a:p>
          <a:p>
            <a:r>
              <a:rPr lang="en-US" sz="1000" strike="noStrike">
                <a:latin typeface="Arial"/>
              </a:rPr>
              <a:t>  cssd log ( $GI_HOME/log/nodename/cssd location)</a:t>
            </a:r>
            <a:endParaRPr/>
          </a:p>
          <a:p>
            <a:endParaRPr/>
          </a:p>
        </p:txBody>
      </p:sp>
      <p:pic>
        <p:nvPicPr>
          <p:cNvPr id="3" name="~PP610.WAV">
            <a:hlinkClick r:id="" action="ppaction://media"/>
          </p:cNvPr>
          <p:cNvPicPr>
            <a:picLocks noRot="1" noChangeAspect="1"/>
          </p:cNvPicPr>
          <p:nvPr>
            <a:wavAudioFile r:embed="rId1" name="~PP610.WAV"/>
          </p:nvPr>
        </p:nvPicPr>
        <p:blipFill>
          <a:blip r:embed="rId3"/>
          <a:stretch>
            <a:fillRect/>
          </a:stretch>
        </p:blipFill>
        <p:spPr>
          <a:xfrm>
            <a:off x="8696325" y="6410325"/>
            <a:ext cx="304800" cy="304800"/>
          </a:xfrm>
          <a:prstGeom prst="rect">
            <a:avLst/>
          </a:prstGeom>
        </p:spPr>
      </p:pic>
    </p:spTree>
  </p:cSld>
  <p:clrMapOvr>
    <a:masterClrMapping/>
  </p:clrMapOvr>
  <p:transition advTm="1117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CustomShape 1"/>
          <p:cNvSpPr/>
          <p:nvPr/>
        </p:nvSpPr>
        <p:spPr>
          <a:xfrm>
            <a:off x="170280" y="0"/>
            <a:ext cx="3634200" cy="81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a:solidFill>
                  <a:srgbClr val="000000"/>
                </a:solidFill>
                <a:latin typeface="Arial"/>
                <a:ea typeface="DejaVu Sans"/>
              </a:rPr>
              <a:t>Root Causes of Node Eviction </a:t>
            </a:r>
            <a:endParaRPr/>
          </a:p>
        </p:txBody>
      </p:sp>
      <p:sp>
        <p:nvSpPr>
          <p:cNvPr id="1185" name="CustomShape 2"/>
          <p:cNvSpPr/>
          <p:nvPr/>
        </p:nvSpPr>
        <p:spPr>
          <a:xfrm>
            <a:off x="198360" y="1675800"/>
            <a:ext cx="8605080" cy="426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Wingdings" charset="2"/>
              <a:buChar char=""/>
            </a:pPr>
            <a:r>
              <a:rPr lang="en-US" sz="1600" strike="noStrike">
                <a:solidFill>
                  <a:srgbClr val="000000"/>
                </a:solidFill>
                <a:latin typeface="Arial"/>
                <a:ea typeface="DejaVu Sans"/>
              </a:rPr>
              <a:t>Network heartbeat lost</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Voting disk problems</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cssd is not healthy</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Oprocd </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Hang check timer</a:t>
            </a:r>
            <a:endParaRPr/>
          </a:p>
          <a:p>
            <a:pPr>
              <a:lnSpc>
                <a:spcPct val="100000"/>
              </a:lnSpc>
              <a:buFont typeface="Wingdings" charset="2"/>
              <a:buChar char=""/>
            </a:pPr>
            <a:r>
              <a:rPr lang="en-US" sz="1600" strike="noStrike">
                <a:solidFill>
                  <a:srgbClr val="000000"/>
                </a:solidFill>
                <a:latin typeface="Arial"/>
                <a:ea typeface="DejaVu Sans"/>
              </a:rPr>
              <a:t>Important files to review are:</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a) Each instance's alert log</a:t>
            </a:r>
            <a:endParaRPr/>
          </a:p>
          <a:p>
            <a:pPr>
              <a:lnSpc>
                <a:spcPct val="100000"/>
              </a:lnSpc>
              <a:buFont typeface="Wingdings" charset="2"/>
              <a:buChar char=""/>
            </a:pPr>
            <a:r>
              <a:rPr lang="en-US" sz="1600" strike="noStrike">
                <a:solidFill>
                  <a:srgbClr val="000000"/>
                </a:solidFill>
                <a:latin typeface="Arial"/>
                <a:ea typeface="DejaVu Sans"/>
              </a:rPr>
              <a:t>b) Each instance's LMON trace file</a:t>
            </a:r>
            <a:endParaRPr/>
          </a:p>
          <a:p>
            <a:pPr>
              <a:lnSpc>
                <a:spcPct val="100000"/>
              </a:lnSpc>
              <a:buFont typeface="Wingdings" charset="2"/>
              <a:buChar char=""/>
            </a:pPr>
            <a:r>
              <a:rPr lang="en-US" sz="1600" strike="noStrike">
                <a:solidFill>
                  <a:srgbClr val="000000"/>
                </a:solidFill>
                <a:latin typeface="Arial"/>
                <a:ea typeface="DejaVu Sans"/>
              </a:rPr>
              <a:t>c) awr reports from all nodes leading up to the eviction</a:t>
            </a:r>
            <a:endParaRPr/>
          </a:p>
          <a:p>
            <a:pPr>
              <a:lnSpc>
                <a:spcPct val="100000"/>
              </a:lnSpc>
              <a:buFont typeface="Wingdings" charset="2"/>
              <a:buChar char=""/>
            </a:pPr>
            <a:r>
              <a:rPr lang="en-US" sz="1600" strike="noStrike">
                <a:solidFill>
                  <a:srgbClr val="000000"/>
                </a:solidFill>
                <a:latin typeface="Arial"/>
                <a:ea typeface="DejaVu Sans"/>
              </a:rPr>
              <a:t>d) Each node's syslog or messages file</a:t>
            </a:r>
            <a:endParaRPr/>
          </a:p>
          <a:p>
            <a:pPr>
              <a:lnSpc>
                <a:spcPct val="100000"/>
              </a:lnSpc>
              <a:buFont typeface="Wingdings" charset="2"/>
              <a:buChar char=""/>
            </a:pPr>
            <a:r>
              <a:rPr lang="en-US" sz="1600" strike="noStrike">
                <a:solidFill>
                  <a:srgbClr val="000000"/>
                </a:solidFill>
                <a:latin typeface="Arial"/>
                <a:ea typeface="DejaVu Sans"/>
              </a:rPr>
              <a:t>e) iostat output before, after, and during evictions</a:t>
            </a:r>
            <a:endParaRPr/>
          </a:p>
          <a:p>
            <a:pPr>
              <a:lnSpc>
                <a:spcPct val="100000"/>
              </a:lnSpc>
              <a:buFont typeface="Wingdings" charset="2"/>
              <a:buChar char=""/>
            </a:pPr>
            <a:r>
              <a:rPr lang="en-US" sz="1600" strike="noStrike">
                <a:solidFill>
                  <a:srgbClr val="000000"/>
                </a:solidFill>
                <a:latin typeface="Arial"/>
                <a:ea typeface="DejaVu Sans"/>
              </a:rPr>
              <a:t>f) vmstat output before, after, and during evictions</a:t>
            </a:r>
            <a:endParaRPr/>
          </a:p>
          <a:p>
            <a:pPr>
              <a:lnSpc>
                <a:spcPct val="100000"/>
              </a:lnSpc>
            </a:pPr>
            <a:r>
              <a:rPr lang="en-US" sz="1600" strike="noStrike">
                <a:solidFill>
                  <a:srgbClr val="000000"/>
                </a:solidFill>
                <a:latin typeface="Arial"/>
                <a:ea typeface="DejaVu Sans"/>
              </a:rPr>
              <a:t>g) netstat output before, after, and during evictions</a:t>
            </a:r>
            <a:r>
              <a:rPr lang="en-US" sz="1600" b="1" strike="noStrike">
                <a:solidFill>
                  <a:srgbClr val="000000"/>
                </a:solidFill>
                <a:latin typeface="Arial"/>
                <a:ea typeface="DejaVu Sans"/>
              </a:rPr>
              <a:t> </a:t>
            </a:r>
            <a:endParaRPr/>
          </a:p>
          <a:p>
            <a:pPr>
              <a:lnSpc>
                <a:spcPct val="115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86" name="CustomShape 3"/>
          <p:cNvSpPr/>
          <p:nvPr/>
        </p:nvSpPr>
        <p:spPr>
          <a:xfrm>
            <a:off x="3352680" y="6279120"/>
            <a:ext cx="4109400" cy="359640"/>
          </a:xfrm>
          <a:prstGeom prst="rect">
            <a:avLst/>
          </a:prstGeom>
          <a:noFill/>
          <a:ln>
            <a:noFill/>
          </a:ln>
        </p:spPr>
        <p:style>
          <a:lnRef idx="0">
            <a:scrgbClr r="0" g="0" b="0"/>
          </a:lnRef>
          <a:fillRef idx="0">
            <a:scrgbClr r="0" g="0" b="0"/>
          </a:fillRef>
          <a:effectRef idx="0">
            <a:scrgbClr r="0" g="0" b="0"/>
          </a:effectRef>
          <a:fontRef idx="minor"/>
        </p:style>
      </p:sp>
      <p:sp>
        <p:nvSpPr>
          <p:cNvPr id="1187" name="CustomShape 4"/>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1FA3821D-3688-4D23-B25A-BD597BFF8D2D}" type="slidenum">
              <a:rPr lang="en-US" sz="1200" strike="noStrike">
                <a:solidFill>
                  <a:srgbClr val="8B8B8B"/>
                </a:solidFill>
                <a:latin typeface="Calibri"/>
                <a:ea typeface="DejaVu Sans"/>
              </a:rPr>
              <a:pPr algn="r">
                <a:lnSpc>
                  <a:spcPct val="100000"/>
                </a:lnSpc>
              </a:pPr>
              <a:t>57</a:t>
            </a:fld>
            <a:endParaRPr/>
          </a:p>
        </p:txBody>
      </p:sp>
      <p:pic>
        <p:nvPicPr>
          <p:cNvPr id="6" name="~PP2054.WAV">
            <a:hlinkClick r:id="" action="ppaction://media"/>
          </p:cNvPr>
          <p:cNvPicPr>
            <a:picLocks noRot="1" noChangeAspect="1"/>
          </p:cNvPicPr>
          <p:nvPr>
            <a:wavAudioFile r:embed="rId1" name="~PP2054.WAV"/>
          </p:nvPr>
        </p:nvPicPr>
        <p:blipFill>
          <a:blip r:embed="rId4"/>
          <a:stretch>
            <a:fillRect/>
          </a:stretch>
        </p:blipFill>
        <p:spPr>
          <a:xfrm>
            <a:off x="8696325" y="6410325"/>
            <a:ext cx="304800" cy="304800"/>
          </a:xfrm>
          <a:prstGeom prst="rect">
            <a:avLst/>
          </a:prstGeom>
        </p:spPr>
      </p:pic>
    </p:spTree>
  </p:cSld>
  <p:clrMapOvr>
    <a:masterClrMapping/>
  </p:clrMapOvr>
  <p:transition advTm="4634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CustomShape 1"/>
          <p:cNvSpPr/>
          <p:nvPr/>
        </p:nvSpPr>
        <p:spPr>
          <a:xfrm>
            <a:off x="170280" y="0"/>
            <a:ext cx="3634200" cy="81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a:solidFill>
                  <a:srgbClr val="000000"/>
                </a:solidFill>
                <a:latin typeface="Arial"/>
                <a:ea typeface="DejaVu Sans"/>
              </a:rPr>
              <a:t>Root Causes of Node Eviction </a:t>
            </a:r>
            <a:endParaRPr/>
          </a:p>
        </p:txBody>
      </p:sp>
      <p:sp>
        <p:nvSpPr>
          <p:cNvPr id="1189" name="CustomShape 2"/>
          <p:cNvSpPr/>
          <p:nvPr/>
        </p:nvSpPr>
        <p:spPr>
          <a:xfrm>
            <a:off x="198360" y="1675800"/>
            <a:ext cx="8605080" cy="426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1" strike="noStrike">
                <a:solidFill>
                  <a:srgbClr val="000000"/>
                </a:solidFill>
                <a:latin typeface="Arial"/>
                <a:ea typeface="DejaVu Sans"/>
              </a:rPr>
              <a:t>Appropriate ownership and permission of sub-directories and files in $GRID_HOME/log is critical for CRS components to come up properly</a:t>
            </a:r>
            <a:endParaRPr/>
          </a:p>
          <a:p>
            <a:pPr>
              <a:lnSpc>
                <a:spcPct val="100000"/>
              </a:lnSpc>
            </a:pPr>
            <a:r>
              <a:rPr lang="en-US" sz="1600" strike="noStrike">
                <a:solidFill>
                  <a:srgbClr val="000000"/>
                </a:solidFill>
                <a:latin typeface="Arial"/>
                <a:ea typeface="DejaVu Sans"/>
              </a:rPr>
              <a:t>$GRID_ORACLE_HOME/log/&lt;nodename&gt;/alert&lt;nodename&gt;.log</a:t>
            </a:r>
            <a:endParaRPr/>
          </a:p>
          <a:p>
            <a:pPr>
              <a:lnSpc>
                <a:spcPct val="100000"/>
              </a:lnSpc>
            </a:pPr>
            <a:r>
              <a:rPr lang="en-US" sz="1600" strike="noStrike">
                <a:solidFill>
                  <a:srgbClr val="000000"/>
                </a:solidFill>
                <a:latin typeface="Arial"/>
                <a:ea typeface="DejaVu Sans"/>
              </a:rPr>
              <a:t>$GRID_ORACLE_HOME/log/&lt;nodename&gt;/csdd/ocssd.log</a:t>
            </a:r>
            <a:endParaRPr/>
          </a:p>
          <a:p>
            <a:pPr>
              <a:lnSpc>
                <a:spcPct val="100000"/>
              </a:lnSpc>
            </a:pPr>
            <a:r>
              <a:rPr lang="en-US" sz="1600" strike="noStrike">
                <a:solidFill>
                  <a:srgbClr val="000000"/>
                </a:solidFill>
                <a:latin typeface="Arial"/>
                <a:ea typeface="DejaVu Sans"/>
              </a:rPr>
              <a:t>$GRID_ORACLE_HOME/log/&lt;nodename&gt;/crsd/crsd.log</a:t>
            </a:r>
            <a:endParaRPr/>
          </a:p>
          <a:p>
            <a:pPr>
              <a:lnSpc>
                <a:spcPct val="100000"/>
              </a:lnSpc>
            </a:pPr>
            <a:r>
              <a:rPr lang="en-US" sz="1600" strike="noStrike">
                <a:solidFill>
                  <a:srgbClr val="000000"/>
                </a:solidFill>
                <a:latin typeface="Arial"/>
                <a:ea typeface="DejaVu Sans"/>
              </a:rPr>
              <a:t>&lt;grid-home&gt;/log/&lt;nodename&gt;/ohasd/ohasd.log and ohasdOUT.log</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90" name="CustomShape 3"/>
          <p:cNvSpPr/>
          <p:nvPr/>
        </p:nvSpPr>
        <p:spPr>
          <a:xfrm>
            <a:off x="3352680" y="6279120"/>
            <a:ext cx="4109400" cy="359640"/>
          </a:xfrm>
          <a:prstGeom prst="rect">
            <a:avLst/>
          </a:prstGeom>
          <a:noFill/>
          <a:ln>
            <a:noFill/>
          </a:ln>
        </p:spPr>
        <p:style>
          <a:lnRef idx="0">
            <a:scrgbClr r="0" g="0" b="0"/>
          </a:lnRef>
          <a:fillRef idx="0">
            <a:scrgbClr r="0" g="0" b="0"/>
          </a:fillRef>
          <a:effectRef idx="0">
            <a:scrgbClr r="0" g="0" b="0"/>
          </a:effectRef>
          <a:fontRef idx="minor"/>
        </p:style>
      </p:sp>
      <p:sp>
        <p:nvSpPr>
          <p:cNvPr id="1191" name="CustomShape 4"/>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AAD1F91D-E0A8-47B5-899D-5FBF06699735}" type="slidenum">
              <a:rPr lang="en-US" sz="1200" strike="noStrike">
                <a:solidFill>
                  <a:srgbClr val="8B8B8B"/>
                </a:solidFill>
                <a:latin typeface="Calibri"/>
                <a:ea typeface="DejaVu Sans"/>
              </a:rPr>
              <a:pPr algn="r">
                <a:lnSpc>
                  <a:spcPct val="100000"/>
                </a:lnSpc>
              </a:pPr>
              <a:t>58</a:t>
            </a:fld>
            <a:endParaRPr/>
          </a:p>
        </p:txBody>
      </p:sp>
      <p:pic>
        <p:nvPicPr>
          <p:cNvPr id="6" name="~PP1958.WAV">
            <a:hlinkClick r:id="" action="ppaction://media"/>
          </p:cNvPr>
          <p:cNvPicPr>
            <a:picLocks noRot="1" noChangeAspect="1"/>
          </p:cNvPicPr>
          <p:nvPr>
            <a:wavAudioFile r:embed="rId1" name="~PP1958.WAV"/>
          </p:nvPr>
        </p:nvPicPr>
        <p:blipFill>
          <a:blip r:embed="rId4"/>
          <a:stretch>
            <a:fillRect/>
          </a:stretch>
        </p:blipFill>
        <p:spPr>
          <a:xfrm>
            <a:off x="8696325" y="6410325"/>
            <a:ext cx="304800" cy="304800"/>
          </a:xfrm>
          <a:prstGeom prst="rect">
            <a:avLst/>
          </a:prstGeom>
        </p:spPr>
      </p:pic>
    </p:spTree>
  </p:cSld>
  <p:clrMapOvr>
    <a:masterClrMapping/>
  </p:clrMapOvr>
  <p:transition advTm="3256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CustomShape 1"/>
          <p:cNvSpPr/>
          <p:nvPr/>
        </p:nvSpPr>
        <p:spPr>
          <a:xfrm>
            <a:off x="170280" y="0"/>
            <a:ext cx="3634200" cy="81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a:solidFill>
                  <a:srgbClr val="000000"/>
                </a:solidFill>
                <a:latin typeface="Arial"/>
                <a:ea typeface="DejaVu Sans"/>
              </a:rPr>
              <a:t>Root Causes of Node Eviction </a:t>
            </a:r>
            <a:endParaRPr/>
          </a:p>
        </p:txBody>
      </p:sp>
      <p:sp>
        <p:nvSpPr>
          <p:cNvPr id="1193" name="CustomShape 2"/>
          <p:cNvSpPr/>
          <p:nvPr/>
        </p:nvSpPr>
        <p:spPr>
          <a:xfrm>
            <a:off x="198360" y="1675800"/>
            <a:ext cx="8605080" cy="426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Wingdings" charset="2"/>
              <a:buChar char=""/>
            </a:pPr>
            <a:r>
              <a:rPr lang="en-US" sz="1600" strike="noStrike">
                <a:solidFill>
                  <a:srgbClr val="000000"/>
                </a:solidFill>
                <a:latin typeface="Arial"/>
                <a:ea typeface="DejaVu Sans"/>
              </a:rPr>
              <a:t>Network heartbeat lost</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Voting disk problems</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cssd is not healthy</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Oprocd </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Hang check timer</a:t>
            </a:r>
            <a:endParaRPr/>
          </a:p>
          <a:p>
            <a:pPr>
              <a:lnSpc>
                <a:spcPct val="100000"/>
              </a:lnSpc>
              <a:buFont typeface="Wingdings" charset="2"/>
              <a:buChar char=""/>
            </a:pPr>
            <a:r>
              <a:rPr lang="en-US" sz="1600" strike="noStrike">
                <a:solidFill>
                  <a:srgbClr val="000000"/>
                </a:solidFill>
                <a:latin typeface="Arial"/>
                <a:ea typeface="DejaVu Sans"/>
              </a:rPr>
              <a:t>Important files to review are:</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a) Each instance's alert log</a:t>
            </a:r>
            <a:endParaRPr/>
          </a:p>
          <a:p>
            <a:pPr>
              <a:lnSpc>
                <a:spcPct val="100000"/>
              </a:lnSpc>
              <a:buFont typeface="Wingdings" charset="2"/>
              <a:buChar char=""/>
            </a:pPr>
            <a:r>
              <a:rPr lang="en-US" sz="1600" strike="noStrike">
                <a:solidFill>
                  <a:srgbClr val="000000"/>
                </a:solidFill>
                <a:latin typeface="Arial"/>
                <a:ea typeface="DejaVu Sans"/>
              </a:rPr>
              <a:t>b) Each instance's LMON trace file</a:t>
            </a:r>
            <a:endParaRPr/>
          </a:p>
          <a:p>
            <a:pPr>
              <a:lnSpc>
                <a:spcPct val="100000"/>
              </a:lnSpc>
              <a:buFont typeface="Wingdings" charset="2"/>
              <a:buChar char=""/>
            </a:pPr>
            <a:r>
              <a:rPr lang="en-US" sz="1600" strike="noStrike">
                <a:solidFill>
                  <a:srgbClr val="000000"/>
                </a:solidFill>
                <a:latin typeface="Arial"/>
                <a:ea typeface="DejaVu Sans"/>
              </a:rPr>
              <a:t>c) awr reports from all nodes leading up to the eviction</a:t>
            </a:r>
            <a:endParaRPr/>
          </a:p>
          <a:p>
            <a:pPr>
              <a:lnSpc>
                <a:spcPct val="100000"/>
              </a:lnSpc>
              <a:buFont typeface="Wingdings" charset="2"/>
              <a:buChar char=""/>
            </a:pPr>
            <a:r>
              <a:rPr lang="en-US" sz="1600" strike="noStrike">
                <a:solidFill>
                  <a:srgbClr val="000000"/>
                </a:solidFill>
                <a:latin typeface="Arial"/>
                <a:ea typeface="DejaVu Sans"/>
              </a:rPr>
              <a:t>d) Each node's syslog or messages file</a:t>
            </a:r>
            <a:endParaRPr/>
          </a:p>
          <a:p>
            <a:pPr>
              <a:lnSpc>
                <a:spcPct val="100000"/>
              </a:lnSpc>
              <a:buFont typeface="Wingdings" charset="2"/>
              <a:buChar char=""/>
            </a:pPr>
            <a:r>
              <a:rPr lang="en-US" sz="1600" strike="noStrike">
                <a:solidFill>
                  <a:srgbClr val="000000"/>
                </a:solidFill>
                <a:latin typeface="Arial"/>
                <a:ea typeface="DejaVu Sans"/>
              </a:rPr>
              <a:t>e) iostat output before, after, and during evictions</a:t>
            </a:r>
            <a:endParaRPr/>
          </a:p>
          <a:p>
            <a:pPr>
              <a:lnSpc>
                <a:spcPct val="100000"/>
              </a:lnSpc>
              <a:buFont typeface="Wingdings" charset="2"/>
              <a:buChar char=""/>
            </a:pPr>
            <a:r>
              <a:rPr lang="en-US" sz="1600" strike="noStrike">
                <a:solidFill>
                  <a:srgbClr val="000000"/>
                </a:solidFill>
                <a:latin typeface="Arial"/>
                <a:ea typeface="DejaVu Sans"/>
              </a:rPr>
              <a:t>f) vmstat output before, after, and during evictions</a:t>
            </a:r>
            <a:endParaRPr/>
          </a:p>
          <a:p>
            <a:pPr>
              <a:lnSpc>
                <a:spcPct val="100000"/>
              </a:lnSpc>
            </a:pPr>
            <a:r>
              <a:rPr lang="en-US" sz="1600" strike="noStrike">
                <a:solidFill>
                  <a:srgbClr val="000000"/>
                </a:solidFill>
                <a:latin typeface="Arial"/>
                <a:ea typeface="DejaVu Sans"/>
              </a:rPr>
              <a:t>g) netstat output before, after, and during evictions</a:t>
            </a:r>
            <a:r>
              <a:rPr lang="en-US" sz="1600" b="1" strike="noStrike">
                <a:solidFill>
                  <a:srgbClr val="000000"/>
                </a:solidFill>
                <a:latin typeface="Arial"/>
                <a:ea typeface="DejaVu Sans"/>
              </a:rPr>
              <a:t> </a:t>
            </a:r>
            <a:endParaRPr/>
          </a:p>
          <a:p>
            <a:pPr>
              <a:lnSpc>
                <a:spcPct val="115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94" name="CustomShape 3"/>
          <p:cNvSpPr/>
          <p:nvPr/>
        </p:nvSpPr>
        <p:spPr>
          <a:xfrm>
            <a:off x="3352680" y="6279120"/>
            <a:ext cx="4109400" cy="359640"/>
          </a:xfrm>
          <a:prstGeom prst="rect">
            <a:avLst/>
          </a:prstGeom>
          <a:noFill/>
          <a:ln>
            <a:noFill/>
          </a:ln>
        </p:spPr>
        <p:style>
          <a:lnRef idx="0">
            <a:scrgbClr r="0" g="0" b="0"/>
          </a:lnRef>
          <a:fillRef idx="0">
            <a:scrgbClr r="0" g="0" b="0"/>
          </a:fillRef>
          <a:effectRef idx="0">
            <a:scrgbClr r="0" g="0" b="0"/>
          </a:effectRef>
          <a:fontRef idx="minor"/>
        </p:style>
      </p:sp>
      <p:sp>
        <p:nvSpPr>
          <p:cNvPr id="1195" name="CustomShape 4"/>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44967B7F-F7AC-45A5-A788-2E2812B3EEF9}" type="slidenum">
              <a:rPr lang="en-US" sz="1200" strike="noStrike">
                <a:solidFill>
                  <a:srgbClr val="8B8B8B"/>
                </a:solidFill>
                <a:latin typeface="Calibri"/>
                <a:ea typeface="DejaVu Sans"/>
              </a:rPr>
              <a:pPr algn="r">
                <a:lnSpc>
                  <a:spcPct val="100000"/>
                </a:lnSpc>
              </a:pPr>
              <a:t>59</a:t>
            </a:fld>
            <a:endParaRPr/>
          </a:p>
        </p:txBody>
      </p:sp>
      <p:pic>
        <p:nvPicPr>
          <p:cNvPr id="6" name="~PP1846.WAV">
            <a:hlinkClick r:id="" action="ppaction://media"/>
          </p:cNvPr>
          <p:cNvPicPr>
            <a:picLocks noRot="1" noChangeAspect="1"/>
          </p:cNvPicPr>
          <p:nvPr>
            <a:wavAudioFile r:embed="rId1" name="~PP1846.WAV"/>
          </p:nvPr>
        </p:nvPicPr>
        <p:blipFill>
          <a:blip r:embed="rId4"/>
          <a:stretch>
            <a:fillRect/>
          </a:stretch>
        </p:blipFill>
        <p:spPr>
          <a:xfrm>
            <a:off x="8696325" y="6410325"/>
            <a:ext cx="304800" cy="304800"/>
          </a:xfrm>
          <a:prstGeom prst="rect">
            <a:avLst/>
          </a:prstGeom>
        </p:spPr>
      </p:pic>
    </p:spTree>
  </p:cSld>
  <p:clrMapOvr>
    <a:masterClrMapping/>
  </p:clrMapOvr>
  <p:transition advTm="381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3" name="CustomShape 2"/>
          <p:cNvSpPr/>
          <p:nvPr/>
        </p:nvSpPr>
        <p:spPr>
          <a:xfrm>
            <a:off x="533400" y="685800"/>
            <a:ext cx="8225400" cy="54057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pPr>
            <a:endParaRPr lang="en-US" sz="2000" strike="noStrike" dirty="0" smtClean="0">
              <a:solidFill>
                <a:srgbClr val="000000"/>
              </a:solidFill>
              <a:latin typeface="Cambria" pitchFamily="18" charset="0"/>
              <a:ea typeface="DejaVu Sans"/>
            </a:endParaRPr>
          </a:p>
          <a:p>
            <a:pPr>
              <a:lnSpc>
                <a:spcPct val="100000"/>
              </a:lnSpc>
              <a:buSzPct val="45000"/>
              <a:buFont typeface="Arial" pitchFamily="34" charset="0"/>
              <a:buChar char="•"/>
            </a:pPr>
            <a:r>
              <a:rPr lang="en-US" sz="2000" strike="noStrike" dirty="0" smtClean="0">
                <a:solidFill>
                  <a:srgbClr val="000000"/>
                </a:solidFill>
                <a:latin typeface="Cambria" pitchFamily="18" charset="0"/>
                <a:ea typeface="DejaVu Sans"/>
              </a:rPr>
              <a:t>Introduced </a:t>
            </a:r>
            <a:r>
              <a:rPr lang="en-US" sz="2000" strike="noStrike" dirty="0">
                <a:solidFill>
                  <a:srgbClr val="000000"/>
                </a:solidFill>
                <a:latin typeface="Cambria" pitchFamily="18" charset="0"/>
                <a:ea typeface="DejaVu Sans"/>
              </a:rPr>
              <a:t>in Oracle 10.1 (Cluster Ready Services - </a:t>
            </a:r>
            <a:r>
              <a:rPr lang="en-US" sz="2000" strike="noStrike" dirty="0" smtClean="0">
                <a:solidFill>
                  <a:srgbClr val="000000"/>
                </a:solidFill>
                <a:latin typeface="Cambria" pitchFamily="18" charset="0"/>
                <a:ea typeface="DejaVu Sans"/>
              </a:rPr>
              <a:t>CRS)</a:t>
            </a:r>
          </a:p>
          <a:p>
            <a:pPr>
              <a:lnSpc>
                <a:spcPct val="100000"/>
              </a:lnSpc>
              <a:buSzPct val="45000"/>
              <a:buFont typeface="Arial" pitchFamily="34" charset="0"/>
              <a:buChar char="•"/>
            </a:pPr>
            <a:r>
              <a:rPr lang="en-US" sz="2000" strike="noStrike" dirty="0" smtClean="0">
                <a:solidFill>
                  <a:srgbClr val="000000"/>
                </a:solidFill>
                <a:latin typeface="Cambria" pitchFamily="18" charset="0"/>
                <a:ea typeface="DejaVu Sans"/>
              </a:rPr>
              <a:t>Renamed </a:t>
            </a:r>
            <a:r>
              <a:rPr lang="en-US" sz="2000" strike="noStrike" dirty="0">
                <a:solidFill>
                  <a:srgbClr val="000000"/>
                </a:solidFill>
                <a:latin typeface="Cambria" pitchFamily="18" charset="0"/>
                <a:ea typeface="DejaVu Sans"/>
              </a:rPr>
              <a:t>in Oracle 10.2 to Oracle </a:t>
            </a:r>
            <a:r>
              <a:rPr lang="en-US" sz="2000" strike="noStrike" dirty="0" err="1">
                <a:solidFill>
                  <a:srgbClr val="000000"/>
                </a:solidFill>
                <a:latin typeface="Cambria" pitchFamily="18" charset="0"/>
                <a:ea typeface="DejaVu Sans"/>
              </a:rPr>
              <a:t>Clusterware</a:t>
            </a:r>
            <a:r>
              <a:rPr lang="en-US" sz="2000" strike="noStrike" dirty="0">
                <a:solidFill>
                  <a:srgbClr val="000000"/>
                </a:solidFill>
                <a:latin typeface="Cambria" pitchFamily="18" charset="0"/>
                <a:ea typeface="DejaVu Sans"/>
              </a:rPr>
              <a:t> </a:t>
            </a: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Cluster Manager providing</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Node membership services</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Global resource management</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High availability functions</a:t>
            </a:r>
            <a:endParaRPr sz="2000">
              <a:latin typeface="Cambria" pitchFamily="18" charset="0"/>
            </a:endParaRPr>
          </a:p>
          <a:p>
            <a:pPr>
              <a:lnSpc>
                <a:spcPct val="100000"/>
              </a:lnSpc>
              <a:buSzPct val="45000"/>
              <a:buFont typeface="StarSymbol"/>
              <a:buChar char="l"/>
            </a:pPr>
            <a:endParaRPr lang="en-US" sz="2000" strike="noStrike" dirty="0" smtClean="0">
              <a:solidFill>
                <a:srgbClr val="000000"/>
              </a:solidFill>
              <a:latin typeface="Cambria" pitchFamily="18" charset="0"/>
              <a:ea typeface="DejaVu Sans"/>
            </a:endParaRPr>
          </a:p>
          <a:p>
            <a:pPr>
              <a:lnSpc>
                <a:spcPct val="100000"/>
              </a:lnSpc>
              <a:buSzPct val="45000"/>
            </a:pPr>
            <a:r>
              <a:rPr lang="en-US" sz="2000" b="1" strike="noStrike" dirty="0" smtClean="0">
                <a:solidFill>
                  <a:srgbClr val="000000"/>
                </a:solidFill>
                <a:latin typeface="Cambria" pitchFamily="18" charset="0"/>
                <a:ea typeface="DejaVu Sans"/>
              </a:rPr>
              <a:t>On </a:t>
            </a:r>
            <a:r>
              <a:rPr lang="en-US" sz="2000" b="1" strike="noStrike" dirty="0">
                <a:solidFill>
                  <a:srgbClr val="000000"/>
                </a:solidFill>
                <a:latin typeface="Cambria" pitchFamily="18" charset="0"/>
                <a:ea typeface="DejaVu Sans"/>
              </a:rPr>
              <a:t>Linux</a:t>
            </a:r>
            <a:endParaRPr sz="2000" b="1">
              <a:latin typeface="Cambria" pitchFamily="18" charset="0"/>
            </a:endParaRPr>
          </a:p>
          <a:p>
            <a:pPr lvl="1">
              <a:lnSpc>
                <a:spcPct val="100000"/>
              </a:lnSpc>
              <a:buSzPct val="75000"/>
              <a:buFont typeface="Arial" pitchFamily="34" charset="0"/>
              <a:buChar char="•"/>
            </a:pPr>
            <a:r>
              <a:rPr lang="en-US" sz="2000" strike="noStrike" dirty="0" smtClean="0">
                <a:solidFill>
                  <a:srgbClr val="000000"/>
                </a:solidFill>
                <a:latin typeface="Cambria" pitchFamily="18" charset="0"/>
                <a:ea typeface="DejaVu Sans"/>
              </a:rPr>
              <a:t>Implemented </a:t>
            </a:r>
            <a:r>
              <a:rPr lang="en-US" sz="2000" strike="noStrike" dirty="0">
                <a:solidFill>
                  <a:srgbClr val="000000"/>
                </a:solidFill>
                <a:latin typeface="Cambria" pitchFamily="18" charset="0"/>
                <a:ea typeface="DejaVu Sans"/>
              </a:rPr>
              <a:t>using three daemons</a:t>
            </a:r>
            <a:endParaRPr sz="2000">
              <a:latin typeface="Cambria" pitchFamily="18" charset="0"/>
            </a:endParaRPr>
          </a:p>
          <a:p>
            <a:pPr lvl="2">
              <a:lnSpc>
                <a:spcPct val="100000"/>
              </a:lnSpc>
              <a:buSzPct val="45000"/>
              <a:buFont typeface="Arial" pitchFamily="34" charset="0"/>
              <a:buChar char="•"/>
            </a:pPr>
            <a:r>
              <a:rPr lang="en-US" sz="2000" strike="noStrike" dirty="0">
                <a:solidFill>
                  <a:srgbClr val="000000"/>
                </a:solidFill>
                <a:latin typeface="Cambria" pitchFamily="18" charset="0"/>
                <a:ea typeface="DejaVu Sans"/>
              </a:rPr>
              <a:t>CRS - Cluster Ready Service</a:t>
            </a:r>
            <a:endParaRPr sz="2000">
              <a:latin typeface="Cambria" pitchFamily="18" charset="0"/>
            </a:endParaRPr>
          </a:p>
          <a:p>
            <a:pPr lvl="2">
              <a:lnSpc>
                <a:spcPct val="100000"/>
              </a:lnSpc>
              <a:buSzPct val="45000"/>
              <a:buFont typeface="Arial" pitchFamily="34" charset="0"/>
              <a:buChar char="•"/>
            </a:pPr>
            <a:r>
              <a:rPr lang="en-US" sz="2000" strike="noStrike" dirty="0">
                <a:solidFill>
                  <a:srgbClr val="000000"/>
                </a:solidFill>
                <a:latin typeface="Cambria" pitchFamily="18" charset="0"/>
                <a:ea typeface="DejaVu Sans"/>
              </a:rPr>
              <a:t>CSS - Cluster Synchronization Service</a:t>
            </a:r>
            <a:endParaRPr sz="2000">
              <a:latin typeface="Cambria" pitchFamily="18" charset="0"/>
            </a:endParaRPr>
          </a:p>
          <a:p>
            <a:pPr lvl="2">
              <a:lnSpc>
                <a:spcPct val="100000"/>
              </a:lnSpc>
              <a:buSzPct val="45000"/>
              <a:buFont typeface="Arial" pitchFamily="34" charset="0"/>
              <a:buChar char="•"/>
            </a:pPr>
            <a:r>
              <a:rPr lang="en-US" sz="2000" strike="noStrike" dirty="0">
                <a:solidFill>
                  <a:srgbClr val="000000"/>
                </a:solidFill>
                <a:latin typeface="Cambria" pitchFamily="18" charset="0"/>
                <a:ea typeface="DejaVu Sans"/>
              </a:rPr>
              <a:t>EVM - Event </a:t>
            </a:r>
            <a:r>
              <a:rPr lang="en-US" sz="2000" strike="noStrike" dirty="0" smtClean="0">
                <a:solidFill>
                  <a:srgbClr val="000000"/>
                </a:solidFill>
                <a:latin typeface="Cambria" pitchFamily="18" charset="0"/>
                <a:ea typeface="DejaVu Sans"/>
              </a:rPr>
              <a:t>Manager</a:t>
            </a:r>
          </a:p>
          <a:p>
            <a:pPr lvl="2">
              <a:lnSpc>
                <a:spcPct val="100000"/>
              </a:lnSpc>
              <a:buSzPct val="45000"/>
              <a:buFont typeface="Arial" pitchFamily="34" charset="0"/>
              <a:buChar char="•"/>
            </a:pPr>
            <a:endParaRPr sz="2000">
              <a:latin typeface="Cambria" pitchFamily="18" charset="0"/>
            </a:endParaRPr>
          </a:p>
          <a:p>
            <a:pPr>
              <a:lnSpc>
                <a:spcPct val="100000"/>
              </a:lnSpc>
              <a:buSzPct val="45000"/>
              <a:buFont typeface="Arial" pitchFamily="34" charset="0"/>
              <a:buChar char="•"/>
            </a:pPr>
            <a:r>
              <a:rPr lang="en-US" sz="2000" strike="noStrike" dirty="0">
                <a:solidFill>
                  <a:srgbClr val="000000"/>
                </a:solidFill>
                <a:latin typeface="Cambria" pitchFamily="18" charset="0"/>
                <a:ea typeface="DejaVu Sans"/>
              </a:rPr>
              <a:t>In Oracle 10.2 includes High Availability framework</a:t>
            </a:r>
            <a:endParaRPr sz="2000">
              <a:latin typeface="Cambria" pitchFamily="18" charset="0"/>
            </a:endParaRPr>
          </a:p>
          <a:p>
            <a:pPr lvl="1">
              <a:lnSpc>
                <a:spcPct val="100000"/>
              </a:lnSpc>
              <a:buSzPct val="75000"/>
              <a:buFont typeface="Arial" pitchFamily="34" charset="0"/>
              <a:buChar char="•"/>
            </a:pPr>
            <a:r>
              <a:rPr lang="en-US" sz="2000" strike="noStrike" dirty="0">
                <a:solidFill>
                  <a:srgbClr val="000000"/>
                </a:solidFill>
                <a:latin typeface="Cambria" pitchFamily="18" charset="0"/>
                <a:ea typeface="DejaVu Sans"/>
              </a:rPr>
              <a:t>Allows non-Oracle applications to be managed</a:t>
            </a:r>
            <a:endParaRPr sz="2000">
              <a:latin typeface="Cambria" pitchFamily="18" charset="0"/>
            </a:endParaRPr>
          </a:p>
          <a:p>
            <a:pPr>
              <a:lnSpc>
                <a:spcPct val="100000"/>
              </a:lnSpc>
            </a:pPr>
            <a:endParaRPr/>
          </a:p>
        </p:txBody>
      </p:sp>
      <p:pic>
        <p:nvPicPr>
          <p:cNvPr id="4" name="~PP433.WAV">
            <a:hlinkClick r:id="" action="ppaction://media"/>
          </p:cNvPr>
          <p:cNvPicPr>
            <a:picLocks noRot="1" noChangeAspect="1"/>
          </p:cNvPicPr>
          <p:nvPr>
            <a:wavAudioFile r:embed="rId1" name="~PP433.WAV"/>
          </p:nvPr>
        </p:nvPicPr>
        <p:blipFill>
          <a:blip r:embed="rId4"/>
          <a:stretch>
            <a:fillRect/>
          </a:stretch>
        </p:blipFill>
        <p:spPr>
          <a:xfrm>
            <a:off x="8696325" y="6410325"/>
            <a:ext cx="304800" cy="304800"/>
          </a:xfrm>
          <a:prstGeom prst="rect">
            <a:avLst/>
          </a:prstGeom>
        </p:spPr>
      </p:pic>
    </p:spTree>
  </p:cSld>
  <p:clrMapOvr>
    <a:masterClrMapping/>
  </p:clrMapOvr>
  <p:transition advTm="4047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CustomShape 1"/>
          <p:cNvSpPr/>
          <p:nvPr/>
        </p:nvSpPr>
        <p:spPr>
          <a:xfrm>
            <a:off x="170280" y="0"/>
            <a:ext cx="3634200" cy="81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a:solidFill>
                  <a:srgbClr val="000000"/>
                </a:solidFill>
                <a:latin typeface="Arial"/>
                <a:ea typeface="DejaVu Sans"/>
              </a:rPr>
              <a:t>Root Causes of Node Eviction </a:t>
            </a:r>
            <a:endParaRPr/>
          </a:p>
        </p:txBody>
      </p:sp>
      <p:sp>
        <p:nvSpPr>
          <p:cNvPr id="1197" name="CustomShape 2"/>
          <p:cNvSpPr/>
          <p:nvPr/>
        </p:nvSpPr>
        <p:spPr>
          <a:xfrm>
            <a:off x="198360" y="1675800"/>
            <a:ext cx="8605080" cy="426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Wingdings" charset="2"/>
              <a:buChar char=""/>
            </a:pPr>
            <a:r>
              <a:rPr lang="en-US" sz="1600" strike="noStrike">
                <a:solidFill>
                  <a:srgbClr val="000000"/>
                </a:solidFill>
                <a:latin typeface="Arial"/>
                <a:ea typeface="DejaVu Sans"/>
              </a:rPr>
              <a:t>Network heartbeat lost</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Voting disk problems</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cssd is not healthy</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Oprocd </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Hang check timer</a:t>
            </a:r>
            <a:endParaRPr/>
          </a:p>
          <a:p>
            <a:pPr>
              <a:lnSpc>
                <a:spcPct val="100000"/>
              </a:lnSpc>
              <a:buFont typeface="Wingdings" charset="2"/>
              <a:buChar char=""/>
            </a:pPr>
            <a:r>
              <a:rPr lang="en-US" sz="1600" strike="noStrike">
                <a:solidFill>
                  <a:srgbClr val="000000"/>
                </a:solidFill>
                <a:latin typeface="Arial"/>
                <a:ea typeface="DejaVu Sans"/>
              </a:rPr>
              <a:t>Important files to review are:</a:t>
            </a:r>
            <a:endParaRPr/>
          </a:p>
          <a:p>
            <a:pPr>
              <a:lnSpc>
                <a:spcPct val="100000"/>
              </a:lnSpc>
            </a:pPr>
            <a:endParaRPr/>
          </a:p>
          <a:p>
            <a:pPr>
              <a:lnSpc>
                <a:spcPct val="100000"/>
              </a:lnSpc>
              <a:buFont typeface="Wingdings" charset="2"/>
              <a:buChar char=""/>
            </a:pPr>
            <a:r>
              <a:rPr lang="en-US" sz="1600" strike="noStrike">
                <a:solidFill>
                  <a:srgbClr val="000000"/>
                </a:solidFill>
                <a:latin typeface="Arial"/>
                <a:ea typeface="DejaVu Sans"/>
              </a:rPr>
              <a:t>a) Each instance's alert log</a:t>
            </a:r>
            <a:endParaRPr/>
          </a:p>
          <a:p>
            <a:pPr>
              <a:lnSpc>
                <a:spcPct val="100000"/>
              </a:lnSpc>
              <a:buFont typeface="Wingdings" charset="2"/>
              <a:buChar char=""/>
            </a:pPr>
            <a:r>
              <a:rPr lang="en-US" sz="1600" strike="noStrike">
                <a:solidFill>
                  <a:srgbClr val="000000"/>
                </a:solidFill>
                <a:latin typeface="Arial"/>
                <a:ea typeface="DejaVu Sans"/>
              </a:rPr>
              <a:t>b) Each instance's LMON trace file</a:t>
            </a:r>
            <a:endParaRPr/>
          </a:p>
          <a:p>
            <a:pPr>
              <a:lnSpc>
                <a:spcPct val="100000"/>
              </a:lnSpc>
              <a:buFont typeface="Wingdings" charset="2"/>
              <a:buChar char=""/>
            </a:pPr>
            <a:r>
              <a:rPr lang="en-US" sz="1600" strike="noStrike">
                <a:solidFill>
                  <a:srgbClr val="000000"/>
                </a:solidFill>
                <a:latin typeface="Arial"/>
                <a:ea typeface="DejaVu Sans"/>
              </a:rPr>
              <a:t>c) awr reports from all nodes leading up to the eviction</a:t>
            </a:r>
            <a:endParaRPr/>
          </a:p>
          <a:p>
            <a:pPr>
              <a:lnSpc>
                <a:spcPct val="100000"/>
              </a:lnSpc>
              <a:buFont typeface="Wingdings" charset="2"/>
              <a:buChar char=""/>
            </a:pPr>
            <a:r>
              <a:rPr lang="en-US" sz="1600" strike="noStrike">
                <a:solidFill>
                  <a:srgbClr val="000000"/>
                </a:solidFill>
                <a:latin typeface="Arial"/>
                <a:ea typeface="DejaVu Sans"/>
              </a:rPr>
              <a:t>d) Each node's syslog or messages file</a:t>
            </a:r>
            <a:endParaRPr/>
          </a:p>
          <a:p>
            <a:pPr>
              <a:lnSpc>
                <a:spcPct val="100000"/>
              </a:lnSpc>
              <a:buFont typeface="Wingdings" charset="2"/>
              <a:buChar char=""/>
            </a:pPr>
            <a:r>
              <a:rPr lang="en-US" sz="1600" strike="noStrike">
                <a:solidFill>
                  <a:srgbClr val="000000"/>
                </a:solidFill>
                <a:latin typeface="Arial"/>
                <a:ea typeface="DejaVu Sans"/>
              </a:rPr>
              <a:t>e) iostat output before, after, and during evictions</a:t>
            </a:r>
            <a:endParaRPr/>
          </a:p>
          <a:p>
            <a:pPr>
              <a:lnSpc>
                <a:spcPct val="100000"/>
              </a:lnSpc>
              <a:buFont typeface="Wingdings" charset="2"/>
              <a:buChar char=""/>
            </a:pPr>
            <a:r>
              <a:rPr lang="en-US" sz="1600" strike="noStrike">
                <a:solidFill>
                  <a:srgbClr val="000000"/>
                </a:solidFill>
                <a:latin typeface="Arial"/>
                <a:ea typeface="DejaVu Sans"/>
              </a:rPr>
              <a:t>f) vmstat output before, after, and during evictions</a:t>
            </a:r>
            <a:endParaRPr/>
          </a:p>
          <a:p>
            <a:pPr>
              <a:lnSpc>
                <a:spcPct val="100000"/>
              </a:lnSpc>
            </a:pPr>
            <a:r>
              <a:rPr lang="en-US" sz="1600" strike="noStrike">
                <a:solidFill>
                  <a:srgbClr val="000000"/>
                </a:solidFill>
                <a:latin typeface="Arial"/>
                <a:ea typeface="DejaVu Sans"/>
              </a:rPr>
              <a:t>g) netstat output before, after, and during evictions</a:t>
            </a:r>
            <a:r>
              <a:rPr lang="en-US" sz="1600" b="1" strike="noStrike">
                <a:solidFill>
                  <a:srgbClr val="000000"/>
                </a:solidFill>
                <a:latin typeface="Arial"/>
                <a:ea typeface="DejaVu Sans"/>
              </a:rPr>
              <a:t> </a:t>
            </a:r>
            <a:endParaRPr/>
          </a:p>
          <a:p>
            <a:pPr>
              <a:lnSpc>
                <a:spcPct val="115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98" name="CustomShape 3"/>
          <p:cNvSpPr/>
          <p:nvPr/>
        </p:nvSpPr>
        <p:spPr>
          <a:xfrm>
            <a:off x="3352680" y="6279120"/>
            <a:ext cx="4109400" cy="359640"/>
          </a:xfrm>
          <a:prstGeom prst="rect">
            <a:avLst/>
          </a:prstGeom>
          <a:noFill/>
          <a:ln>
            <a:noFill/>
          </a:ln>
        </p:spPr>
        <p:style>
          <a:lnRef idx="0">
            <a:scrgbClr r="0" g="0" b="0"/>
          </a:lnRef>
          <a:fillRef idx="0">
            <a:scrgbClr r="0" g="0" b="0"/>
          </a:fillRef>
          <a:effectRef idx="0">
            <a:scrgbClr r="0" g="0" b="0"/>
          </a:effectRef>
          <a:fontRef idx="minor"/>
        </p:style>
      </p:sp>
      <p:sp>
        <p:nvSpPr>
          <p:cNvPr id="1199" name="CustomShape 4"/>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E06CD85B-620B-498C-8C3A-E17FEF3412BA}" type="slidenum">
              <a:rPr lang="en-US" sz="1200" strike="noStrike">
                <a:solidFill>
                  <a:srgbClr val="8B8B8B"/>
                </a:solidFill>
                <a:latin typeface="Calibri"/>
                <a:ea typeface="DejaVu Sans"/>
              </a:rPr>
              <a:pPr algn="r">
                <a:lnSpc>
                  <a:spcPct val="100000"/>
                </a:lnSpc>
              </a:pPr>
              <a:t>60</a:t>
            </a:fld>
            <a:endParaRPr/>
          </a:p>
        </p:txBody>
      </p:sp>
      <p:pic>
        <p:nvPicPr>
          <p:cNvPr id="6" name="~PP3799.WAV">
            <a:hlinkClick r:id="" action="ppaction://media"/>
          </p:cNvPr>
          <p:cNvPicPr>
            <a:picLocks noRot="1" noChangeAspect="1"/>
          </p:cNvPicPr>
          <p:nvPr>
            <a:wavAudioFile r:embed="rId1" name="~PP3799.WAV"/>
          </p:nvPr>
        </p:nvPicPr>
        <p:blipFill>
          <a:blip r:embed="rId4"/>
          <a:stretch>
            <a:fillRect/>
          </a:stretch>
        </p:blipFill>
        <p:spPr>
          <a:xfrm>
            <a:off x="8696325" y="6410325"/>
            <a:ext cx="304800" cy="304800"/>
          </a:xfrm>
          <a:prstGeom prst="rect">
            <a:avLst/>
          </a:prstGeom>
        </p:spPr>
      </p:pic>
    </p:spTree>
  </p:cSld>
  <p:clrMapOvr>
    <a:masterClrMapping/>
  </p:clrMapOvr>
  <p:transition advTm="179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0"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4000" strike="noStrike">
                <a:solidFill>
                  <a:srgbClr val="000000"/>
                </a:solidFill>
                <a:latin typeface="Arial"/>
                <a:ea typeface="DejaVu Sans"/>
              </a:rPr>
              <a:t>ASM OVERVIEW</a:t>
            </a:r>
            <a:endParaRPr/>
          </a:p>
        </p:txBody>
      </p:sp>
      <p:sp>
        <p:nvSpPr>
          <p:cNvPr id="1201" name="CustomShape 2"/>
          <p:cNvSpPr/>
          <p:nvPr/>
        </p:nvSpPr>
        <p:spPr>
          <a:xfrm>
            <a:off x="863280" y="1815840"/>
            <a:ext cx="7362360" cy="330300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nSpc>
                <a:spcPct val="100000"/>
              </a:lnSpc>
              <a:buFont typeface="StarSymbol"/>
              <a:buChar char="l"/>
            </a:pPr>
            <a:r>
              <a:rPr lang="en-US" sz="2000" b="1" strike="noStrike">
                <a:solidFill>
                  <a:srgbClr val="000000"/>
                </a:solidFill>
                <a:latin typeface="Arial"/>
                <a:ea typeface="DejaVu Sans"/>
              </a:rPr>
              <a:t>ASM Overview </a:t>
            </a:r>
            <a:endParaRPr/>
          </a:p>
          <a:p>
            <a:pPr>
              <a:lnSpc>
                <a:spcPct val="100000"/>
              </a:lnSpc>
              <a:buSzPct val="45000"/>
              <a:buFont typeface="StarSymbol"/>
              <a:buChar char="l"/>
            </a:pPr>
            <a:r>
              <a:rPr lang="en-US" sz="2000" b="1" strike="noStrike">
                <a:solidFill>
                  <a:srgbClr val="000000"/>
                </a:solidFill>
                <a:latin typeface="Arial"/>
                <a:ea typeface="DejaVu Sans"/>
              </a:rPr>
              <a:t> Disk and disk group</a:t>
            </a:r>
            <a:endParaRPr/>
          </a:p>
          <a:p>
            <a:pPr>
              <a:lnSpc>
                <a:spcPct val="100000"/>
              </a:lnSpc>
            </a:pPr>
            <a:r>
              <a:rPr lang="en-US" sz="2000" b="1" strike="noStrike">
                <a:solidFill>
                  <a:srgbClr val="000000"/>
                </a:solidFill>
                <a:latin typeface="Arial"/>
                <a:ea typeface="DejaVu Sans"/>
              </a:rPr>
              <a:t> Initialization parameter file for ASM</a:t>
            </a:r>
            <a:endParaRPr/>
          </a:p>
          <a:p>
            <a:pPr>
              <a:lnSpc>
                <a:spcPct val="100000"/>
              </a:lnSpc>
              <a:buSzPct val="45000"/>
              <a:buFont typeface="StarSymbol"/>
              <a:buChar char="l"/>
            </a:pPr>
            <a:r>
              <a:rPr lang="en-US" sz="2000" b="1" strike="noStrike">
                <a:solidFill>
                  <a:srgbClr val="000000"/>
                </a:solidFill>
                <a:latin typeface="Arial"/>
                <a:ea typeface="DejaVu Sans"/>
              </a:rPr>
              <a:t>Basic ASM Command</a:t>
            </a:r>
            <a:endParaRPr/>
          </a:p>
          <a:p>
            <a:pPr>
              <a:lnSpc>
                <a:spcPct val="100000"/>
              </a:lnSpc>
            </a:pPr>
            <a:endParaRPr/>
          </a:p>
        </p:txBody>
      </p:sp>
      <p:pic>
        <p:nvPicPr>
          <p:cNvPr id="4" name="~PP114.WAV">
            <a:hlinkClick r:id="" action="ppaction://media"/>
          </p:cNvPr>
          <p:cNvPicPr>
            <a:picLocks noRot="1" noChangeAspect="1"/>
          </p:cNvPicPr>
          <p:nvPr>
            <a:wavAudioFile r:embed="rId1" name="~PP114.WAV"/>
          </p:nvPr>
        </p:nvPicPr>
        <p:blipFill>
          <a:blip r:embed="rId4"/>
          <a:stretch>
            <a:fillRect/>
          </a:stretch>
        </p:blipFill>
        <p:spPr>
          <a:xfrm>
            <a:off x="8696325" y="6410325"/>
            <a:ext cx="304800" cy="304800"/>
          </a:xfrm>
          <a:prstGeom prst="rect">
            <a:avLst/>
          </a:prstGeom>
        </p:spPr>
      </p:pic>
    </p:spTree>
  </p:cSld>
  <p:clrMapOvr>
    <a:masterClrMapping/>
  </p:clrMapOvr>
  <p:transition advTm="2075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2" name="CustomShape 1"/>
          <p:cNvSpPr/>
          <p:nvPr/>
        </p:nvSpPr>
        <p:spPr>
          <a:xfrm>
            <a:off x="888840" y="533520"/>
            <a:ext cx="7311600" cy="65160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b="1" strike="noStrike">
                <a:solidFill>
                  <a:srgbClr val="000000"/>
                </a:solidFill>
                <a:latin typeface="Arial"/>
                <a:ea typeface="DejaVu Sans"/>
              </a:rPr>
              <a:t>ASM OVERVIEW</a:t>
            </a:r>
            <a:endParaRPr/>
          </a:p>
        </p:txBody>
      </p:sp>
      <p:sp>
        <p:nvSpPr>
          <p:cNvPr id="1203" name="CustomShape 2"/>
          <p:cNvSpPr/>
          <p:nvPr/>
        </p:nvSpPr>
        <p:spPr>
          <a:xfrm>
            <a:off x="863280" y="1463040"/>
            <a:ext cx="7362360" cy="522036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r>
              <a:rPr lang="en-US" strike="noStrike">
                <a:solidFill>
                  <a:srgbClr val="000000"/>
                </a:solidFill>
                <a:latin typeface="Arial"/>
                <a:ea typeface="DejaVu Sans"/>
              </a:rPr>
              <a:t> ASM is a volume manager and a file system for Oracle Database files that supports single instance Oracle Database and Oracle RAC Database. Oracle ASM was introduce in oracle 10.1 </a:t>
            </a:r>
            <a:endParaRPr/>
          </a:p>
          <a:p>
            <a:r>
              <a:rPr lang="en-US" strike="noStrike">
                <a:solidFill>
                  <a:srgbClr val="000000"/>
                </a:solidFill>
                <a:latin typeface="Arial"/>
                <a:ea typeface="DejaVu Sans"/>
              </a:rPr>
              <a:t>Oracle ASM is Oracle’s recommended storage management solution that provides an alternative to conventional volume managers, file systems, and raw devices</a:t>
            </a:r>
            <a:endParaRPr/>
          </a:p>
          <a:p>
            <a:r>
              <a:rPr lang="en-US" strike="noStrike">
                <a:solidFill>
                  <a:srgbClr val="000000"/>
                </a:solidFill>
                <a:latin typeface="Arial"/>
                <a:ea typeface="DejaVu Sans"/>
              </a:rPr>
              <a:t>Portable and high performance</a:t>
            </a:r>
            <a:endParaRPr/>
          </a:p>
          <a:p>
            <a:pPr lvl="1">
              <a:lnSpc>
                <a:spcPct val="100000"/>
              </a:lnSpc>
              <a:buSzPct val="75000"/>
              <a:buFont typeface="StarSymbol"/>
              <a:buChar char="l"/>
            </a:pPr>
            <a:r>
              <a:rPr lang="en-US" strike="noStrike">
                <a:solidFill>
                  <a:srgbClr val="000000"/>
                </a:solidFill>
                <a:latin typeface="Arial"/>
                <a:ea typeface="DejaVu Sans"/>
              </a:rPr>
              <a:t>cluster file system</a:t>
            </a:r>
            <a:endParaRPr/>
          </a:p>
          <a:p>
            <a:pPr lvl="1">
              <a:lnSpc>
                <a:spcPct val="100000"/>
              </a:lnSpc>
              <a:buSzPct val="75000"/>
              <a:buFont typeface="StarSymbol"/>
              <a:buChar char="l"/>
            </a:pPr>
            <a:r>
              <a:rPr lang="en-US" strike="noStrike">
                <a:solidFill>
                  <a:srgbClr val="000000"/>
                </a:solidFill>
                <a:latin typeface="Arial"/>
                <a:ea typeface="DejaVu Sans"/>
              </a:rPr>
              <a:t>Manages Oracle database files</a:t>
            </a:r>
            <a:endParaRPr/>
          </a:p>
          <a:p>
            <a:pPr lvl="1">
              <a:lnSpc>
                <a:spcPct val="100000"/>
              </a:lnSpc>
              <a:buSzPct val="75000"/>
              <a:buFont typeface="StarSymbol"/>
              <a:buChar char="l"/>
            </a:pPr>
            <a:r>
              <a:rPr lang="en-US" strike="noStrike">
                <a:solidFill>
                  <a:srgbClr val="000000"/>
                </a:solidFill>
                <a:latin typeface="Arial"/>
                <a:ea typeface="DejaVu Sans"/>
              </a:rPr>
              <a:t>Data is spread across disks</a:t>
            </a:r>
            <a:endParaRPr/>
          </a:p>
          <a:p>
            <a:pPr lvl="1">
              <a:lnSpc>
                <a:spcPct val="100000"/>
              </a:lnSpc>
              <a:buSzPct val="75000"/>
              <a:buFont typeface="StarSymbol"/>
              <a:buChar char="l"/>
            </a:pPr>
            <a:r>
              <a:rPr lang="en-US" strike="noStrike">
                <a:solidFill>
                  <a:srgbClr val="000000"/>
                </a:solidFill>
                <a:latin typeface="Arial"/>
                <a:ea typeface="DejaVu Sans"/>
              </a:rPr>
              <a:t>to balance load</a:t>
            </a:r>
            <a:endParaRPr/>
          </a:p>
          <a:p>
            <a:pPr lvl="1">
              <a:lnSpc>
                <a:spcPct val="100000"/>
              </a:lnSpc>
              <a:buSzPct val="75000"/>
              <a:buFont typeface="StarSymbol"/>
              <a:buChar char="l"/>
            </a:pPr>
            <a:r>
              <a:rPr lang="en-US" strike="noStrike">
                <a:solidFill>
                  <a:srgbClr val="000000"/>
                </a:solidFill>
                <a:latin typeface="Arial"/>
                <a:ea typeface="DejaVu Sans"/>
              </a:rPr>
              <a:t>Integrated mirroring across</a:t>
            </a:r>
            <a:endParaRPr/>
          </a:p>
          <a:p>
            <a:pPr lvl="1">
              <a:lnSpc>
                <a:spcPct val="100000"/>
              </a:lnSpc>
              <a:buSzPct val="75000"/>
              <a:buFont typeface="StarSymbol"/>
              <a:buChar char="l"/>
            </a:pPr>
            <a:r>
              <a:rPr lang="en-US" strike="noStrike">
                <a:solidFill>
                  <a:srgbClr val="000000"/>
                </a:solidFill>
                <a:latin typeface="Arial"/>
                <a:ea typeface="DejaVu Sans"/>
              </a:rPr>
              <a:t>disks</a:t>
            </a:r>
            <a:endParaRPr/>
          </a:p>
          <a:p>
            <a:pPr>
              <a:lnSpc>
                <a:spcPct val="100000"/>
              </a:lnSpc>
            </a:pPr>
            <a:endParaRPr/>
          </a:p>
        </p:txBody>
      </p:sp>
      <p:sp>
        <p:nvSpPr>
          <p:cNvPr id="1204" name="CustomShape 3"/>
          <p:cNvSpPr/>
          <p:nvPr/>
        </p:nvSpPr>
        <p:spPr>
          <a:xfrm>
            <a:off x="6217920" y="5652360"/>
            <a:ext cx="2358720" cy="551880"/>
          </a:xfrm>
          <a:prstGeom prst="rect">
            <a:avLst/>
          </a:prstGeom>
          <a:solidFill>
            <a:srgbClr val="99CC99"/>
          </a:solidFill>
          <a:ln w="28440">
            <a:solidFill>
              <a:srgbClr val="000000"/>
            </a:solidFill>
            <a:miter/>
          </a:ln>
        </p:spPr>
        <p:style>
          <a:lnRef idx="0">
            <a:scrgbClr r="0" g="0" b="0"/>
          </a:lnRef>
          <a:fillRef idx="0">
            <a:scrgbClr r="0" g="0" b="0"/>
          </a:fillRef>
          <a:effectRef idx="0">
            <a:scrgbClr r="0" g="0" b="0"/>
          </a:effectRef>
          <a:fontRef idx="minor"/>
        </p:style>
      </p:sp>
      <p:sp>
        <p:nvSpPr>
          <p:cNvPr id="1205" name="CustomShape 4"/>
          <p:cNvSpPr/>
          <p:nvPr/>
        </p:nvSpPr>
        <p:spPr>
          <a:xfrm>
            <a:off x="6217920" y="5096520"/>
            <a:ext cx="2345760" cy="552240"/>
          </a:xfrm>
          <a:prstGeom prst="rect">
            <a:avLst/>
          </a:prstGeom>
          <a:solidFill>
            <a:srgbClr val="FFCC99"/>
          </a:solidFill>
          <a:ln w="28440">
            <a:solidFill>
              <a:srgbClr val="000000"/>
            </a:solidFill>
            <a:miter/>
          </a:ln>
        </p:spPr>
        <p:style>
          <a:lnRef idx="0">
            <a:scrgbClr r="0" g="0" b="0"/>
          </a:lnRef>
          <a:fillRef idx="0">
            <a:scrgbClr r="0" g="0" b="0"/>
          </a:fillRef>
          <a:effectRef idx="0">
            <a:scrgbClr r="0" g="0" b="0"/>
          </a:effectRef>
          <a:fontRef idx="minor"/>
        </p:style>
      </p:sp>
      <p:sp>
        <p:nvSpPr>
          <p:cNvPr id="1206" name="CustomShape 5"/>
          <p:cNvSpPr/>
          <p:nvPr/>
        </p:nvSpPr>
        <p:spPr>
          <a:xfrm>
            <a:off x="6217920" y="4541040"/>
            <a:ext cx="2345760" cy="551880"/>
          </a:xfrm>
          <a:prstGeom prst="rect">
            <a:avLst/>
          </a:prstGeom>
          <a:solidFill>
            <a:srgbClr val="FF9999"/>
          </a:solidFill>
          <a:ln w="28440">
            <a:solidFill>
              <a:srgbClr val="000000"/>
            </a:solidFill>
            <a:miter/>
          </a:ln>
        </p:spPr>
        <p:style>
          <a:lnRef idx="0">
            <a:scrgbClr r="0" g="0" b="0"/>
          </a:lnRef>
          <a:fillRef idx="0">
            <a:scrgbClr r="0" g="0" b="0"/>
          </a:fillRef>
          <a:effectRef idx="0">
            <a:scrgbClr r="0" g="0" b="0"/>
          </a:effectRef>
          <a:fontRef idx="minor"/>
        </p:style>
      </p:sp>
      <p:sp>
        <p:nvSpPr>
          <p:cNvPr id="1207" name="CustomShape 6"/>
          <p:cNvSpPr/>
          <p:nvPr/>
        </p:nvSpPr>
        <p:spPr>
          <a:xfrm>
            <a:off x="7767360" y="4541040"/>
            <a:ext cx="809280" cy="1107720"/>
          </a:xfrm>
          <a:prstGeom prst="rect">
            <a:avLst/>
          </a:prstGeom>
          <a:solidFill>
            <a:srgbClr val="FFCCFF"/>
          </a:solidFill>
          <a:ln w="28440">
            <a:solidFill>
              <a:srgbClr val="000000"/>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en-US" b="1" strike="noStrike">
                <a:solidFill>
                  <a:srgbClr val="FF0000"/>
                </a:solidFill>
                <a:latin typeface="Arial"/>
                <a:ea typeface="DejaVu Sans"/>
              </a:rPr>
              <a:t>ASM</a:t>
            </a:r>
            <a:endParaRPr/>
          </a:p>
        </p:txBody>
      </p:sp>
      <p:sp>
        <p:nvSpPr>
          <p:cNvPr id="1208" name="CustomShape 7"/>
          <p:cNvSpPr/>
          <p:nvPr/>
        </p:nvSpPr>
        <p:spPr>
          <a:xfrm>
            <a:off x="6470640" y="4504680"/>
            <a:ext cx="98928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b="1" strike="noStrike">
                <a:solidFill>
                  <a:srgbClr val="000000"/>
                </a:solidFill>
                <a:latin typeface="Arial"/>
                <a:ea typeface="DejaVu Sans"/>
              </a:rPr>
              <a:t>File</a:t>
            </a:r>
            <a:endParaRPr/>
          </a:p>
          <a:p>
            <a:pPr algn="ctr">
              <a:lnSpc>
                <a:spcPct val="100000"/>
              </a:lnSpc>
            </a:pPr>
            <a:r>
              <a:rPr lang="en-US" b="1" strike="noStrike">
                <a:solidFill>
                  <a:srgbClr val="000000"/>
                </a:solidFill>
                <a:latin typeface="Arial"/>
                <a:ea typeface="DejaVu Sans"/>
              </a:rPr>
              <a:t>System</a:t>
            </a:r>
            <a:endParaRPr/>
          </a:p>
        </p:txBody>
      </p:sp>
      <p:sp>
        <p:nvSpPr>
          <p:cNvPr id="1209" name="CustomShape 8"/>
          <p:cNvSpPr/>
          <p:nvPr/>
        </p:nvSpPr>
        <p:spPr>
          <a:xfrm>
            <a:off x="6433560" y="5071680"/>
            <a:ext cx="1114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b="1" strike="noStrike">
                <a:solidFill>
                  <a:srgbClr val="000000"/>
                </a:solidFill>
                <a:latin typeface="Arial"/>
                <a:ea typeface="DejaVu Sans"/>
              </a:rPr>
              <a:t>Volume</a:t>
            </a:r>
            <a:endParaRPr/>
          </a:p>
          <a:p>
            <a:pPr algn="ctr">
              <a:lnSpc>
                <a:spcPct val="100000"/>
              </a:lnSpc>
            </a:pPr>
            <a:r>
              <a:rPr lang="en-US" b="1" strike="noStrike">
                <a:solidFill>
                  <a:srgbClr val="000000"/>
                </a:solidFill>
                <a:latin typeface="Arial"/>
                <a:ea typeface="DejaVu Sans"/>
              </a:rPr>
              <a:t>Manager</a:t>
            </a:r>
            <a:endParaRPr/>
          </a:p>
        </p:txBody>
      </p:sp>
      <p:sp>
        <p:nvSpPr>
          <p:cNvPr id="1210" name="CustomShape 9"/>
          <p:cNvSpPr/>
          <p:nvPr/>
        </p:nvSpPr>
        <p:spPr>
          <a:xfrm>
            <a:off x="6281640" y="5754960"/>
            <a:ext cx="2129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Arial"/>
                <a:ea typeface="DejaVu Sans"/>
              </a:rPr>
              <a:t>Operating System</a:t>
            </a:r>
            <a:endParaRPr/>
          </a:p>
        </p:txBody>
      </p:sp>
      <p:sp>
        <p:nvSpPr>
          <p:cNvPr id="1211" name="CustomShape 10"/>
          <p:cNvSpPr/>
          <p:nvPr/>
        </p:nvSpPr>
        <p:spPr>
          <a:xfrm>
            <a:off x="6217920" y="3383280"/>
            <a:ext cx="2358720" cy="1154160"/>
          </a:xfrm>
          <a:prstGeom prst="rect">
            <a:avLst/>
          </a:prstGeom>
          <a:solidFill>
            <a:srgbClr val="FFFF00"/>
          </a:solidFill>
          <a:ln w="28440">
            <a:solidFill>
              <a:srgbClr val="000000"/>
            </a:solidFill>
            <a:miter/>
          </a:ln>
        </p:spPr>
        <p:style>
          <a:lnRef idx="0">
            <a:scrgbClr r="0" g="0" b="0"/>
          </a:lnRef>
          <a:fillRef idx="0">
            <a:scrgbClr r="0" g="0" b="0"/>
          </a:fillRef>
          <a:effectRef idx="0">
            <a:scrgbClr r="0" g="0" b="0"/>
          </a:effectRef>
          <a:fontRef idx="minor"/>
        </p:style>
      </p:sp>
      <p:sp>
        <p:nvSpPr>
          <p:cNvPr id="1212" name="CustomShape 11"/>
          <p:cNvSpPr/>
          <p:nvPr/>
        </p:nvSpPr>
        <p:spPr>
          <a:xfrm>
            <a:off x="6687720" y="3509280"/>
            <a:ext cx="1419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Arial"/>
                <a:ea typeface="DejaVu Sans"/>
              </a:rPr>
              <a:t>Application</a:t>
            </a:r>
            <a:endParaRPr/>
          </a:p>
        </p:txBody>
      </p:sp>
      <p:sp>
        <p:nvSpPr>
          <p:cNvPr id="1213" name="CustomShape 12"/>
          <p:cNvSpPr/>
          <p:nvPr/>
        </p:nvSpPr>
        <p:spPr>
          <a:xfrm>
            <a:off x="6738480" y="3996720"/>
            <a:ext cx="1838160" cy="540720"/>
          </a:xfrm>
          <a:prstGeom prst="rect">
            <a:avLst/>
          </a:prstGeom>
          <a:solidFill>
            <a:srgbClr val="9999FF"/>
          </a:solidFill>
          <a:ln w="28440">
            <a:solidFill>
              <a:srgbClr val="000000"/>
            </a:solidFill>
            <a:miter/>
          </a:ln>
        </p:spPr>
        <p:style>
          <a:lnRef idx="0">
            <a:scrgbClr r="0" g="0" b="0"/>
          </a:lnRef>
          <a:fillRef idx="0">
            <a:scrgbClr r="0" g="0" b="0"/>
          </a:fillRef>
          <a:effectRef idx="0">
            <a:scrgbClr r="0" g="0" b="0"/>
          </a:effectRef>
          <a:fontRef idx="minor"/>
        </p:style>
      </p:sp>
      <p:sp>
        <p:nvSpPr>
          <p:cNvPr id="1214" name="CustomShape 13"/>
          <p:cNvSpPr/>
          <p:nvPr/>
        </p:nvSpPr>
        <p:spPr>
          <a:xfrm>
            <a:off x="7106760" y="4099680"/>
            <a:ext cx="11905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Arial"/>
                <a:ea typeface="DejaVu Sans"/>
              </a:rPr>
              <a:t>Database</a:t>
            </a:r>
            <a:endParaRPr/>
          </a:p>
        </p:txBody>
      </p:sp>
      <p:pic>
        <p:nvPicPr>
          <p:cNvPr id="15" name="~PP261.WAV">
            <a:hlinkClick r:id="" action="ppaction://media"/>
          </p:cNvPr>
          <p:cNvPicPr>
            <a:picLocks noRot="1" noChangeAspect="1"/>
          </p:cNvPicPr>
          <p:nvPr>
            <a:wavAudioFile r:embed="rId1" name="~PP261.WAV"/>
          </p:nvPr>
        </p:nvPicPr>
        <p:blipFill>
          <a:blip r:embed="rId4"/>
          <a:stretch>
            <a:fillRect/>
          </a:stretch>
        </p:blipFill>
        <p:spPr>
          <a:xfrm>
            <a:off x="8696325" y="6410325"/>
            <a:ext cx="304800" cy="304800"/>
          </a:xfrm>
          <a:prstGeom prst="rect">
            <a:avLst/>
          </a:prstGeom>
        </p:spPr>
      </p:pic>
    </p:spTree>
  </p:cSld>
  <p:clrMapOvr>
    <a:masterClrMapping/>
  </p:clrMapOvr>
  <p:transition advTm="4500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5" name="CustomShape 1"/>
          <p:cNvSpPr/>
          <p:nvPr/>
        </p:nvSpPr>
        <p:spPr>
          <a:xfrm>
            <a:off x="888840" y="533520"/>
            <a:ext cx="7311600" cy="46872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r>
              <a:rPr lang="en-US" sz="2600" b="1" strike="noStrike">
                <a:solidFill>
                  <a:srgbClr val="000000"/>
                </a:solidFill>
                <a:latin typeface="Arial"/>
                <a:ea typeface="DejaVu Sans"/>
              </a:rPr>
              <a:t>ASM Overview</a:t>
            </a:r>
            <a:endParaRPr/>
          </a:p>
          <a:p>
            <a:pPr algn="ctr">
              <a:lnSpc>
                <a:spcPct val="100000"/>
              </a:lnSpc>
            </a:pPr>
            <a:endParaRPr/>
          </a:p>
        </p:txBody>
      </p:sp>
      <p:sp>
        <p:nvSpPr>
          <p:cNvPr id="1216" name="CustomShape 2"/>
          <p:cNvSpPr/>
          <p:nvPr/>
        </p:nvSpPr>
        <p:spPr>
          <a:xfrm>
            <a:off x="772920" y="1086840"/>
            <a:ext cx="7362360" cy="56768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r>
              <a:rPr lang="en-US" strike="noStrike">
                <a:solidFill>
                  <a:srgbClr val="000000"/>
                </a:solidFill>
                <a:latin typeface="DejaVu Serif"/>
                <a:ea typeface="ヒラギノ角ゴ ProN W3"/>
              </a:rPr>
              <a:t>In order to use ASM in a RAC cluster, a separate ASM instance must be running on each node.it maintain metadata in the ASM disk group . The ASM instance must be started before other database instances .So database instance can access file located in ASM storage. The database instance communicates with the ASM instance to obtain information about file stored in ASM. </a:t>
            </a:r>
            <a:r>
              <a:rPr lang="en-US" strike="noStrike">
                <a:solidFill>
                  <a:srgbClr val="000000"/>
                </a:solidFill>
                <a:latin typeface="DejaVu Serif"/>
                <a:ea typeface="Times New Roman"/>
              </a:rPr>
              <a:t>ASM divides files into allocation units (AUs) and spreads the AUs for each file evenly across all the disk.. One unique advantage of ASM is that the mirroring is applied on a file basis, rather than on a volume basis.</a:t>
            </a:r>
            <a:endParaRPr/>
          </a:p>
          <a:p>
            <a:r>
              <a:rPr lang="en-US" strike="noStrike">
                <a:solidFill>
                  <a:srgbClr val="000000"/>
                </a:solidFill>
                <a:latin typeface="DejaVu Serif"/>
                <a:ea typeface="Times New Roman"/>
              </a:rPr>
              <a:t>ASM supports data files, log files, control files, archive logs, RMAN backup sets, and other Oracle database file types. </a:t>
            </a:r>
            <a:endParaRPr/>
          </a:p>
          <a:p>
            <a:r>
              <a:rPr lang="en-US" strike="noStrike">
                <a:solidFill>
                  <a:srgbClr val="000000"/>
                </a:solidFill>
                <a:latin typeface="DejaVu Serif"/>
                <a:ea typeface="Times New Roman"/>
              </a:rPr>
              <a:t>.</a:t>
            </a:r>
            <a:endParaRPr/>
          </a:p>
          <a:p>
            <a:pPr>
              <a:lnSpc>
                <a:spcPct val="100000"/>
              </a:lnSpc>
            </a:pPr>
            <a:r>
              <a:rPr lang="en-US" b="1" strike="noStrike">
                <a:solidFill>
                  <a:srgbClr val="000000"/>
                </a:solidFill>
                <a:latin typeface="DejaVu Serif"/>
                <a:ea typeface="Times New Roman"/>
              </a:rPr>
              <a:t>Disk Groups -</a:t>
            </a:r>
            <a:r>
              <a:rPr lang="en-US" strike="noStrike">
                <a:solidFill>
                  <a:srgbClr val="000000"/>
                </a:solidFill>
                <a:latin typeface="DejaVu Serif"/>
                <a:ea typeface="ヒラギノ角ゴ ProN W3"/>
              </a:rPr>
              <a:t>Logical grouping of disks and determine file mirroring option</a:t>
            </a:r>
            <a:endParaRPr/>
          </a:p>
          <a:p>
            <a:pPr>
              <a:lnSpc>
                <a:spcPct val="100000"/>
              </a:lnSpc>
            </a:pPr>
            <a:r>
              <a:rPr lang="en-US" b="1" strike="noStrike">
                <a:solidFill>
                  <a:srgbClr val="000000"/>
                </a:solidFill>
                <a:latin typeface="DejaVu Serif"/>
                <a:ea typeface="ヒラギノ角ゴ ProN W3"/>
              </a:rPr>
              <a:t>ASM Disks-</a:t>
            </a:r>
            <a:r>
              <a:rPr lang="en-US" strike="noStrike">
                <a:solidFill>
                  <a:srgbClr val="000000"/>
                </a:solidFill>
                <a:latin typeface="DejaVu Serif"/>
                <a:ea typeface="ヒラギノ角ゴ ProN W3"/>
              </a:rPr>
              <a:t>LUNs presented to ASM</a:t>
            </a:r>
            <a:endParaRPr/>
          </a:p>
          <a:p>
            <a:pPr>
              <a:lnSpc>
                <a:spcPct val="100000"/>
              </a:lnSpc>
            </a:pPr>
            <a:r>
              <a:rPr lang="en-US" b="1" strike="noStrike">
                <a:solidFill>
                  <a:srgbClr val="000000"/>
                </a:solidFill>
                <a:latin typeface="DejaVu Serif"/>
                <a:ea typeface="ヒラギノ角ゴ ProN W3"/>
              </a:rPr>
              <a:t>ASM Files -</a:t>
            </a:r>
            <a:r>
              <a:rPr lang="en-US" strike="noStrike">
                <a:solidFill>
                  <a:srgbClr val="000000"/>
                </a:solidFill>
                <a:latin typeface="DejaVu Serif"/>
                <a:ea typeface="ヒラギノ角ゴ ProN W3"/>
              </a:rPr>
              <a:t>Files that are stored in ASM disk groups are called ASM files, this includes database files and ACFS-ADVM volume files</a:t>
            </a:r>
            <a:endParaRPr/>
          </a:p>
        </p:txBody>
      </p:sp>
      <p:pic>
        <p:nvPicPr>
          <p:cNvPr id="4" name="~PP1267.WAV">
            <a:hlinkClick r:id="" action="ppaction://media"/>
          </p:cNvPr>
          <p:cNvPicPr>
            <a:picLocks noRot="1" noChangeAspect="1"/>
          </p:cNvPicPr>
          <p:nvPr>
            <a:wavAudioFile r:embed="rId1" name="~PP1267.WAV"/>
          </p:nvPr>
        </p:nvPicPr>
        <p:blipFill>
          <a:blip r:embed="rId4"/>
          <a:stretch>
            <a:fillRect/>
          </a:stretch>
        </p:blipFill>
        <p:spPr>
          <a:xfrm>
            <a:off x="8696325" y="6410325"/>
            <a:ext cx="304800" cy="304800"/>
          </a:xfrm>
          <a:prstGeom prst="rect">
            <a:avLst/>
          </a:prstGeom>
        </p:spPr>
      </p:pic>
    </p:spTree>
  </p:cSld>
  <p:clrMapOvr>
    <a:masterClrMapping/>
  </p:clrMapOvr>
  <p:transition advTm="4594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Shape 1"/>
          <p:cNvSpPr txBox="1"/>
          <p:nvPr/>
        </p:nvSpPr>
        <p:spPr>
          <a:xfrm>
            <a:off x="-37800" y="0"/>
            <a:ext cx="9286560" cy="7833240"/>
          </a:xfrm>
          <a:prstGeom prst="rect">
            <a:avLst/>
          </a:prstGeom>
          <a:noFill/>
          <a:ln>
            <a:noFill/>
          </a:ln>
        </p:spPr>
        <p:txBody>
          <a:bodyPr lIns="90000" tIns="45000" rIns="90000" bIns="45000"/>
          <a:lstStyle/>
          <a:p>
            <a:r>
              <a:rPr lang="en-US" sz="1400">
                <a:latin typeface="Arial"/>
              </a:rPr>
              <a:t>ASM is a cluster-aware logical volume manager that automates the layout of datafiles, control files and</a:t>
            </a:r>
            <a:endParaRPr/>
          </a:p>
          <a:p>
            <a:r>
              <a:rPr lang="en-US" sz="1400">
                <a:latin typeface="Arial"/>
              </a:rPr>
              <a:t>redo log files by distributing them across all available disks assigned to an ASM disk group. When</a:t>
            </a:r>
            <a:endParaRPr/>
          </a:p>
          <a:p>
            <a:r>
              <a:rPr lang="en-US" sz="1400">
                <a:latin typeface="Arial"/>
              </a:rPr>
              <a:t>creating a new tablespace or other database structure, such as a control file or redo log file, you can</a:t>
            </a:r>
            <a:endParaRPr/>
          </a:p>
          <a:p>
            <a:r>
              <a:rPr lang="en-US" sz="1400">
                <a:latin typeface="Arial"/>
              </a:rPr>
              <a:t>specify a disk group as the storage area for the database structure instead of an operating system file. ASM</a:t>
            </a:r>
            <a:endParaRPr/>
          </a:p>
          <a:p>
            <a:r>
              <a:rPr lang="en-US" sz="1400">
                <a:latin typeface="Arial"/>
              </a:rPr>
              <a:t>takes the ease of use of Oracle Managed Files (OMF) and combines it with mirroring and striping features</a:t>
            </a:r>
            <a:endParaRPr/>
          </a:p>
          <a:p>
            <a:r>
              <a:rPr lang="en-US" sz="1400">
                <a:latin typeface="Arial"/>
              </a:rPr>
              <a:t>to provide a robust file system and logical volume manager that can even support multiple nodes in an</a:t>
            </a:r>
            <a:endParaRPr/>
          </a:p>
          <a:p>
            <a:r>
              <a:rPr lang="en-US" sz="1400">
                <a:latin typeface="Arial"/>
              </a:rPr>
              <a:t>Oracle Real Application Cluster (RAC).</a:t>
            </a:r>
            <a:endParaRPr/>
          </a:p>
          <a:p>
            <a:r>
              <a:rPr lang="en-US" sz="1400">
                <a:latin typeface="Arial"/>
              </a:rPr>
              <a:t>Automatic rebalancing is one of the key features of ASM. When an increase in disk space is needed,</a:t>
            </a:r>
            <a:endParaRPr/>
          </a:p>
          <a:p>
            <a:r>
              <a:rPr lang="en-US" sz="1400">
                <a:latin typeface="Arial"/>
              </a:rPr>
              <a:t>additional disk devices can be dynamically added to a disk group, and ASM moves a proportional number</a:t>
            </a:r>
            <a:endParaRPr/>
          </a:p>
          <a:p>
            <a:r>
              <a:rPr lang="en-US" sz="1400">
                <a:latin typeface="Arial"/>
              </a:rPr>
              <a:t>of extents from one or more existing disks to the new disks to maintain the overall I/O balance across all</a:t>
            </a:r>
            <a:endParaRPr/>
          </a:p>
          <a:p>
            <a:r>
              <a:rPr lang="en-US" sz="1400">
                <a:latin typeface="Arial"/>
              </a:rPr>
              <a:t>disks. This happens in the background while the database objects contained in the disk files are still online</a:t>
            </a:r>
            <a:endParaRPr/>
          </a:p>
          <a:p>
            <a:r>
              <a:rPr lang="en-US" sz="1400">
                <a:latin typeface="Arial"/>
              </a:rPr>
              <a:t>and available to users. To reduce the impact of the rebalancing operation on the I/O subsystem, the speed</a:t>
            </a:r>
            <a:endParaRPr/>
          </a:p>
          <a:p>
            <a:r>
              <a:rPr lang="en-US" sz="1400">
                <a:latin typeface="Arial"/>
              </a:rPr>
              <a:t>at which the rebalance occurs can be changed or deferred using the initialization parameter</a:t>
            </a:r>
            <a:endParaRPr/>
          </a:p>
          <a:p>
            <a:r>
              <a:rPr lang="en-US" sz="1400">
                <a:latin typeface="Arial"/>
              </a:rPr>
              <a:t>ASM_POWER_LIMIT.</a:t>
            </a:r>
            <a:endParaRPr/>
          </a:p>
          <a:p>
            <a:r>
              <a:rPr lang="en-US" sz="1400">
                <a:latin typeface="Arial"/>
              </a:rPr>
              <a:t>ASM requires a special type of Oracle instance to provide the interface between a traditional Oracle</a:t>
            </a:r>
            <a:endParaRPr/>
          </a:p>
          <a:p>
            <a:r>
              <a:rPr lang="en-US" sz="1400">
                <a:latin typeface="Arial"/>
              </a:rPr>
              <a:t>instance and the file system; the ASM software components are shipped with the Oracle Database or Grid</a:t>
            </a:r>
            <a:endParaRPr/>
          </a:p>
          <a:p>
            <a:r>
              <a:rPr lang="en-US" sz="1400">
                <a:latin typeface="Arial"/>
              </a:rPr>
              <a:t>Infrastructure software and is a viable option for database storage.</a:t>
            </a:r>
            <a:endParaRPr/>
          </a:p>
          <a:p>
            <a:r>
              <a:rPr lang="en-US" sz="1400">
                <a:latin typeface="Arial"/>
              </a:rPr>
              <a:t>Appendix - “Oracle 11g ASM on AIX with Oracle Real Applications Clusters (RAC)” will provide more</a:t>
            </a:r>
            <a:endParaRPr/>
          </a:p>
          <a:p>
            <a:r>
              <a:rPr lang="en-US" sz="1400">
                <a:latin typeface="Arial"/>
              </a:rPr>
              <a:t>information about this chapter.</a:t>
            </a:r>
            <a:endParaRPr/>
          </a:p>
        </p:txBody>
      </p:sp>
      <p:pic>
        <p:nvPicPr>
          <p:cNvPr id="1218" name="Picture 1217"/>
          <p:cNvPicPr/>
          <p:nvPr/>
        </p:nvPicPr>
        <p:blipFill>
          <a:blip r:embed="rId3"/>
          <a:stretch/>
        </p:blipFill>
        <p:spPr>
          <a:xfrm>
            <a:off x="1234800" y="4023360"/>
            <a:ext cx="6446160" cy="2495160"/>
          </a:xfrm>
          <a:prstGeom prst="rect">
            <a:avLst/>
          </a:prstGeom>
          <a:ln>
            <a:noFill/>
          </a:ln>
        </p:spPr>
      </p:pic>
      <p:pic>
        <p:nvPicPr>
          <p:cNvPr id="4" name="~PP1301.WAV">
            <a:hlinkClick r:id="" action="ppaction://media"/>
          </p:cNvPr>
          <p:cNvPicPr>
            <a:picLocks noRot="1" noChangeAspect="1"/>
          </p:cNvPicPr>
          <p:nvPr>
            <a:wavAudioFile r:embed="rId1" name="~PP1301.WAV"/>
          </p:nvPr>
        </p:nvPicPr>
        <p:blipFill>
          <a:blip r:embed="rId4"/>
          <a:stretch>
            <a:fillRect/>
          </a:stretch>
        </p:blipFill>
        <p:spPr>
          <a:xfrm>
            <a:off x="8696325" y="6410325"/>
            <a:ext cx="304800" cy="304800"/>
          </a:xfrm>
          <a:prstGeom prst="rect">
            <a:avLst/>
          </a:prstGeom>
        </p:spPr>
      </p:pic>
    </p:spTree>
  </p:cSld>
  <p:clrMapOvr>
    <a:masterClrMapping/>
  </p:clrMapOvr>
  <p:transition advTm="4493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9"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b="1" strike="noStrike">
                <a:solidFill>
                  <a:srgbClr val="000000"/>
                </a:solidFill>
                <a:latin typeface="Arial"/>
                <a:ea typeface="DejaVu Sans"/>
              </a:rPr>
              <a:t>ASM Key Features and Benefits</a:t>
            </a:r>
            <a:endParaRPr/>
          </a:p>
        </p:txBody>
      </p:sp>
      <p:sp>
        <p:nvSpPr>
          <p:cNvPr id="1220" name="CustomShape 2"/>
          <p:cNvSpPr/>
          <p:nvPr/>
        </p:nvSpPr>
        <p:spPr>
          <a:xfrm>
            <a:off x="863280" y="1815840"/>
            <a:ext cx="7362360" cy="310140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nSpc>
                <a:spcPct val="100000"/>
              </a:lnSpc>
            </a:pPr>
            <a:r>
              <a:rPr lang="en-US" sz="2000" strike="noStrike">
                <a:solidFill>
                  <a:srgbClr val="000000"/>
                </a:solidFill>
                <a:latin typeface="Arial"/>
                <a:ea typeface="DejaVu Sans"/>
              </a:rPr>
              <a:t>The following are some key benefits of ASM:</a:t>
            </a:r>
            <a:endParaRPr/>
          </a:p>
          <a:p>
            <a:pPr>
              <a:lnSpc>
                <a:spcPct val="100000"/>
              </a:lnSpc>
            </a:pPr>
            <a:endParaRPr/>
          </a:p>
          <a:p>
            <a:pPr>
              <a:lnSpc>
                <a:spcPct val="100000"/>
              </a:lnSpc>
              <a:buSzPct val="45000"/>
              <a:buFont typeface="StarSymbol"/>
              <a:buChar char="l"/>
            </a:pPr>
            <a:r>
              <a:rPr lang="en-US" sz="1600" strike="noStrike">
                <a:solidFill>
                  <a:srgbClr val="000000"/>
                </a:solidFill>
                <a:latin typeface="Arial"/>
                <a:ea typeface="DejaVu Sans"/>
              </a:rPr>
              <a:t>ASM  spreads  I/O  evenly  across  all  available  disk  drives  to  prevent  hot  spots  and  maximize performance.</a:t>
            </a:r>
            <a:endParaRPr/>
          </a:p>
          <a:p>
            <a:pPr>
              <a:lnSpc>
                <a:spcPct val="100000"/>
              </a:lnSpc>
              <a:buSzPct val="45000"/>
              <a:buFont typeface="StarSymbol"/>
              <a:buChar char="l"/>
            </a:pPr>
            <a:r>
              <a:rPr lang="en-US" sz="1600" strike="noStrike">
                <a:solidFill>
                  <a:srgbClr val="000000"/>
                </a:solidFill>
                <a:latin typeface="Arial"/>
                <a:ea typeface="DejaVu Sans"/>
              </a:rPr>
              <a:t>ASM eliminates the need for over provisioning and maximizes storage resource utilization facilitating database consolidation.</a:t>
            </a:r>
            <a:endParaRPr/>
          </a:p>
          <a:p>
            <a:pPr>
              <a:lnSpc>
                <a:spcPct val="100000"/>
              </a:lnSpc>
              <a:buSzPct val="45000"/>
              <a:buFont typeface="StarSymbol"/>
              <a:buChar char="l"/>
            </a:pPr>
            <a:r>
              <a:rPr lang="en-US" sz="1600" strike="noStrike">
                <a:solidFill>
                  <a:srgbClr val="000000"/>
                </a:solidFill>
                <a:latin typeface="Arial"/>
                <a:ea typeface="DejaVu Sans"/>
              </a:rPr>
              <a:t>Inherent large file support.</a:t>
            </a:r>
            <a:endParaRPr/>
          </a:p>
          <a:p>
            <a:pPr>
              <a:lnSpc>
                <a:spcPct val="100000"/>
              </a:lnSpc>
              <a:buSzPct val="45000"/>
              <a:buFont typeface="StarSymbol"/>
              <a:buChar char="l"/>
            </a:pPr>
            <a:r>
              <a:rPr lang="en-US" sz="1600" strike="noStrike">
                <a:solidFill>
                  <a:srgbClr val="000000"/>
                </a:solidFill>
                <a:latin typeface="Arial"/>
                <a:ea typeface="DejaVu Sans"/>
              </a:rPr>
              <a:t>Performs  automatic  online  redistribution  after  the incremental  addition  or  removal  of  storage capacity.</a:t>
            </a:r>
            <a:endParaRPr/>
          </a:p>
          <a:p>
            <a:pPr>
              <a:lnSpc>
                <a:spcPct val="100000"/>
              </a:lnSpc>
              <a:buSzPct val="45000"/>
              <a:buFont typeface="StarSymbol"/>
              <a:buChar char="l"/>
            </a:pPr>
            <a:r>
              <a:rPr lang="en-US" sz="1600" strike="noStrike">
                <a:solidFill>
                  <a:srgbClr val="000000"/>
                </a:solidFill>
                <a:latin typeface="Arial"/>
                <a:ea typeface="DejaVu Sans"/>
              </a:rPr>
              <a:t>Maintains  redundant  copies  of  data  to  provide  high availability, or  leverages  3rd party  RAID functionality.</a:t>
            </a:r>
            <a:endParaRPr/>
          </a:p>
          <a:p>
            <a:pPr>
              <a:lnSpc>
                <a:spcPct val="100000"/>
              </a:lnSpc>
              <a:buSzPct val="45000"/>
              <a:buFont typeface="StarSymbol"/>
              <a:buChar char="l"/>
            </a:pPr>
            <a:r>
              <a:rPr lang="en-US" sz="1600" strike="noStrike">
                <a:solidFill>
                  <a:srgbClr val="000000"/>
                </a:solidFill>
                <a:latin typeface="Arial"/>
                <a:ea typeface="DejaVu Sans"/>
              </a:rPr>
              <a:t>For simplicity and easier migration to ASM, an Oracle database can contain ASM and non-ASM files. Any new files can be created as ASM files whilst existing files can also be migrated to ASM.  </a:t>
            </a:r>
            <a:endParaRPr/>
          </a:p>
          <a:p>
            <a:pPr>
              <a:lnSpc>
                <a:spcPct val="100000"/>
              </a:lnSpc>
              <a:buSzPct val="45000"/>
              <a:buFont typeface="StarSymbol"/>
              <a:buChar char="l"/>
            </a:pPr>
            <a:r>
              <a:rPr lang="en-US" sz="1600" strike="noStrike">
                <a:solidFill>
                  <a:srgbClr val="000000"/>
                </a:solidFill>
                <a:latin typeface="Arial"/>
                <a:ea typeface="DejaVu Sans"/>
              </a:rPr>
              <a:t>RMAN commands enable non-ASM managed files to be relocated to an ASM disk group.</a:t>
            </a:r>
            <a:endParaRPr/>
          </a:p>
          <a:p>
            <a:pPr>
              <a:lnSpc>
                <a:spcPct val="100000"/>
              </a:lnSpc>
              <a:buSzPct val="45000"/>
              <a:buFont typeface="StarSymbol"/>
              <a:buChar char="l"/>
            </a:pPr>
            <a:r>
              <a:rPr lang="en-US" sz="1600" strike="noStrike">
                <a:solidFill>
                  <a:srgbClr val="000000"/>
                </a:solidFill>
                <a:latin typeface="Arial"/>
                <a:ea typeface="DejaVu Sans"/>
              </a:rPr>
              <a:t>Enterprise Manager Database Control or Grid Control can be used to manage ASM disk and file activities.</a:t>
            </a:r>
            <a:endParaRPr/>
          </a:p>
          <a:p>
            <a:pPr>
              <a:lnSpc>
                <a:spcPct val="100000"/>
              </a:lnSpc>
            </a:pPr>
            <a:endParaRPr/>
          </a:p>
        </p:txBody>
      </p:sp>
      <p:pic>
        <p:nvPicPr>
          <p:cNvPr id="4" name="~PP2769.WAV">
            <a:hlinkClick r:id="" action="ppaction://media"/>
          </p:cNvPr>
          <p:cNvPicPr>
            <a:picLocks noRot="1" noChangeAspect="1"/>
          </p:cNvPicPr>
          <p:nvPr>
            <a:wavAudioFile r:embed="rId1" name="~PP2769.WAV"/>
          </p:nvPr>
        </p:nvPicPr>
        <p:blipFill>
          <a:blip r:embed="rId4"/>
          <a:stretch>
            <a:fillRect/>
          </a:stretch>
        </p:blipFill>
        <p:spPr>
          <a:xfrm>
            <a:off x="8696325" y="6410325"/>
            <a:ext cx="304800" cy="304800"/>
          </a:xfrm>
          <a:prstGeom prst="rect">
            <a:avLst/>
          </a:prstGeom>
        </p:spPr>
      </p:pic>
    </p:spTree>
  </p:cSld>
  <p:clrMapOvr>
    <a:masterClrMapping/>
  </p:clrMapOvr>
  <p:transition advTm="5866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1" name="CustomShape 1"/>
          <p:cNvSpPr/>
          <p:nvPr/>
        </p:nvSpPr>
        <p:spPr>
          <a:xfrm>
            <a:off x="761760" y="75960"/>
            <a:ext cx="7997400" cy="9010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800" strike="noStrike">
                <a:solidFill>
                  <a:srgbClr val="000000"/>
                </a:solidFill>
                <a:latin typeface="Arial"/>
                <a:ea typeface="DejaVu Sans"/>
              </a:rPr>
              <a:t>ASM RAC Architecture</a:t>
            </a:r>
            <a:endParaRPr/>
          </a:p>
        </p:txBody>
      </p:sp>
      <p:sp>
        <p:nvSpPr>
          <p:cNvPr id="1222" name="CustomShape 2"/>
          <p:cNvSpPr/>
          <p:nvPr/>
        </p:nvSpPr>
        <p:spPr>
          <a:xfrm>
            <a:off x="755640" y="1052640"/>
            <a:ext cx="8133840" cy="5252400"/>
          </a:xfrm>
          <a:prstGeom prst="rect">
            <a:avLst/>
          </a:prstGeom>
          <a:noFill/>
          <a:ln w="12600">
            <a:solidFill>
              <a:srgbClr val="000000"/>
            </a:solidFill>
            <a:miter/>
          </a:ln>
        </p:spPr>
        <p:style>
          <a:lnRef idx="0">
            <a:scrgbClr r="0" g="0" b="0"/>
          </a:lnRef>
          <a:fillRef idx="0">
            <a:scrgbClr r="0" g="0" b="0"/>
          </a:fillRef>
          <a:effectRef idx="0">
            <a:scrgbClr r="0" g="0" b="0"/>
          </a:effectRef>
          <a:fontRef idx="minor"/>
        </p:style>
      </p:sp>
      <p:sp>
        <p:nvSpPr>
          <p:cNvPr id="1223" name="CustomShape 3"/>
          <p:cNvSpPr/>
          <p:nvPr/>
        </p:nvSpPr>
        <p:spPr>
          <a:xfrm>
            <a:off x="1692360" y="1197000"/>
            <a:ext cx="2084040" cy="229968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224" name="CustomShape 4"/>
          <p:cNvSpPr/>
          <p:nvPr/>
        </p:nvSpPr>
        <p:spPr>
          <a:xfrm>
            <a:off x="1835280" y="2779560"/>
            <a:ext cx="861480" cy="501480"/>
          </a:xfrm>
          <a:prstGeom prst="rect">
            <a:avLst/>
          </a:prstGeom>
          <a:solidFill>
            <a:srgbClr val="00FF00"/>
          </a:solidFill>
          <a:ln w="12600">
            <a:solidFill>
              <a:srgbClr val="000000"/>
            </a:solidFill>
            <a:miter/>
          </a:ln>
        </p:spPr>
        <p:style>
          <a:lnRef idx="0">
            <a:scrgbClr r="0" g="0" b="0"/>
          </a:lnRef>
          <a:fillRef idx="0">
            <a:scrgbClr r="0" g="0" b="0"/>
          </a:fillRef>
          <a:effectRef idx="0">
            <a:scrgbClr r="0" g="0" b="0"/>
          </a:effectRef>
          <a:fontRef idx="minor"/>
        </p:style>
      </p:sp>
      <p:sp>
        <p:nvSpPr>
          <p:cNvPr id="1225" name="CustomShape 5"/>
          <p:cNvSpPr/>
          <p:nvPr/>
        </p:nvSpPr>
        <p:spPr>
          <a:xfrm>
            <a:off x="1801800" y="2852640"/>
            <a:ext cx="93312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PROD1</a:t>
            </a:r>
            <a:endParaRPr/>
          </a:p>
        </p:txBody>
      </p:sp>
      <p:sp>
        <p:nvSpPr>
          <p:cNvPr id="1226" name="CustomShape 6"/>
          <p:cNvSpPr/>
          <p:nvPr/>
        </p:nvSpPr>
        <p:spPr>
          <a:xfrm>
            <a:off x="2805120" y="2779560"/>
            <a:ext cx="861480" cy="501480"/>
          </a:xfrm>
          <a:prstGeom prst="rect">
            <a:avLst/>
          </a:prstGeom>
          <a:solidFill>
            <a:srgbClr val="00FF00"/>
          </a:solidFill>
          <a:ln w="12600">
            <a:solidFill>
              <a:srgbClr val="000000"/>
            </a:solidFill>
            <a:miter/>
          </a:ln>
        </p:spPr>
        <p:style>
          <a:lnRef idx="0">
            <a:scrgbClr r="0" g="0" b="0"/>
          </a:lnRef>
          <a:fillRef idx="0">
            <a:scrgbClr r="0" g="0" b="0"/>
          </a:fillRef>
          <a:effectRef idx="0">
            <a:scrgbClr r="0" g="0" b="0"/>
          </a:effectRef>
          <a:fontRef idx="minor"/>
        </p:style>
      </p:sp>
      <p:sp>
        <p:nvSpPr>
          <p:cNvPr id="1227" name="CustomShape 7"/>
          <p:cNvSpPr/>
          <p:nvPr/>
        </p:nvSpPr>
        <p:spPr>
          <a:xfrm>
            <a:off x="2771640" y="2852640"/>
            <a:ext cx="93312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TEST1</a:t>
            </a:r>
            <a:endParaRPr/>
          </a:p>
        </p:txBody>
      </p:sp>
      <p:sp>
        <p:nvSpPr>
          <p:cNvPr id="1228" name="CustomShape 8"/>
          <p:cNvSpPr/>
          <p:nvPr/>
        </p:nvSpPr>
        <p:spPr>
          <a:xfrm>
            <a:off x="1836720" y="1413000"/>
            <a:ext cx="1868040" cy="283680"/>
          </a:xfrm>
          <a:prstGeom prst="rect">
            <a:avLst/>
          </a:prstGeom>
          <a:solidFill>
            <a:srgbClr val="00CCFF"/>
          </a:solidFill>
          <a:ln w="12600">
            <a:solidFill>
              <a:srgbClr val="000000"/>
            </a:solidFill>
            <a:miter/>
          </a:ln>
        </p:spPr>
        <p:style>
          <a:lnRef idx="0">
            <a:scrgbClr r="0" g="0" b="0"/>
          </a:lnRef>
          <a:fillRef idx="0">
            <a:scrgbClr r="0" g="0" b="0"/>
          </a:fillRef>
          <a:effectRef idx="0">
            <a:scrgbClr r="0" g="0" b="0"/>
          </a:effectRef>
          <a:fontRef idx="minor"/>
        </p:style>
      </p:sp>
      <p:sp>
        <p:nvSpPr>
          <p:cNvPr id="1229" name="CustomShape 9"/>
          <p:cNvSpPr/>
          <p:nvPr/>
        </p:nvSpPr>
        <p:spPr>
          <a:xfrm>
            <a:off x="1862280" y="1387440"/>
            <a:ext cx="17964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CLUSTERWARE</a:t>
            </a:r>
            <a:endParaRPr/>
          </a:p>
        </p:txBody>
      </p:sp>
      <p:sp>
        <p:nvSpPr>
          <p:cNvPr id="1230" name="CustomShape 10"/>
          <p:cNvSpPr/>
          <p:nvPr/>
        </p:nvSpPr>
        <p:spPr>
          <a:xfrm>
            <a:off x="2301840" y="1987560"/>
            <a:ext cx="861480" cy="50112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231" name="CustomShape 11"/>
          <p:cNvSpPr/>
          <p:nvPr/>
        </p:nvSpPr>
        <p:spPr>
          <a:xfrm>
            <a:off x="2266920" y="2060640"/>
            <a:ext cx="93312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+ASM1</a:t>
            </a:r>
            <a:endParaRPr/>
          </a:p>
        </p:txBody>
      </p:sp>
      <p:sp>
        <p:nvSpPr>
          <p:cNvPr id="1232" name="CustomShape 12"/>
          <p:cNvSpPr/>
          <p:nvPr/>
        </p:nvSpPr>
        <p:spPr>
          <a:xfrm>
            <a:off x="5940360" y="1197000"/>
            <a:ext cx="2084040" cy="229968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233" name="CustomShape 13"/>
          <p:cNvSpPr/>
          <p:nvPr/>
        </p:nvSpPr>
        <p:spPr>
          <a:xfrm>
            <a:off x="6083280" y="2779560"/>
            <a:ext cx="861480" cy="501480"/>
          </a:xfrm>
          <a:prstGeom prst="rect">
            <a:avLst/>
          </a:prstGeom>
          <a:solidFill>
            <a:srgbClr val="00FF00"/>
          </a:solidFill>
          <a:ln w="12600">
            <a:solidFill>
              <a:srgbClr val="000000"/>
            </a:solidFill>
            <a:miter/>
          </a:ln>
        </p:spPr>
        <p:style>
          <a:lnRef idx="0">
            <a:scrgbClr r="0" g="0" b="0"/>
          </a:lnRef>
          <a:fillRef idx="0">
            <a:scrgbClr r="0" g="0" b="0"/>
          </a:fillRef>
          <a:effectRef idx="0">
            <a:scrgbClr r="0" g="0" b="0"/>
          </a:effectRef>
          <a:fontRef idx="minor"/>
        </p:style>
      </p:sp>
      <p:sp>
        <p:nvSpPr>
          <p:cNvPr id="1234" name="CustomShape 14"/>
          <p:cNvSpPr/>
          <p:nvPr/>
        </p:nvSpPr>
        <p:spPr>
          <a:xfrm>
            <a:off x="6049800" y="2852640"/>
            <a:ext cx="93312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PROD2</a:t>
            </a:r>
            <a:endParaRPr/>
          </a:p>
        </p:txBody>
      </p:sp>
      <p:sp>
        <p:nvSpPr>
          <p:cNvPr id="1235" name="CustomShape 15"/>
          <p:cNvSpPr/>
          <p:nvPr/>
        </p:nvSpPr>
        <p:spPr>
          <a:xfrm>
            <a:off x="7053120" y="2779560"/>
            <a:ext cx="861840" cy="501480"/>
          </a:xfrm>
          <a:prstGeom prst="rect">
            <a:avLst/>
          </a:prstGeom>
          <a:solidFill>
            <a:srgbClr val="00FF00"/>
          </a:solidFill>
          <a:ln w="12600">
            <a:solidFill>
              <a:srgbClr val="000000"/>
            </a:solidFill>
            <a:miter/>
          </a:ln>
        </p:spPr>
        <p:style>
          <a:lnRef idx="0">
            <a:scrgbClr r="0" g="0" b="0"/>
          </a:lnRef>
          <a:fillRef idx="0">
            <a:scrgbClr r="0" g="0" b="0"/>
          </a:fillRef>
          <a:effectRef idx="0">
            <a:scrgbClr r="0" g="0" b="0"/>
          </a:effectRef>
          <a:fontRef idx="minor"/>
        </p:style>
      </p:sp>
      <p:sp>
        <p:nvSpPr>
          <p:cNvPr id="1236" name="CustomShape 16"/>
          <p:cNvSpPr/>
          <p:nvPr/>
        </p:nvSpPr>
        <p:spPr>
          <a:xfrm>
            <a:off x="7020000" y="2852640"/>
            <a:ext cx="93312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TEST2</a:t>
            </a:r>
            <a:endParaRPr/>
          </a:p>
        </p:txBody>
      </p:sp>
      <p:sp>
        <p:nvSpPr>
          <p:cNvPr id="1237" name="CustomShape 17"/>
          <p:cNvSpPr/>
          <p:nvPr/>
        </p:nvSpPr>
        <p:spPr>
          <a:xfrm>
            <a:off x="6084720" y="1413000"/>
            <a:ext cx="1868400" cy="283680"/>
          </a:xfrm>
          <a:prstGeom prst="rect">
            <a:avLst/>
          </a:prstGeom>
          <a:solidFill>
            <a:srgbClr val="00CCFF"/>
          </a:solidFill>
          <a:ln w="12600">
            <a:solidFill>
              <a:srgbClr val="000000"/>
            </a:solidFill>
            <a:miter/>
          </a:ln>
        </p:spPr>
        <p:style>
          <a:lnRef idx="0">
            <a:scrgbClr r="0" g="0" b="0"/>
          </a:lnRef>
          <a:fillRef idx="0">
            <a:scrgbClr r="0" g="0" b="0"/>
          </a:fillRef>
          <a:effectRef idx="0">
            <a:scrgbClr r="0" g="0" b="0"/>
          </a:effectRef>
          <a:fontRef idx="minor"/>
        </p:style>
      </p:sp>
      <p:sp>
        <p:nvSpPr>
          <p:cNvPr id="1238" name="CustomShape 18"/>
          <p:cNvSpPr/>
          <p:nvPr/>
        </p:nvSpPr>
        <p:spPr>
          <a:xfrm>
            <a:off x="6110280" y="1387440"/>
            <a:ext cx="179676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CLUSTERWARE</a:t>
            </a:r>
            <a:endParaRPr/>
          </a:p>
        </p:txBody>
      </p:sp>
      <p:sp>
        <p:nvSpPr>
          <p:cNvPr id="1239" name="CustomShape 19"/>
          <p:cNvSpPr/>
          <p:nvPr/>
        </p:nvSpPr>
        <p:spPr>
          <a:xfrm>
            <a:off x="6550200" y="1987560"/>
            <a:ext cx="861480" cy="50112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240" name="CustomShape 20"/>
          <p:cNvSpPr/>
          <p:nvPr/>
        </p:nvSpPr>
        <p:spPr>
          <a:xfrm>
            <a:off x="6515280" y="2060640"/>
            <a:ext cx="93276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+ASM2</a:t>
            </a:r>
            <a:endParaRPr/>
          </a:p>
        </p:txBody>
      </p:sp>
      <p:sp>
        <p:nvSpPr>
          <p:cNvPr id="1241" name="CustomShape 21"/>
          <p:cNvSpPr/>
          <p:nvPr/>
        </p:nvSpPr>
        <p:spPr>
          <a:xfrm>
            <a:off x="3780000" y="3933720"/>
            <a:ext cx="2156760" cy="194112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242" name="CustomShape 22"/>
          <p:cNvSpPr/>
          <p:nvPr/>
        </p:nvSpPr>
        <p:spPr>
          <a:xfrm>
            <a:off x="4410000" y="4508640"/>
            <a:ext cx="861840" cy="501120"/>
          </a:xfrm>
          <a:prstGeom prst="rect">
            <a:avLst/>
          </a:prstGeom>
          <a:solidFill>
            <a:srgbClr val="FF9900"/>
          </a:solidFill>
          <a:ln w="12600">
            <a:solidFill>
              <a:srgbClr val="000000"/>
            </a:solidFill>
            <a:miter/>
          </a:ln>
        </p:spPr>
        <p:style>
          <a:lnRef idx="0">
            <a:scrgbClr r="0" g="0" b="0"/>
          </a:lnRef>
          <a:fillRef idx="0">
            <a:scrgbClr r="0" g="0" b="0"/>
          </a:fillRef>
          <a:effectRef idx="0">
            <a:scrgbClr r="0" g="0" b="0"/>
          </a:effectRef>
          <a:fontRef idx="minor"/>
        </p:style>
      </p:sp>
      <p:sp>
        <p:nvSpPr>
          <p:cNvPr id="1243" name="CustomShape 23"/>
          <p:cNvSpPr/>
          <p:nvPr/>
        </p:nvSpPr>
        <p:spPr>
          <a:xfrm>
            <a:off x="4376880" y="4581360"/>
            <a:ext cx="93276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PROD</a:t>
            </a:r>
            <a:endParaRPr/>
          </a:p>
        </p:txBody>
      </p:sp>
      <p:sp>
        <p:nvSpPr>
          <p:cNvPr id="1244" name="CustomShape 24"/>
          <p:cNvSpPr/>
          <p:nvPr/>
        </p:nvSpPr>
        <p:spPr>
          <a:xfrm>
            <a:off x="4410000" y="5157720"/>
            <a:ext cx="861840" cy="501120"/>
          </a:xfrm>
          <a:prstGeom prst="rect">
            <a:avLst/>
          </a:prstGeom>
          <a:solidFill>
            <a:srgbClr val="FF9900"/>
          </a:solidFill>
          <a:ln w="12600">
            <a:solidFill>
              <a:srgbClr val="000000"/>
            </a:solidFill>
            <a:miter/>
          </a:ln>
        </p:spPr>
        <p:style>
          <a:lnRef idx="0">
            <a:scrgbClr r="0" g="0" b="0"/>
          </a:lnRef>
          <a:fillRef idx="0">
            <a:scrgbClr r="0" g="0" b="0"/>
          </a:fillRef>
          <a:effectRef idx="0">
            <a:scrgbClr r="0" g="0" b="0"/>
          </a:effectRef>
          <a:fontRef idx="minor"/>
        </p:style>
      </p:sp>
      <p:sp>
        <p:nvSpPr>
          <p:cNvPr id="1245" name="CustomShape 25"/>
          <p:cNvSpPr/>
          <p:nvPr/>
        </p:nvSpPr>
        <p:spPr>
          <a:xfrm>
            <a:off x="4376880" y="5230800"/>
            <a:ext cx="93276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TEST</a:t>
            </a:r>
            <a:endParaRPr/>
          </a:p>
        </p:txBody>
      </p:sp>
      <p:sp>
        <p:nvSpPr>
          <p:cNvPr id="1246" name="CustomShape 26"/>
          <p:cNvSpPr/>
          <p:nvPr/>
        </p:nvSpPr>
        <p:spPr>
          <a:xfrm>
            <a:off x="3995640" y="1339920"/>
            <a:ext cx="16524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3333CC"/>
                </a:solidFill>
                <a:latin typeface="Arial"/>
                <a:ea typeface="DejaVu Sans"/>
              </a:rPr>
              <a:t>Clusterware</a:t>
            </a:r>
            <a:endParaRPr/>
          </a:p>
        </p:txBody>
      </p:sp>
      <p:sp>
        <p:nvSpPr>
          <p:cNvPr id="1247" name="CustomShape 27"/>
          <p:cNvSpPr/>
          <p:nvPr/>
        </p:nvSpPr>
        <p:spPr>
          <a:xfrm>
            <a:off x="4067280" y="1982880"/>
            <a:ext cx="1652040" cy="577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3333CC"/>
                </a:solidFill>
                <a:latin typeface="Arial"/>
                <a:ea typeface="DejaVu Sans"/>
              </a:rPr>
              <a:t>ASM </a:t>
            </a:r>
            <a:endParaRPr/>
          </a:p>
          <a:p>
            <a:pPr algn="ctr">
              <a:lnSpc>
                <a:spcPct val="100000"/>
              </a:lnSpc>
            </a:pPr>
            <a:r>
              <a:rPr lang="en-US" sz="1600" b="1" strike="noStrike">
                <a:solidFill>
                  <a:srgbClr val="3333CC"/>
                </a:solidFill>
                <a:latin typeface="Arial"/>
                <a:ea typeface="DejaVu Sans"/>
              </a:rPr>
              <a:t>Instances</a:t>
            </a:r>
            <a:endParaRPr/>
          </a:p>
        </p:txBody>
      </p:sp>
      <p:sp>
        <p:nvSpPr>
          <p:cNvPr id="1248" name="CustomShape 28"/>
          <p:cNvSpPr/>
          <p:nvPr/>
        </p:nvSpPr>
        <p:spPr>
          <a:xfrm>
            <a:off x="4067280" y="2774880"/>
            <a:ext cx="1652040" cy="577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3333CC"/>
                </a:solidFill>
                <a:latin typeface="Arial"/>
                <a:ea typeface="DejaVu Sans"/>
              </a:rPr>
              <a:t>RDBMS Instances</a:t>
            </a:r>
            <a:endParaRPr/>
          </a:p>
        </p:txBody>
      </p:sp>
      <p:sp>
        <p:nvSpPr>
          <p:cNvPr id="1249" name="CustomShape 29"/>
          <p:cNvSpPr/>
          <p:nvPr/>
        </p:nvSpPr>
        <p:spPr>
          <a:xfrm>
            <a:off x="4029120" y="5950080"/>
            <a:ext cx="165204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3333CC"/>
                </a:solidFill>
                <a:latin typeface="Arial"/>
                <a:ea typeface="DejaVu Sans"/>
              </a:rPr>
              <a:t>Database Files</a:t>
            </a:r>
            <a:endParaRPr/>
          </a:p>
        </p:txBody>
      </p:sp>
      <p:sp>
        <p:nvSpPr>
          <p:cNvPr id="1250" name="Line 30"/>
          <p:cNvSpPr/>
          <p:nvPr/>
        </p:nvSpPr>
        <p:spPr>
          <a:xfrm>
            <a:off x="2771640" y="3500280"/>
            <a:ext cx="0" cy="216000"/>
          </a:xfrm>
          <a:prstGeom prst="line">
            <a:avLst/>
          </a:prstGeom>
          <a:ln w="38160">
            <a:solidFill>
              <a:srgbClr val="000000"/>
            </a:solidFill>
            <a:miter/>
          </a:ln>
        </p:spPr>
      </p:sp>
      <p:sp>
        <p:nvSpPr>
          <p:cNvPr id="1251" name="Line 31"/>
          <p:cNvSpPr/>
          <p:nvPr/>
        </p:nvSpPr>
        <p:spPr>
          <a:xfrm>
            <a:off x="7020000" y="3500280"/>
            <a:ext cx="0" cy="216000"/>
          </a:xfrm>
          <a:prstGeom prst="line">
            <a:avLst/>
          </a:prstGeom>
          <a:ln w="38160">
            <a:solidFill>
              <a:srgbClr val="000000"/>
            </a:solidFill>
            <a:miter/>
          </a:ln>
        </p:spPr>
      </p:sp>
      <p:sp>
        <p:nvSpPr>
          <p:cNvPr id="1252" name="Line 32"/>
          <p:cNvSpPr/>
          <p:nvPr/>
        </p:nvSpPr>
        <p:spPr>
          <a:xfrm>
            <a:off x="2771640" y="3716280"/>
            <a:ext cx="4248360" cy="0"/>
          </a:xfrm>
          <a:prstGeom prst="line">
            <a:avLst/>
          </a:prstGeom>
          <a:ln w="38160">
            <a:solidFill>
              <a:srgbClr val="000000"/>
            </a:solidFill>
            <a:miter/>
          </a:ln>
        </p:spPr>
      </p:sp>
      <p:sp>
        <p:nvSpPr>
          <p:cNvPr id="1253" name="Line 33"/>
          <p:cNvSpPr/>
          <p:nvPr/>
        </p:nvSpPr>
        <p:spPr>
          <a:xfrm>
            <a:off x="4859280" y="3716280"/>
            <a:ext cx="0" cy="217440"/>
          </a:xfrm>
          <a:prstGeom prst="line">
            <a:avLst/>
          </a:prstGeom>
          <a:ln w="38160">
            <a:solidFill>
              <a:srgbClr val="000000"/>
            </a:solidFill>
            <a:miter/>
          </a:ln>
        </p:spPr>
      </p:sp>
      <p:pic>
        <p:nvPicPr>
          <p:cNvPr id="35" name="~PP2731.WAV">
            <a:hlinkClick r:id="" action="ppaction://media"/>
          </p:cNvPr>
          <p:cNvPicPr>
            <a:picLocks noRot="1" noChangeAspect="1"/>
          </p:cNvPicPr>
          <p:nvPr>
            <a:wavAudioFile r:embed="rId1" name="~PP2731.WAV"/>
          </p:nvPr>
        </p:nvPicPr>
        <p:blipFill>
          <a:blip r:embed="rId4"/>
          <a:stretch>
            <a:fillRect/>
          </a:stretch>
        </p:blipFill>
        <p:spPr>
          <a:xfrm>
            <a:off x="8696325" y="6410325"/>
            <a:ext cx="304800" cy="304800"/>
          </a:xfrm>
          <a:prstGeom prst="rect">
            <a:avLst/>
          </a:prstGeom>
        </p:spPr>
      </p:pic>
    </p:spTree>
  </p:cSld>
  <p:clrMapOvr>
    <a:masterClrMapping/>
  </p:clrMapOvr>
  <p:transition advTm="1209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CustomShape 1"/>
          <p:cNvSpPr/>
          <p:nvPr/>
        </p:nvSpPr>
        <p:spPr>
          <a:xfrm>
            <a:off x="17640" y="160560"/>
            <a:ext cx="8226000" cy="1139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600" strike="noStrike">
                <a:solidFill>
                  <a:srgbClr val="000000"/>
                </a:solidFill>
                <a:latin typeface="Arial"/>
                <a:ea typeface="DejaVu Sans"/>
              </a:rPr>
              <a:t>ASM  Process Architecure</a:t>
            </a:r>
            <a:endParaRPr/>
          </a:p>
          <a:p>
            <a:pPr>
              <a:lnSpc>
                <a:spcPct val="100000"/>
              </a:lnSpc>
            </a:pPr>
            <a:endParaRPr/>
          </a:p>
        </p:txBody>
      </p:sp>
      <p:sp>
        <p:nvSpPr>
          <p:cNvPr id="1255" name="CustomShape 2"/>
          <p:cNvSpPr/>
          <p:nvPr/>
        </p:nvSpPr>
        <p:spPr>
          <a:xfrm>
            <a:off x="71280" y="2196720"/>
            <a:ext cx="2157480" cy="425160"/>
          </a:xfrm>
          <a:prstGeom prst="rightArrow">
            <a:avLst>
              <a:gd name="adj1" fmla="val 19458"/>
              <a:gd name="adj2" fmla="val 5400"/>
            </a:avLst>
          </a:prstGeom>
          <a:solidFill>
            <a:srgbClr val="BBE0E3"/>
          </a:solidFill>
          <a:ln>
            <a:noFill/>
          </a:ln>
        </p:spPr>
        <p:style>
          <a:lnRef idx="0">
            <a:scrgbClr r="0" g="0" b="0"/>
          </a:lnRef>
          <a:fillRef idx="0">
            <a:scrgbClr r="0" g="0" b="0"/>
          </a:fillRef>
          <a:effectRef idx="0">
            <a:scrgbClr r="0" g="0" b="0"/>
          </a:effectRef>
          <a:fontRef idx="minor"/>
        </p:style>
      </p:sp>
      <p:sp>
        <p:nvSpPr>
          <p:cNvPr id="1256" name="CustomShape 3"/>
          <p:cNvSpPr/>
          <p:nvPr/>
        </p:nvSpPr>
        <p:spPr>
          <a:xfrm>
            <a:off x="71280" y="3858120"/>
            <a:ext cx="2027160" cy="478440"/>
          </a:xfrm>
          <a:prstGeom prst="rightArrow">
            <a:avLst>
              <a:gd name="adj1" fmla="val 19035"/>
              <a:gd name="adj2" fmla="val 5400"/>
            </a:avLst>
          </a:prstGeom>
          <a:solidFill>
            <a:srgbClr val="BBE0E3"/>
          </a:solidFill>
          <a:ln>
            <a:noFill/>
          </a:ln>
        </p:spPr>
        <p:style>
          <a:lnRef idx="0">
            <a:scrgbClr r="0" g="0" b="0"/>
          </a:lnRef>
          <a:fillRef idx="0">
            <a:scrgbClr r="0" g="0" b="0"/>
          </a:fillRef>
          <a:effectRef idx="0">
            <a:scrgbClr r="0" g="0" b="0"/>
          </a:effectRef>
          <a:fontRef idx="minor"/>
        </p:style>
      </p:sp>
      <p:sp>
        <p:nvSpPr>
          <p:cNvPr id="1257" name="CustomShape 4"/>
          <p:cNvSpPr/>
          <p:nvPr/>
        </p:nvSpPr>
        <p:spPr>
          <a:xfrm>
            <a:off x="124920" y="4822560"/>
            <a:ext cx="1925280" cy="532080"/>
          </a:xfrm>
          <a:prstGeom prst="rightArrow">
            <a:avLst>
              <a:gd name="adj1" fmla="val 18600"/>
              <a:gd name="adj2" fmla="val 5400"/>
            </a:avLst>
          </a:prstGeom>
          <a:solidFill>
            <a:srgbClr val="BBE0E3"/>
          </a:solidFill>
          <a:ln>
            <a:noFill/>
          </a:ln>
        </p:spPr>
        <p:style>
          <a:lnRef idx="0">
            <a:scrgbClr r="0" g="0" b="0"/>
          </a:lnRef>
          <a:fillRef idx="0">
            <a:scrgbClr r="0" g="0" b="0"/>
          </a:fillRef>
          <a:effectRef idx="0">
            <a:scrgbClr r="0" g="0" b="0"/>
          </a:effectRef>
          <a:fontRef idx="minor"/>
        </p:style>
      </p:sp>
      <p:pic>
        <p:nvPicPr>
          <p:cNvPr id="1258" name="Picture 1257"/>
          <p:cNvPicPr/>
          <p:nvPr/>
        </p:nvPicPr>
        <p:blipFill>
          <a:blip r:embed="rId4"/>
          <a:stretch/>
        </p:blipFill>
        <p:spPr>
          <a:xfrm>
            <a:off x="548640" y="1188720"/>
            <a:ext cx="7680240" cy="4845600"/>
          </a:xfrm>
          <a:prstGeom prst="rect">
            <a:avLst/>
          </a:prstGeom>
          <a:ln>
            <a:noFill/>
          </a:ln>
        </p:spPr>
      </p:pic>
      <p:pic>
        <p:nvPicPr>
          <p:cNvPr id="7" name="~PP2329.WAV">
            <a:hlinkClick r:id="" action="ppaction://media"/>
          </p:cNvPr>
          <p:cNvPicPr>
            <a:picLocks noRot="1" noChangeAspect="1"/>
          </p:cNvPicPr>
          <p:nvPr>
            <a:wavAudioFile r:embed="rId1" name="~PP2329.WAV"/>
          </p:nvPr>
        </p:nvPicPr>
        <p:blipFill>
          <a:blip r:embed="rId5"/>
          <a:stretch>
            <a:fillRect/>
          </a:stretch>
        </p:blipFill>
        <p:spPr>
          <a:xfrm>
            <a:off x="8696325" y="6410325"/>
            <a:ext cx="304800" cy="304800"/>
          </a:xfrm>
          <a:prstGeom prst="rect">
            <a:avLst/>
          </a:prstGeom>
        </p:spPr>
      </p:pic>
    </p:spTree>
  </p:cSld>
  <p:clrMapOvr>
    <a:masterClrMapping/>
  </p:clrMapOvr>
  <p:transition spd="med" advTm="19787">
    <p:fade/>
  </p:transition>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CustomShape 1"/>
          <p:cNvSpPr/>
          <p:nvPr/>
        </p:nvSpPr>
        <p:spPr>
          <a:xfrm>
            <a:off x="182880" y="1099080"/>
            <a:ext cx="9048240" cy="264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solidFill>
                  <a:srgbClr val="000000"/>
                </a:solidFill>
                <a:latin typeface="Arial"/>
                <a:ea typeface="DejaVu Sans"/>
              </a:rPr>
              <a:t>There is one ASM instance per server. Even when there are several database instances on a single </a:t>
            </a:r>
            <a:endParaRPr/>
          </a:p>
          <a:p>
            <a:r>
              <a:rPr lang="en-US" strike="noStrike">
                <a:solidFill>
                  <a:srgbClr val="000000"/>
                </a:solidFill>
                <a:latin typeface="Arial"/>
                <a:ea typeface="DejaVu Sans"/>
              </a:rPr>
              <a:t>server, each database shares a single ASM instance on that server.In a RAC configuration, each server in the cluster has an ASM instance. </a:t>
            </a:r>
            <a:endParaRPr/>
          </a:p>
          <a:p>
            <a:r>
              <a:rPr lang="en-US" strike="noStrike">
                <a:solidFill>
                  <a:srgbClr val="000000"/>
                </a:solidFill>
                <a:latin typeface="Arial"/>
                <a:ea typeface="DejaVu Sans"/>
              </a:rPr>
              <a:t>Each of these instances communicates amongst themselves in the management and presentation of the file system. </a:t>
            </a:r>
            <a:endParaRPr/>
          </a:p>
          <a:p>
            <a:r>
              <a:rPr lang="en-US" strike="noStrike">
                <a:solidFill>
                  <a:srgbClr val="000000"/>
                </a:solidFill>
                <a:latin typeface="Arial"/>
                <a:ea typeface="DejaVu Sans"/>
              </a:rPr>
              <a:t>•Each database instance coordinates file access through the ASM instance on the server for which it operates.</a:t>
            </a:r>
            <a:endParaRPr/>
          </a:p>
          <a:p>
            <a:r>
              <a:rPr lang="en-US" strike="noStrike">
                <a:solidFill>
                  <a:srgbClr val="000000"/>
                </a:solidFill>
                <a:latin typeface="Arial"/>
                <a:ea typeface="DejaVu Sans"/>
              </a:rPr>
              <a:t>•Lastly, each ASM instance gathers performance related data from its  associated database instance on its server.</a:t>
            </a:r>
            <a:endParaRPr/>
          </a:p>
        </p:txBody>
      </p:sp>
      <p:pic>
        <p:nvPicPr>
          <p:cNvPr id="3" name="~PP3427.WAV">
            <a:hlinkClick r:id="" action="ppaction://media"/>
          </p:cNvPr>
          <p:cNvPicPr>
            <a:picLocks noRot="1" noChangeAspect="1"/>
          </p:cNvPicPr>
          <p:nvPr>
            <a:wavAudioFile r:embed="rId1" name="~PP3427.WAV"/>
          </p:nvPr>
        </p:nvPicPr>
        <p:blipFill>
          <a:blip r:embed="rId3"/>
          <a:stretch>
            <a:fillRect/>
          </a:stretch>
        </p:blipFill>
        <p:spPr>
          <a:xfrm>
            <a:off x="8696325" y="6410325"/>
            <a:ext cx="304800" cy="304800"/>
          </a:xfrm>
          <a:prstGeom prst="rect">
            <a:avLst/>
          </a:prstGeom>
        </p:spPr>
      </p:pic>
    </p:spTree>
  </p:cSld>
  <p:clrMapOvr>
    <a:masterClrMapping/>
  </p:clrMapOvr>
  <p:transition spd="med" advTm="107386">
    <p:fade/>
  </p:transition>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0" name="Picture 1259"/>
          <p:cNvPicPr/>
          <p:nvPr/>
        </p:nvPicPr>
        <p:blipFill>
          <a:blip r:embed="rId3"/>
          <a:stretch/>
        </p:blipFill>
        <p:spPr>
          <a:xfrm>
            <a:off x="941400" y="457200"/>
            <a:ext cx="6921720" cy="5394240"/>
          </a:xfrm>
          <a:prstGeom prst="rect">
            <a:avLst/>
          </a:prstGeom>
          <a:ln>
            <a:noFill/>
          </a:ln>
        </p:spPr>
      </p:pic>
      <p:pic>
        <p:nvPicPr>
          <p:cNvPr id="3" name="~PP3206.WAV">
            <a:hlinkClick r:id="" action="ppaction://media"/>
          </p:cNvPr>
          <p:cNvPicPr>
            <a:picLocks noRot="1" noChangeAspect="1"/>
          </p:cNvPicPr>
          <p:nvPr>
            <a:wavAudioFile r:embed="rId1" name="~PP3206.WAV"/>
          </p:nvPr>
        </p:nvPicPr>
        <p:blipFill>
          <a:blip r:embed="rId4"/>
          <a:stretch>
            <a:fillRect/>
          </a:stretch>
        </p:blipFill>
        <p:spPr>
          <a:xfrm>
            <a:off x="8696325" y="6410325"/>
            <a:ext cx="304800" cy="304800"/>
          </a:xfrm>
          <a:prstGeom prst="rect">
            <a:avLst/>
          </a:prstGeom>
        </p:spPr>
      </p:pic>
    </p:spTree>
  </p:cSld>
  <p:clrMapOvr>
    <a:masterClrMapping/>
  </p:clrMapOvr>
  <p:transition spd="med" advTm="25201">
    <p:fade/>
  </p:transition>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8" name="CustomShape 2"/>
          <p:cNvSpPr/>
          <p:nvPr/>
        </p:nvSpPr>
        <p:spPr>
          <a:xfrm>
            <a:off x="640080" y="914400"/>
            <a:ext cx="7997040" cy="510120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pPr>
            <a:r>
              <a:rPr lang="en-US" sz="2000" strike="noStrike">
                <a:solidFill>
                  <a:srgbClr val="000000"/>
                </a:solidFill>
                <a:latin typeface="Arial"/>
                <a:ea typeface="DejaVu Sans"/>
              </a:rPr>
              <a:t> </a:t>
            </a:r>
            <a:r>
              <a:rPr lang="en-US" sz="1000" strike="noStrike">
                <a:solidFill>
                  <a:srgbClr val="000000"/>
                </a:solidFill>
                <a:latin typeface="Liberation"/>
                <a:ea typeface="Liberation"/>
              </a:rPr>
              <a:t> </a:t>
            </a:r>
            <a:endParaRPr/>
          </a:p>
          <a:p>
            <a:pPr>
              <a:lnSpc>
                <a:spcPct val="100000"/>
              </a:lnSpc>
            </a:pPr>
            <a:endParaRPr/>
          </a:p>
        </p:txBody>
      </p:sp>
      <p:pic>
        <p:nvPicPr>
          <p:cNvPr id="499" name="Picture 498"/>
          <p:cNvPicPr/>
          <p:nvPr/>
        </p:nvPicPr>
        <p:blipFill>
          <a:blip r:embed="rId4"/>
          <a:stretch/>
        </p:blipFill>
        <p:spPr>
          <a:xfrm>
            <a:off x="457200" y="609600"/>
            <a:ext cx="8229600" cy="5867400"/>
          </a:xfrm>
          <a:prstGeom prst="rect">
            <a:avLst/>
          </a:prstGeom>
          <a:ln>
            <a:noFill/>
          </a:ln>
        </p:spPr>
      </p:pic>
      <p:pic>
        <p:nvPicPr>
          <p:cNvPr id="5" name="~PP3448.WAV">
            <a:hlinkClick r:id="" action="ppaction://media"/>
          </p:cNvPr>
          <p:cNvPicPr>
            <a:picLocks noRot="1" noChangeAspect="1"/>
          </p:cNvPicPr>
          <p:nvPr>
            <a:wavAudioFile r:embed="rId1" name="~PP3448.WAV"/>
          </p:nvPr>
        </p:nvPicPr>
        <p:blipFill>
          <a:blip r:embed="rId5"/>
          <a:stretch>
            <a:fillRect/>
          </a:stretch>
        </p:blipFill>
        <p:spPr>
          <a:xfrm>
            <a:off x="8696325" y="6410325"/>
            <a:ext cx="304800" cy="304800"/>
          </a:xfrm>
          <a:prstGeom prst="rect">
            <a:avLst/>
          </a:prstGeom>
        </p:spPr>
      </p:pic>
    </p:spTree>
  </p:cSld>
  <p:clrMapOvr>
    <a:masterClrMapping/>
  </p:clrMapOvr>
  <p:transition advTm="39014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 name="CustomShape 1"/>
          <p:cNvSpPr/>
          <p:nvPr/>
        </p:nvSpPr>
        <p:spPr>
          <a:xfrm>
            <a:off x="-17640" y="365760"/>
            <a:ext cx="9246240" cy="490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en-US" strike="noStrike">
                <a:solidFill>
                  <a:srgbClr val="000000"/>
                </a:solidFill>
                <a:latin typeface="Arial"/>
                <a:ea typeface="DejaVu Sans"/>
              </a:rPr>
              <a:t>1A. Database issues open of a database file</a:t>
            </a:r>
            <a:endParaRPr/>
          </a:p>
          <a:p>
            <a:r>
              <a:rPr lang="en-US" strike="noStrike">
                <a:solidFill>
                  <a:srgbClr val="000000"/>
                </a:solidFill>
                <a:latin typeface="Arial"/>
                <a:ea typeface="DejaVu Sans"/>
              </a:rPr>
              <a:t>1B. ASM sends the extent map for the file to database instance.  Starting </a:t>
            </a:r>
            <a:endParaRPr/>
          </a:p>
          <a:p>
            <a:r>
              <a:rPr lang="en-US" strike="noStrike">
                <a:solidFill>
                  <a:srgbClr val="000000"/>
                </a:solidFill>
                <a:latin typeface="Arial"/>
                <a:ea typeface="DejaVu Sans"/>
              </a:rPr>
              <a:t>with 11g, the RDBMS only receives first 60 extents </a:t>
            </a:r>
            <a:endParaRPr/>
          </a:p>
          <a:p>
            <a:r>
              <a:rPr lang="en-US" strike="noStrike">
                <a:solidFill>
                  <a:srgbClr val="000000"/>
                </a:solidFill>
                <a:latin typeface="Arial"/>
                <a:ea typeface="DejaVu Sans"/>
              </a:rPr>
              <a:t>the remaining extents in the extent map are  paged in on demand, </a:t>
            </a:r>
            <a:endParaRPr/>
          </a:p>
          <a:p>
            <a:r>
              <a:rPr lang="en-US" strike="noStrike">
                <a:solidFill>
                  <a:srgbClr val="000000"/>
                </a:solidFill>
                <a:latin typeface="Arial"/>
                <a:ea typeface="DejaVu Sans"/>
              </a:rPr>
              <a:t>providing a faster open</a:t>
            </a:r>
            <a:endParaRPr/>
          </a:p>
          <a:p>
            <a:r>
              <a:rPr lang="en-US" strike="noStrike">
                <a:solidFill>
                  <a:srgbClr val="000000"/>
                </a:solidFill>
                <a:latin typeface="Arial"/>
                <a:ea typeface="DejaVu Sans"/>
              </a:rPr>
              <a:t>2A/2B. Database now reads directly from disk</a:t>
            </a:r>
            <a:endParaRPr/>
          </a:p>
          <a:p>
            <a:r>
              <a:rPr lang="en-US" strike="noStrike">
                <a:solidFill>
                  <a:srgbClr val="000000"/>
                </a:solidFill>
                <a:latin typeface="Arial"/>
                <a:ea typeface="DejaVu Sans"/>
              </a:rPr>
              <a:t>3A.RDBMS foreground initiates a create tablespace for example</a:t>
            </a:r>
            <a:endParaRPr/>
          </a:p>
          <a:p>
            <a:r>
              <a:rPr lang="en-US" strike="noStrike">
                <a:solidFill>
                  <a:srgbClr val="000000"/>
                </a:solidFill>
                <a:latin typeface="Arial"/>
                <a:ea typeface="DejaVu Sans"/>
              </a:rPr>
              <a:t>3B. ASM does the allocation for its essentially reserving the allocation units for the file creation</a:t>
            </a:r>
            <a:endParaRPr/>
          </a:p>
          <a:p>
            <a:r>
              <a:rPr lang="en-US" strike="noStrike">
                <a:solidFill>
                  <a:srgbClr val="000000"/>
                </a:solidFill>
                <a:latin typeface="Arial"/>
                <a:ea typeface="DejaVu Sans"/>
              </a:rPr>
              <a:t>3C. Once allocation phase is done, the extent map is sent to the RDBMS</a:t>
            </a:r>
            <a:endParaRPr/>
          </a:p>
          <a:p>
            <a:r>
              <a:rPr lang="en-US" strike="noStrike">
                <a:solidFill>
                  <a:srgbClr val="000000"/>
                </a:solidFill>
                <a:latin typeface="Arial"/>
                <a:ea typeface="DejaVu Sans"/>
              </a:rPr>
              <a:t>3D. The RDBMS initialization phase kicks in.  In this phase the initializes all </a:t>
            </a:r>
            <a:endParaRPr/>
          </a:p>
          <a:p>
            <a:r>
              <a:rPr lang="en-US" strike="noStrike">
                <a:solidFill>
                  <a:srgbClr val="000000"/>
                </a:solidFill>
                <a:latin typeface="Arial"/>
                <a:ea typeface="DejaVu Sans"/>
              </a:rPr>
              <a:t>the reserved AUs</a:t>
            </a:r>
            <a:endParaRPr/>
          </a:p>
          <a:p>
            <a:r>
              <a:rPr lang="en-US" strike="noStrike">
                <a:solidFill>
                  <a:srgbClr val="000000"/>
                </a:solidFill>
                <a:latin typeface="Arial"/>
                <a:ea typeface="DejaVu Sans"/>
              </a:rPr>
              <a:t>3E. If file creation is successful, then the RDBMS commits the file creation Going forward all I/Os are done by the RDBMS.</a:t>
            </a:r>
            <a:endParaRPr/>
          </a:p>
        </p:txBody>
      </p:sp>
      <p:pic>
        <p:nvPicPr>
          <p:cNvPr id="3" name="~PP1737.WAV">
            <a:hlinkClick r:id="" action="ppaction://media"/>
          </p:cNvPr>
          <p:cNvPicPr>
            <a:picLocks noRot="1" noChangeAspect="1"/>
          </p:cNvPicPr>
          <p:nvPr>
            <a:wavAudioFile r:embed="rId1" name="~PP1737.WAV"/>
          </p:nvPr>
        </p:nvPicPr>
        <p:blipFill>
          <a:blip r:embed="rId3"/>
          <a:stretch>
            <a:fillRect/>
          </a:stretch>
        </p:blipFill>
        <p:spPr>
          <a:xfrm>
            <a:off x="8696325" y="6410325"/>
            <a:ext cx="304800" cy="304800"/>
          </a:xfrm>
          <a:prstGeom prst="rect">
            <a:avLst/>
          </a:prstGeom>
        </p:spPr>
      </p:pic>
    </p:spTree>
  </p:cSld>
  <p:clrMapOvr>
    <a:masterClrMapping/>
  </p:clrMapOvr>
  <p:transition spd="med" advTm="55718">
    <p:fade/>
  </p:transition>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CustomShape 1"/>
          <p:cNvSpPr/>
          <p:nvPr/>
        </p:nvSpPr>
        <p:spPr>
          <a:xfrm>
            <a:off x="17640" y="160560"/>
            <a:ext cx="8226000" cy="1139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strike="noStrike">
                <a:solidFill>
                  <a:srgbClr val="000000"/>
                </a:solidFill>
                <a:latin typeface="Arial"/>
                <a:ea typeface="DejaVu Sans"/>
              </a:rPr>
              <a:t>ASM Instance – it is  instance that manages the metadata for disk group .The  ASM instance, which is generally named  +ASM, is started with the INSTANCE_TYPE=ASM init.ora parameter.Upon startup, an ASM instance will spawn all the basic background processes, plus some new ones that are specific to the operation of ASM.For RAC configurations, the ASM SID is +ASMx instance, where x represents the instance number </a:t>
            </a:r>
            <a:endParaRPr/>
          </a:p>
          <a:p>
            <a:pPr>
              <a:lnSpc>
                <a:spcPct val="100000"/>
              </a:lnSpc>
            </a:pPr>
            <a:endParaRPr/>
          </a:p>
        </p:txBody>
      </p:sp>
      <p:pic>
        <p:nvPicPr>
          <p:cNvPr id="1263" name="Picture 1262"/>
          <p:cNvPicPr/>
          <p:nvPr/>
        </p:nvPicPr>
        <p:blipFill>
          <a:blip r:embed="rId4"/>
          <a:stretch/>
        </p:blipFill>
        <p:spPr>
          <a:xfrm>
            <a:off x="365760" y="2103120"/>
            <a:ext cx="8137440" cy="4101480"/>
          </a:xfrm>
          <a:prstGeom prst="rect">
            <a:avLst/>
          </a:prstGeom>
          <a:ln>
            <a:noFill/>
          </a:ln>
        </p:spPr>
      </p:pic>
      <p:pic>
        <p:nvPicPr>
          <p:cNvPr id="4" name="~PP1968.WAV">
            <a:hlinkClick r:id="" action="ppaction://media"/>
          </p:cNvPr>
          <p:cNvPicPr>
            <a:picLocks noRot="1" noChangeAspect="1"/>
          </p:cNvPicPr>
          <p:nvPr>
            <a:wavAudioFile r:embed="rId1" name="~PP1968.WAV"/>
          </p:nvPr>
        </p:nvPicPr>
        <p:blipFill>
          <a:blip r:embed="rId5"/>
          <a:stretch>
            <a:fillRect/>
          </a:stretch>
        </p:blipFill>
        <p:spPr>
          <a:xfrm>
            <a:off x="8696325" y="6410325"/>
            <a:ext cx="304800" cy="304800"/>
          </a:xfrm>
          <a:prstGeom prst="rect">
            <a:avLst/>
          </a:prstGeom>
        </p:spPr>
      </p:pic>
    </p:spTree>
  </p:cSld>
  <p:clrMapOvr>
    <a:masterClrMapping/>
  </p:clrMapOvr>
  <p:transition spd="med" advTm="716909">
    <p:fade/>
  </p:transition>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CustomShape 1"/>
          <p:cNvSpPr/>
          <p:nvPr/>
        </p:nvSpPr>
        <p:spPr>
          <a:xfrm>
            <a:off x="274320" y="457200"/>
            <a:ext cx="8408880" cy="524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en-US" sz="1600" b="1" strike="noStrike">
                <a:solidFill>
                  <a:srgbClr val="000000"/>
                </a:solidFill>
                <a:latin typeface="Arial"/>
                <a:ea typeface="DejaVu Sans"/>
              </a:rPr>
              <a:t>Startup mode for ASM instance-</a:t>
            </a:r>
            <a:r>
              <a:rPr lang="en-US" sz="1600" strike="noStrike">
                <a:solidFill>
                  <a:srgbClr val="000000"/>
                </a:solidFill>
                <a:latin typeface="Arial"/>
                <a:ea typeface="DejaVu Sans"/>
              </a:rPr>
              <a:t>The STARTUP clauses for ASM instances are similar to those for database instances</a:t>
            </a:r>
            <a:endParaRPr/>
          </a:p>
          <a:p>
            <a:r>
              <a:rPr lang="en-US" sz="1600" strike="noStrike">
                <a:solidFill>
                  <a:srgbClr val="000000"/>
                </a:solidFill>
                <a:latin typeface="Arial"/>
                <a:ea typeface="DejaVu Sans"/>
              </a:rPr>
              <a:t>----------------------------------------</a:t>
            </a:r>
            <a:endParaRPr/>
          </a:p>
          <a:p>
            <a:r>
              <a:rPr lang="en-US" sz="1600" b="1" strike="noStrike">
                <a:solidFill>
                  <a:srgbClr val="000000"/>
                </a:solidFill>
                <a:latin typeface="Arial"/>
                <a:ea typeface="DejaVu Sans"/>
              </a:rPr>
              <a:t>NOMOUNT</a:t>
            </a:r>
            <a:r>
              <a:rPr lang="en-US" sz="1600" strike="noStrike">
                <a:solidFill>
                  <a:srgbClr val="000000"/>
                </a:solidFill>
                <a:latin typeface="Arial"/>
                <a:ea typeface="DejaVu Sans"/>
              </a:rPr>
              <a:t>- start up the ASM instance without mounting any disk</a:t>
            </a:r>
            <a:endParaRPr/>
          </a:p>
          <a:p>
            <a:r>
              <a:rPr lang="en-US" sz="1600" b="1" strike="noStrike">
                <a:solidFill>
                  <a:srgbClr val="000000"/>
                </a:solidFill>
                <a:latin typeface="Arial"/>
                <a:ea typeface="DejaVu Sans"/>
              </a:rPr>
              <a:t>MOUNT</a:t>
            </a:r>
            <a:r>
              <a:rPr lang="en-US" sz="1600" strike="noStrike">
                <a:solidFill>
                  <a:srgbClr val="000000"/>
                </a:solidFill>
                <a:latin typeface="Arial"/>
                <a:ea typeface="DejaVu Sans"/>
              </a:rPr>
              <a:t> – start up the ASM instance and mounts the disk group</a:t>
            </a:r>
            <a:endParaRPr/>
          </a:p>
          <a:p>
            <a:r>
              <a:rPr lang="en-US" sz="1600" b="1" strike="noStrike">
                <a:solidFill>
                  <a:srgbClr val="000000"/>
                </a:solidFill>
                <a:latin typeface="Arial"/>
                <a:ea typeface="DejaVu Sans"/>
              </a:rPr>
              <a:t>OPEN </a:t>
            </a:r>
            <a:r>
              <a:rPr lang="en-US" sz="1600" strike="noStrike">
                <a:solidFill>
                  <a:srgbClr val="000000"/>
                </a:solidFill>
                <a:latin typeface="Arial"/>
                <a:ea typeface="DejaVu Sans"/>
              </a:rPr>
              <a:t>– mount the disk groups and allows connection from database. This is default startup mount</a:t>
            </a:r>
            <a:endParaRPr/>
          </a:p>
          <a:p>
            <a:r>
              <a:rPr lang="en-US" sz="1600" b="1" strike="noStrike">
                <a:solidFill>
                  <a:srgbClr val="000000"/>
                </a:solidFill>
                <a:latin typeface="Arial"/>
                <a:ea typeface="DejaVu Sans"/>
              </a:rPr>
              <a:t>RESTRICT</a:t>
            </a:r>
            <a:r>
              <a:rPr lang="en-US" sz="1600" strike="noStrike">
                <a:solidFill>
                  <a:srgbClr val="000000"/>
                </a:solidFill>
                <a:latin typeface="Arial"/>
                <a:ea typeface="DejaVu Sans"/>
              </a:rPr>
              <a:t> prevents database instances from connecting to this ASM instance.  </a:t>
            </a:r>
            <a:endParaRPr/>
          </a:p>
          <a:p>
            <a:endParaRPr/>
          </a:p>
          <a:p>
            <a:r>
              <a:rPr lang="en-US" sz="1600" b="1" strike="noStrike">
                <a:solidFill>
                  <a:srgbClr val="000000"/>
                </a:solidFill>
                <a:latin typeface="Arial"/>
                <a:ea typeface="DejaVu Sans"/>
              </a:rPr>
              <a:t>ASM Background Process</a:t>
            </a:r>
            <a:endParaRPr/>
          </a:p>
          <a:p>
            <a:r>
              <a:rPr lang="en-US" sz="1600" strike="noStrike">
                <a:solidFill>
                  <a:srgbClr val="000000"/>
                </a:solidFill>
                <a:latin typeface="Arial"/>
                <a:ea typeface="DejaVu Sans"/>
              </a:rPr>
              <a:t>----------------------------------</a:t>
            </a:r>
            <a:endParaRPr/>
          </a:p>
          <a:p>
            <a:r>
              <a:rPr lang="en-US" sz="1600" b="1" strike="noStrike">
                <a:solidFill>
                  <a:srgbClr val="000000"/>
                </a:solidFill>
                <a:latin typeface="Arial"/>
                <a:ea typeface="DejaVu Sans"/>
              </a:rPr>
              <a:t>RBAL</a:t>
            </a:r>
            <a:r>
              <a:rPr lang="en-US" sz="1600" strike="noStrike">
                <a:solidFill>
                  <a:srgbClr val="000000"/>
                </a:solidFill>
                <a:latin typeface="Arial"/>
                <a:ea typeface="DejaVu Sans"/>
              </a:rPr>
              <a:t>:  This background process coordinates disk re balancing activity. It also exist in RDBMS instances</a:t>
            </a:r>
            <a:endParaRPr/>
          </a:p>
          <a:p>
            <a:endParaRPr/>
          </a:p>
          <a:p>
            <a:r>
              <a:rPr lang="en-US" sz="1600" b="1" strike="noStrike">
                <a:solidFill>
                  <a:srgbClr val="000000"/>
                </a:solidFill>
                <a:latin typeface="Arial"/>
                <a:ea typeface="DejaVu Sans"/>
              </a:rPr>
              <a:t>ASMB</a:t>
            </a:r>
            <a:r>
              <a:rPr lang="en-US" sz="1600" strike="noStrike">
                <a:solidFill>
                  <a:srgbClr val="000000"/>
                </a:solidFill>
                <a:latin typeface="Arial"/>
                <a:ea typeface="DejaVu Sans"/>
              </a:rPr>
              <a:t>: The background process is used for interaction between the CSS daemon,mainly during the initial connection to the ASM instance and a heartbeat mechanism with database instacne</a:t>
            </a:r>
            <a:endParaRPr/>
          </a:p>
          <a:p>
            <a:endParaRPr/>
          </a:p>
          <a:p>
            <a:r>
              <a:rPr lang="en-US" sz="1600" b="1" strike="noStrike">
                <a:solidFill>
                  <a:srgbClr val="000000"/>
                </a:solidFill>
                <a:latin typeface="Arial"/>
                <a:ea typeface="DejaVu Sans"/>
              </a:rPr>
              <a:t>DMON</a:t>
            </a:r>
            <a:r>
              <a:rPr lang="en-US" sz="1600" strike="noStrike">
                <a:solidFill>
                  <a:srgbClr val="000000"/>
                </a:solidFill>
                <a:latin typeface="Arial"/>
                <a:ea typeface="DejaVu Sans"/>
              </a:rPr>
              <a:t>: The disk group monitor process manages disk group compatibility and monitors disk groups for offline disks in diskgroups</a:t>
            </a:r>
            <a:endParaRPr/>
          </a:p>
          <a:p>
            <a:endParaRPr/>
          </a:p>
          <a:p>
            <a:r>
              <a:rPr lang="en-US" sz="1600" b="1" strike="noStrike">
                <a:solidFill>
                  <a:srgbClr val="000000"/>
                </a:solidFill>
                <a:latin typeface="Arial"/>
                <a:ea typeface="DejaVu Sans"/>
              </a:rPr>
              <a:t>ARBn</a:t>
            </a:r>
            <a:r>
              <a:rPr lang="en-US" sz="1600" strike="noStrike">
                <a:solidFill>
                  <a:srgbClr val="000000"/>
                </a:solidFill>
                <a:latin typeface="Arial"/>
                <a:ea typeface="DejaVu Sans"/>
              </a:rPr>
              <a:t>: The ASM rebalancing slave processes perform the actual rebalancing by moving data extents between disks. When completed ,The disk Expel slave process(Xnnn) will remove dropped disks from disk groups.</a:t>
            </a:r>
            <a:endParaRPr/>
          </a:p>
          <a:p>
            <a:endParaRPr/>
          </a:p>
        </p:txBody>
      </p:sp>
      <p:pic>
        <p:nvPicPr>
          <p:cNvPr id="3" name="~PP3379.WAV">
            <a:hlinkClick r:id="" action="ppaction://media"/>
          </p:cNvPr>
          <p:cNvPicPr>
            <a:picLocks noRot="1" noChangeAspect="1"/>
          </p:cNvPicPr>
          <p:nvPr>
            <a:wavAudioFile r:embed="rId1" name="~PP3379.WAV"/>
          </p:nvPr>
        </p:nvPicPr>
        <p:blipFill>
          <a:blip r:embed="rId3"/>
          <a:stretch>
            <a:fillRect/>
          </a:stretch>
        </p:blipFill>
        <p:spPr>
          <a:xfrm>
            <a:off x="8696325" y="6410325"/>
            <a:ext cx="304800" cy="304800"/>
          </a:xfrm>
          <a:prstGeom prst="rect">
            <a:avLst/>
          </a:prstGeom>
        </p:spPr>
      </p:pic>
    </p:spTree>
  </p:cSld>
  <p:clrMapOvr>
    <a:masterClrMapping/>
  </p:clrMapOvr>
  <p:transition advTm="5034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5"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strike="noStrike">
                <a:solidFill>
                  <a:srgbClr val="000000"/>
                </a:solidFill>
                <a:latin typeface="Arial"/>
                <a:ea typeface="DejaVu Sans"/>
              </a:rPr>
              <a:t>ASM Instance Initialization Parameters</a:t>
            </a:r>
            <a:endParaRPr/>
          </a:p>
        </p:txBody>
      </p:sp>
      <p:sp>
        <p:nvSpPr>
          <p:cNvPr id="1266" name="CustomShape 2"/>
          <p:cNvSpPr/>
          <p:nvPr/>
        </p:nvSpPr>
        <p:spPr>
          <a:xfrm>
            <a:off x="990720" y="1905120"/>
            <a:ext cx="7133760" cy="2491920"/>
          </a:xfrm>
          <a:prstGeom prst="rect">
            <a:avLst/>
          </a:prstGeom>
          <a:solidFill>
            <a:srgbClr val="CCCCCC"/>
          </a:solidFill>
          <a:ln w="28440">
            <a:solidFill>
              <a:srgbClr val="000000"/>
            </a:solidFill>
            <a:miter/>
          </a:ln>
        </p:spPr>
        <p:style>
          <a:lnRef idx="0">
            <a:scrgbClr r="0" g="0" b="0"/>
          </a:lnRef>
          <a:fillRef idx="0">
            <a:scrgbClr r="0" g="0" b="0"/>
          </a:fillRef>
          <a:effectRef idx="0">
            <a:scrgbClr r="0" g="0" b="0"/>
          </a:effectRef>
          <a:fontRef idx="minor"/>
        </p:style>
        <p:txBody>
          <a:bodyPr lIns="92160" tIns="9000" rIns="92160" bIns="9000" anchor="ctr"/>
          <a:lstStyle/>
          <a:p>
            <a:pPr>
              <a:lnSpc>
                <a:spcPct val="100000"/>
              </a:lnSpc>
            </a:pPr>
            <a:r>
              <a:rPr lang="en-US" sz="2000" strike="noStrike">
                <a:solidFill>
                  <a:srgbClr val="000000"/>
                </a:solidFill>
                <a:latin typeface="Courier New"/>
                <a:ea typeface="DejaVu Sans"/>
              </a:rPr>
              <a:t>INSTANCE_TYPE = ASM</a:t>
            </a:r>
            <a:endParaRPr/>
          </a:p>
          <a:p>
            <a:pPr>
              <a:lnSpc>
                <a:spcPct val="100000"/>
              </a:lnSpc>
            </a:pPr>
            <a:r>
              <a:rPr lang="en-US" sz="2000" strike="noStrike">
                <a:solidFill>
                  <a:srgbClr val="000000"/>
                </a:solidFill>
                <a:latin typeface="Courier New"/>
                <a:ea typeface="DejaVu Sans"/>
              </a:rPr>
              <a:t>DB_UNIQUE_NAME = +ASM</a:t>
            </a:r>
            <a:endParaRPr/>
          </a:p>
          <a:p>
            <a:pPr>
              <a:lnSpc>
                <a:spcPct val="100000"/>
              </a:lnSpc>
            </a:pPr>
            <a:r>
              <a:rPr lang="en-US" sz="2000" strike="noStrike">
                <a:solidFill>
                  <a:srgbClr val="000000"/>
                </a:solidFill>
                <a:latin typeface="Courier New"/>
                <a:ea typeface="DejaVu Sans"/>
              </a:rPr>
              <a:t>ASM_POWER_LIMIT = 1</a:t>
            </a:r>
            <a:endParaRPr/>
          </a:p>
          <a:p>
            <a:pPr>
              <a:lnSpc>
                <a:spcPct val="100000"/>
              </a:lnSpc>
            </a:pPr>
            <a:r>
              <a:rPr lang="en-US" sz="2000" strike="noStrike">
                <a:solidFill>
                  <a:srgbClr val="000000"/>
                </a:solidFill>
                <a:latin typeface="Courier New"/>
                <a:ea typeface="DejaVu Sans"/>
              </a:rPr>
              <a:t>ASM_DISKSTRING = '/dev/rdsk/*s2', '/dev/rdsk/c1*'</a:t>
            </a:r>
            <a:endParaRPr/>
          </a:p>
          <a:p>
            <a:pPr>
              <a:lnSpc>
                <a:spcPct val="100000"/>
              </a:lnSpc>
            </a:pPr>
            <a:r>
              <a:rPr lang="en-US" sz="2000" strike="noStrike">
                <a:solidFill>
                  <a:srgbClr val="000000"/>
                </a:solidFill>
                <a:latin typeface="Courier New"/>
                <a:ea typeface="DejaVu Sans"/>
              </a:rPr>
              <a:t>ASM_DISKGROUPS = dgroupA, dgroupB</a:t>
            </a:r>
            <a:endParaRPr/>
          </a:p>
          <a:p>
            <a:pPr>
              <a:lnSpc>
                <a:spcPct val="100000"/>
              </a:lnSpc>
            </a:pPr>
            <a:r>
              <a:rPr lang="en-US" sz="2000" strike="noStrike">
                <a:solidFill>
                  <a:srgbClr val="000000"/>
                </a:solidFill>
                <a:latin typeface="Courier New"/>
                <a:ea typeface="DejaVu Sans"/>
              </a:rPr>
              <a:t>LARGE_POOL_SIZE = 8MB</a:t>
            </a:r>
            <a:endParaRPr/>
          </a:p>
        </p:txBody>
      </p:sp>
      <p:pic>
        <p:nvPicPr>
          <p:cNvPr id="4" name="~PP1559.WAV">
            <a:hlinkClick r:id="" action="ppaction://media"/>
          </p:cNvPr>
          <p:cNvPicPr>
            <a:picLocks noRot="1" noChangeAspect="1"/>
          </p:cNvPicPr>
          <p:nvPr>
            <a:wavAudioFile r:embed="rId1" name="~PP1559.WAV"/>
          </p:nvPr>
        </p:nvPicPr>
        <p:blipFill>
          <a:blip r:embed="rId4"/>
          <a:stretch>
            <a:fillRect/>
          </a:stretch>
        </p:blipFill>
        <p:spPr>
          <a:xfrm>
            <a:off x="8696325" y="6410325"/>
            <a:ext cx="304800" cy="304800"/>
          </a:xfrm>
          <a:prstGeom prst="rect">
            <a:avLst/>
          </a:prstGeom>
        </p:spPr>
      </p:pic>
    </p:spTree>
  </p:cSld>
  <p:clrMapOvr>
    <a:masterClrMapping/>
  </p:clrMapOvr>
  <p:transition advTm="2150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7"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strike="noStrike">
                <a:solidFill>
                  <a:srgbClr val="000000"/>
                </a:solidFill>
                <a:latin typeface="Arial"/>
                <a:ea typeface="DejaVu Sans"/>
              </a:rPr>
              <a:t>Starting Up an ASM Instance</a:t>
            </a:r>
            <a:endParaRPr/>
          </a:p>
        </p:txBody>
      </p:sp>
      <p:sp>
        <p:nvSpPr>
          <p:cNvPr id="1268" name="CustomShape 2"/>
          <p:cNvSpPr/>
          <p:nvPr/>
        </p:nvSpPr>
        <p:spPr>
          <a:xfrm>
            <a:off x="1003320" y="1914480"/>
            <a:ext cx="7133760" cy="4003200"/>
          </a:xfrm>
          <a:prstGeom prst="rect">
            <a:avLst/>
          </a:prstGeom>
          <a:solidFill>
            <a:srgbClr val="CCCCCC"/>
          </a:solidFill>
          <a:ln w="28440">
            <a:solidFill>
              <a:srgbClr val="000000"/>
            </a:solidFill>
            <a:miter/>
          </a:ln>
        </p:spPr>
        <p:style>
          <a:lnRef idx="0">
            <a:scrgbClr r="0" g="0" b="0"/>
          </a:lnRef>
          <a:fillRef idx="0">
            <a:scrgbClr r="0" g="0" b="0"/>
          </a:fillRef>
          <a:effectRef idx="0">
            <a:scrgbClr r="0" g="0" b="0"/>
          </a:effectRef>
          <a:fontRef idx="minor"/>
        </p:style>
        <p:txBody>
          <a:bodyPr lIns="92160" tIns="9000" rIns="92160" bIns="9000" anchor="ctr"/>
          <a:lstStyle/>
          <a:p>
            <a:pPr>
              <a:lnSpc>
                <a:spcPct val="100000"/>
              </a:lnSpc>
            </a:pPr>
            <a:r>
              <a:rPr lang="en-US" b="1" strike="noStrike">
                <a:solidFill>
                  <a:srgbClr val="000000"/>
                </a:solidFill>
                <a:latin typeface="Courier New"/>
                <a:ea typeface="DejaVu Sans"/>
              </a:rPr>
              <a:t>$ </a:t>
            </a:r>
            <a:r>
              <a:rPr lang="en-US" strike="noStrike">
                <a:solidFill>
                  <a:srgbClr val="000000"/>
                </a:solidFill>
                <a:latin typeface="Courier New"/>
                <a:ea typeface="DejaVu Sans"/>
              </a:rPr>
              <a:t>sqlplus /nolog</a:t>
            </a:r>
            <a:endParaRPr/>
          </a:p>
          <a:p>
            <a:pPr>
              <a:lnSpc>
                <a:spcPct val="100000"/>
              </a:lnSpc>
            </a:pPr>
            <a:r>
              <a:rPr lang="en-US" strike="noStrike">
                <a:solidFill>
                  <a:srgbClr val="000000"/>
                </a:solidFill>
                <a:latin typeface="Courier New"/>
                <a:ea typeface="DejaVu Sans"/>
              </a:rPr>
              <a:t>SQL&gt; CONNECT / AS sysdba</a:t>
            </a:r>
            <a:endParaRPr/>
          </a:p>
          <a:p>
            <a:pPr>
              <a:lnSpc>
                <a:spcPct val="100000"/>
              </a:lnSpc>
            </a:pPr>
            <a:r>
              <a:rPr lang="en-US" strike="noStrike">
                <a:solidFill>
                  <a:srgbClr val="000000"/>
                </a:solidFill>
                <a:latin typeface="Courier New"/>
                <a:ea typeface="DejaVu Sans"/>
              </a:rPr>
              <a:t>Connected to an idle instance.</a:t>
            </a:r>
            <a:endParaRPr/>
          </a:p>
          <a:p>
            <a:pPr>
              <a:lnSpc>
                <a:spcPct val="100000"/>
              </a:lnSpc>
            </a:pPr>
            <a:r>
              <a:rPr lang="en-US" strike="noStrike">
                <a:solidFill>
                  <a:srgbClr val="000000"/>
                </a:solidFill>
                <a:latin typeface="Courier New"/>
                <a:ea typeface="DejaVu Sans"/>
              </a:rPr>
              <a:t>SQL&gt; STARTUP;</a:t>
            </a:r>
            <a:endParaRPr/>
          </a:p>
          <a:p>
            <a:pPr>
              <a:lnSpc>
                <a:spcPct val="100000"/>
              </a:lnSpc>
            </a:pPr>
            <a:r>
              <a:rPr lang="en-US" strike="noStrike">
                <a:solidFill>
                  <a:srgbClr val="000000"/>
                </a:solidFill>
                <a:latin typeface="Courier New"/>
                <a:ea typeface="DejaVu Sans"/>
              </a:rPr>
              <a:t>ASM instance started</a:t>
            </a:r>
            <a:endParaRPr/>
          </a:p>
          <a:p>
            <a:pPr>
              <a:lnSpc>
                <a:spcPct val="100000"/>
              </a:lnSpc>
            </a:pPr>
            <a:r>
              <a:rPr lang="en-US" strike="noStrike">
                <a:solidFill>
                  <a:srgbClr val="000000"/>
                </a:solidFill>
                <a:latin typeface="Courier New"/>
                <a:ea typeface="DejaVu Sans"/>
              </a:rPr>
              <a:t>Total System Global Area 147936196 bytes</a:t>
            </a:r>
            <a:endParaRPr/>
          </a:p>
          <a:p>
            <a:pPr>
              <a:lnSpc>
                <a:spcPct val="100000"/>
              </a:lnSpc>
            </a:pPr>
            <a:r>
              <a:rPr lang="en-US" strike="noStrike">
                <a:solidFill>
                  <a:srgbClr val="000000"/>
                </a:solidFill>
                <a:latin typeface="Courier New"/>
                <a:ea typeface="DejaVu Sans"/>
              </a:rPr>
              <a:t>Fixed Size                  324548 bytes</a:t>
            </a:r>
            <a:endParaRPr/>
          </a:p>
          <a:p>
            <a:pPr>
              <a:lnSpc>
                <a:spcPct val="100000"/>
              </a:lnSpc>
            </a:pPr>
            <a:r>
              <a:rPr lang="en-US" strike="noStrike">
                <a:solidFill>
                  <a:srgbClr val="000000"/>
                </a:solidFill>
                <a:latin typeface="Courier New"/>
                <a:ea typeface="DejaVu Sans"/>
              </a:rPr>
              <a:t>Variable Size             96468992 bytes</a:t>
            </a:r>
            <a:endParaRPr/>
          </a:p>
          <a:p>
            <a:pPr>
              <a:lnSpc>
                <a:spcPct val="100000"/>
              </a:lnSpc>
            </a:pPr>
            <a:r>
              <a:rPr lang="en-US" strike="noStrike">
                <a:solidFill>
                  <a:srgbClr val="000000"/>
                </a:solidFill>
                <a:latin typeface="Courier New"/>
                <a:ea typeface="DejaVu Sans"/>
              </a:rPr>
              <a:t>Database Buffers          50331648 bytes</a:t>
            </a:r>
            <a:endParaRPr/>
          </a:p>
          <a:p>
            <a:pPr>
              <a:lnSpc>
                <a:spcPct val="100000"/>
              </a:lnSpc>
            </a:pPr>
            <a:r>
              <a:rPr lang="en-US" strike="noStrike">
                <a:solidFill>
                  <a:srgbClr val="000000"/>
                </a:solidFill>
                <a:latin typeface="Courier New"/>
                <a:ea typeface="DejaVu Sans"/>
              </a:rPr>
              <a:t>Redo Buffers                811008 bytes</a:t>
            </a:r>
            <a:endParaRPr/>
          </a:p>
          <a:p>
            <a:pPr>
              <a:lnSpc>
                <a:spcPct val="100000"/>
              </a:lnSpc>
            </a:pPr>
            <a:r>
              <a:rPr lang="en-US" strike="noStrike">
                <a:solidFill>
                  <a:srgbClr val="0000FF"/>
                </a:solidFill>
                <a:latin typeface="Courier New"/>
                <a:ea typeface="DejaVu Sans"/>
              </a:rPr>
              <a:t>ASM diskgroups mounted</a:t>
            </a:r>
            <a:endParaRPr/>
          </a:p>
        </p:txBody>
      </p:sp>
      <p:pic>
        <p:nvPicPr>
          <p:cNvPr id="4" name="~PP3450.WAV">
            <a:hlinkClick r:id="" action="ppaction://media"/>
          </p:cNvPr>
          <p:cNvPicPr>
            <a:picLocks noRot="1" noChangeAspect="1"/>
          </p:cNvPicPr>
          <p:nvPr>
            <a:wavAudioFile r:embed="rId1" name="~PP3450.WAV"/>
          </p:nvPr>
        </p:nvPicPr>
        <p:blipFill>
          <a:blip r:embed="rId4"/>
          <a:stretch>
            <a:fillRect/>
          </a:stretch>
        </p:blipFill>
        <p:spPr>
          <a:xfrm>
            <a:off x="8696325" y="6410325"/>
            <a:ext cx="304800" cy="304800"/>
          </a:xfrm>
          <a:prstGeom prst="rect">
            <a:avLst/>
          </a:prstGeom>
        </p:spPr>
      </p:pic>
    </p:spTree>
  </p:cSld>
  <p:clrMapOvr>
    <a:masterClrMapping/>
  </p:clrMapOvr>
  <p:transition advTm="3032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 name="CustomShape 1"/>
          <p:cNvSpPr/>
          <p:nvPr/>
        </p:nvSpPr>
        <p:spPr>
          <a:xfrm>
            <a:off x="5816520" y="4330800"/>
            <a:ext cx="2409480" cy="1368000"/>
          </a:xfrm>
          <a:prstGeom prst="rect">
            <a:avLst/>
          </a:prstGeom>
          <a:solidFill>
            <a:srgbClr val="FFCC99"/>
          </a:solidFill>
          <a:ln w="28440">
            <a:solidFill>
              <a:srgbClr val="000000"/>
            </a:solidFill>
            <a:miter/>
          </a:ln>
        </p:spPr>
        <p:style>
          <a:lnRef idx="0">
            <a:scrgbClr r="0" g="0" b="0"/>
          </a:lnRef>
          <a:fillRef idx="0">
            <a:scrgbClr r="0" g="0" b="0"/>
          </a:fillRef>
          <a:effectRef idx="0">
            <a:scrgbClr r="0" g="0" b="0"/>
          </a:effectRef>
          <a:fontRef idx="minor"/>
        </p:style>
      </p:sp>
      <p:sp>
        <p:nvSpPr>
          <p:cNvPr id="1270" name="CustomShape 2"/>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b="1" strike="noStrike">
                <a:solidFill>
                  <a:srgbClr val="000000"/>
                </a:solidFill>
                <a:latin typeface="Arial"/>
                <a:ea typeface="DejaVu Sans"/>
              </a:rPr>
              <a:t>ASM Disk Groups</a:t>
            </a:r>
            <a:endParaRPr/>
          </a:p>
        </p:txBody>
      </p:sp>
      <p:sp>
        <p:nvSpPr>
          <p:cNvPr id="1271" name="CustomShape 3"/>
          <p:cNvSpPr/>
          <p:nvPr/>
        </p:nvSpPr>
        <p:spPr>
          <a:xfrm>
            <a:off x="863640" y="1816200"/>
            <a:ext cx="4708080" cy="466596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r>
              <a:rPr lang="en-US" sz="2000" strike="noStrike">
                <a:solidFill>
                  <a:srgbClr val="000000"/>
                </a:solidFill>
                <a:latin typeface="Arial"/>
                <a:ea typeface="DejaVu Sans"/>
              </a:rPr>
              <a:t>The ASM disk group is the fundamental object that ASM manages. It:</a:t>
            </a:r>
            <a:endParaRPr/>
          </a:p>
          <a:p>
            <a:r>
              <a:rPr lang="en-US" sz="2000" strike="noStrike">
                <a:solidFill>
                  <a:srgbClr val="000000"/>
                </a:solidFill>
                <a:latin typeface="Arial"/>
                <a:ea typeface="DejaVu Sans"/>
              </a:rPr>
              <a:t>Consists of one or more ASM disks that provide space </a:t>
            </a:r>
            <a:endParaRPr/>
          </a:p>
          <a:p>
            <a:r>
              <a:rPr lang="en-US" sz="2000" strike="noStrike">
                <a:solidFill>
                  <a:srgbClr val="000000"/>
                </a:solidFill>
                <a:latin typeface="Arial"/>
                <a:ea typeface="DejaVu Sans"/>
              </a:rPr>
              <a:t>ASM disks are the storage devices that are provisioned to ASM</a:t>
            </a:r>
            <a:endParaRPr/>
          </a:p>
          <a:p>
            <a:r>
              <a:rPr lang="en-US" sz="2000" b="1" strike="noStrike">
                <a:solidFill>
                  <a:srgbClr val="000000"/>
                </a:solidFill>
                <a:latin typeface="Arial"/>
                <a:ea typeface="DejaVu Sans"/>
              </a:rPr>
              <a:t>Disk groups:</a:t>
            </a:r>
            <a:endParaRPr/>
          </a:p>
          <a:p>
            <a:endParaRPr/>
          </a:p>
          <a:p>
            <a:r>
              <a:rPr lang="en-US" sz="2000" strike="noStrike">
                <a:solidFill>
                  <a:srgbClr val="000000"/>
                </a:solidFill>
                <a:latin typeface="Arial"/>
                <a:ea typeface="DejaVu Sans"/>
              </a:rPr>
              <a:t>A pool of disks managed as</a:t>
            </a:r>
            <a:endParaRPr/>
          </a:p>
          <a:p>
            <a:r>
              <a:rPr lang="en-US" sz="2000" strike="noStrike">
                <a:solidFill>
                  <a:srgbClr val="000000"/>
                </a:solidFill>
                <a:latin typeface="Arial"/>
                <a:ea typeface="DejaVu Sans"/>
              </a:rPr>
              <a:t>a logical unit</a:t>
            </a:r>
            <a:endParaRPr/>
          </a:p>
          <a:p>
            <a:pPr lvl="1">
              <a:lnSpc>
                <a:spcPct val="100000"/>
              </a:lnSpc>
              <a:buSzPct val="75000"/>
              <a:buFont typeface="StarSymbol"/>
              <a:buChar char="l"/>
            </a:pPr>
            <a:r>
              <a:rPr lang="en-US" sz="2000" strike="noStrike">
                <a:solidFill>
                  <a:srgbClr val="000000"/>
                </a:solidFill>
                <a:latin typeface="Arial"/>
                <a:ea typeface="DejaVu Sans"/>
              </a:rPr>
              <a:t>Partitions total disk space into uniform sized units</a:t>
            </a:r>
            <a:endParaRPr/>
          </a:p>
          <a:p>
            <a:pPr lvl="1">
              <a:lnSpc>
                <a:spcPct val="100000"/>
              </a:lnSpc>
              <a:buSzPct val="75000"/>
              <a:buFont typeface="StarSymbol"/>
              <a:buChar char="l"/>
            </a:pPr>
            <a:r>
              <a:rPr lang="en-US" sz="2000" strike="noStrike">
                <a:solidFill>
                  <a:srgbClr val="000000"/>
                </a:solidFill>
                <a:latin typeface="Arial"/>
                <a:ea typeface="DejaVu Sans"/>
              </a:rPr>
              <a:t>Spreads each file evenly across all disks</a:t>
            </a:r>
            <a:endParaRPr/>
          </a:p>
          <a:p>
            <a:pPr>
              <a:lnSpc>
                <a:spcPct val="100000"/>
              </a:lnSpc>
            </a:pPr>
            <a:endParaRPr/>
          </a:p>
        </p:txBody>
      </p:sp>
      <p:sp>
        <p:nvSpPr>
          <p:cNvPr id="1272" name="CustomShape 4"/>
          <p:cNvSpPr/>
          <p:nvPr/>
        </p:nvSpPr>
        <p:spPr>
          <a:xfrm>
            <a:off x="6334200" y="5727600"/>
            <a:ext cx="14054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Arial"/>
                <a:ea typeface="Times New Roman"/>
              </a:rPr>
              <a:t>Disk Group</a:t>
            </a:r>
            <a:endParaRPr/>
          </a:p>
        </p:txBody>
      </p:sp>
      <p:pic>
        <p:nvPicPr>
          <p:cNvPr id="1273" name="disk2"/>
          <p:cNvPicPr/>
          <p:nvPr/>
        </p:nvPicPr>
        <p:blipFill>
          <a:blip r:embed="rId4"/>
          <a:stretch/>
        </p:blipFill>
        <p:spPr>
          <a:xfrm>
            <a:off x="5905440" y="4486320"/>
            <a:ext cx="1024920" cy="1115640"/>
          </a:xfrm>
          <a:prstGeom prst="rect">
            <a:avLst/>
          </a:prstGeom>
          <a:ln>
            <a:noFill/>
          </a:ln>
        </p:spPr>
      </p:pic>
      <p:sp>
        <p:nvSpPr>
          <p:cNvPr id="1274" name="Line 5"/>
          <p:cNvSpPr/>
          <p:nvPr/>
        </p:nvSpPr>
        <p:spPr>
          <a:xfrm>
            <a:off x="6082920" y="4864320"/>
            <a:ext cx="0" cy="609480"/>
          </a:xfrm>
          <a:prstGeom prst="line">
            <a:avLst/>
          </a:prstGeom>
          <a:ln w="9360">
            <a:solidFill>
              <a:srgbClr val="000000"/>
            </a:solidFill>
            <a:miter/>
          </a:ln>
        </p:spPr>
      </p:sp>
      <p:sp>
        <p:nvSpPr>
          <p:cNvPr id="1275" name="Line 6"/>
          <p:cNvSpPr/>
          <p:nvPr/>
        </p:nvSpPr>
        <p:spPr>
          <a:xfrm>
            <a:off x="6235560" y="4864320"/>
            <a:ext cx="0" cy="609480"/>
          </a:xfrm>
          <a:prstGeom prst="line">
            <a:avLst/>
          </a:prstGeom>
          <a:ln w="9360">
            <a:solidFill>
              <a:srgbClr val="000000"/>
            </a:solidFill>
            <a:miter/>
          </a:ln>
        </p:spPr>
      </p:sp>
      <p:sp>
        <p:nvSpPr>
          <p:cNvPr id="1276" name="Line 7"/>
          <p:cNvSpPr/>
          <p:nvPr/>
        </p:nvSpPr>
        <p:spPr>
          <a:xfrm>
            <a:off x="6387840" y="4864320"/>
            <a:ext cx="0" cy="609480"/>
          </a:xfrm>
          <a:prstGeom prst="line">
            <a:avLst/>
          </a:prstGeom>
          <a:ln w="9360">
            <a:solidFill>
              <a:srgbClr val="000000"/>
            </a:solidFill>
            <a:miter/>
          </a:ln>
        </p:spPr>
      </p:sp>
      <p:sp>
        <p:nvSpPr>
          <p:cNvPr id="1277" name="Line 8"/>
          <p:cNvSpPr/>
          <p:nvPr/>
        </p:nvSpPr>
        <p:spPr>
          <a:xfrm>
            <a:off x="6540120" y="4864320"/>
            <a:ext cx="0" cy="609480"/>
          </a:xfrm>
          <a:prstGeom prst="line">
            <a:avLst/>
          </a:prstGeom>
          <a:ln w="9360">
            <a:solidFill>
              <a:srgbClr val="000000"/>
            </a:solidFill>
            <a:miter/>
          </a:ln>
        </p:spPr>
      </p:sp>
      <p:sp>
        <p:nvSpPr>
          <p:cNvPr id="1278" name="Line 9"/>
          <p:cNvSpPr/>
          <p:nvPr/>
        </p:nvSpPr>
        <p:spPr>
          <a:xfrm>
            <a:off x="6692760" y="4864320"/>
            <a:ext cx="0" cy="609480"/>
          </a:xfrm>
          <a:prstGeom prst="line">
            <a:avLst/>
          </a:prstGeom>
          <a:ln w="9360">
            <a:solidFill>
              <a:srgbClr val="000000"/>
            </a:solidFill>
            <a:miter/>
          </a:ln>
        </p:spPr>
      </p:sp>
      <p:sp>
        <p:nvSpPr>
          <p:cNvPr id="1279" name="Line 10"/>
          <p:cNvSpPr/>
          <p:nvPr/>
        </p:nvSpPr>
        <p:spPr>
          <a:xfrm>
            <a:off x="6845040" y="4864320"/>
            <a:ext cx="0" cy="609480"/>
          </a:xfrm>
          <a:prstGeom prst="line">
            <a:avLst/>
          </a:prstGeom>
          <a:ln w="9360">
            <a:solidFill>
              <a:srgbClr val="000000"/>
            </a:solidFill>
            <a:miter/>
          </a:ln>
        </p:spPr>
      </p:sp>
      <p:sp>
        <p:nvSpPr>
          <p:cNvPr id="1280" name="Line 11"/>
          <p:cNvSpPr/>
          <p:nvPr/>
        </p:nvSpPr>
        <p:spPr>
          <a:xfrm>
            <a:off x="5930640" y="4940640"/>
            <a:ext cx="990720" cy="0"/>
          </a:xfrm>
          <a:prstGeom prst="line">
            <a:avLst/>
          </a:prstGeom>
          <a:ln w="9360">
            <a:solidFill>
              <a:srgbClr val="000000"/>
            </a:solidFill>
            <a:miter/>
          </a:ln>
        </p:spPr>
      </p:sp>
      <p:sp>
        <p:nvSpPr>
          <p:cNvPr id="1281" name="Line 12"/>
          <p:cNvSpPr/>
          <p:nvPr/>
        </p:nvSpPr>
        <p:spPr>
          <a:xfrm>
            <a:off x="5930640" y="5092920"/>
            <a:ext cx="990720" cy="0"/>
          </a:xfrm>
          <a:prstGeom prst="line">
            <a:avLst/>
          </a:prstGeom>
          <a:ln w="9360">
            <a:solidFill>
              <a:srgbClr val="000000"/>
            </a:solidFill>
            <a:miter/>
          </a:ln>
        </p:spPr>
      </p:sp>
      <p:sp>
        <p:nvSpPr>
          <p:cNvPr id="1282" name="Line 13"/>
          <p:cNvSpPr/>
          <p:nvPr/>
        </p:nvSpPr>
        <p:spPr>
          <a:xfrm>
            <a:off x="5930640" y="5245200"/>
            <a:ext cx="990720" cy="0"/>
          </a:xfrm>
          <a:prstGeom prst="line">
            <a:avLst/>
          </a:prstGeom>
          <a:ln w="9360">
            <a:solidFill>
              <a:srgbClr val="000000"/>
            </a:solidFill>
            <a:miter/>
          </a:ln>
        </p:spPr>
      </p:sp>
      <p:sp>
        <p:nvSpPr>
          <p:cNvPr id="1283" name="Line 14"/>
          <p:cNvSpPr/>
          <p:nvPr/>
        </p:nvSpPr>
        <p:spPr>
          <a:xfrm>
            <a:off x="5930640" y="5397840"/>
            <a:ext cx="990720" cy="0"/>
          </a:xfrm>
          <a:prstGeom prst="line">
            <a:avLst/>
          </a:prstGeom>
          <a:ln w="9360">
            <a:solidFill>
              <a:srgbClr val="000000"/>
            </a:solidFill>
            <a:miter/>
          </a:ln>
        </p:spPr>
      </p:sp>
      <p:pic>
        <p:nvPicPr>
          <p:cNvPr id="1284" name="disk2"/>
          <p:cNvPicPr/>
          <p:nvPr/>
        </p:nvPicPr>
        <p:blipFill>
          <a:blip r:embed="rId4"/>
          <a:stretch/>
        </p:blipFill>
        <p:spPr>
          <a:xfrm>
            <a:off x="7099200" y="4486320"/>
            <a:ext cx="1024920" cy="1115640"/>
          </a:xfrm>
          <a:prstGeom prst="rect">
            <a:avLst/>
          </a:prstGeom>
          <a:ln>
            <a:noFill/>
          </a:ln>
        </p:spPr>
      </p:pic>
      <p:sp>
        <p:nvSpPr>
          <p:cNvPr id="1285" name="Line 15"/>
          <p:cNvSpPr/>
          <p:nvPr/>
        </p:nvSpPr>
        <p:spPr>
          <a:xfrm>
            <a:off x="7276680" y="4864320"/>
            <a:ext cx="0" cy="609480"/>
          </a:xfrm>
          <a:prstGeom prst="line">
            <a:avLst/>
          </a:prstGeom>
          <a:ln w="9360">
            <a:solidFill>
              <a:srgbClr val="000000"/>
            </a:solidFill>
            <a:miter/>
          </a:ln>
        </p:spPr>
      </p:sp>
      <p:sp>
        <p:nvSpPr>
          <p:cNvPr id="1286" name="Line 16"/>
          <p:cNvSpPr/>
          <p:nvPr/>
        </p:nvSpPr>
        <p:spPr>
          <a:xfrm>
            <a:off x="7429320" y="4864320"/>
            <a:ext cx="0" cy="609480"/>
          </a:xfrm>
          <a:prstGeom prst="line">
            <a:avLst/>
          </a:prstGeom>
          <a:ln w="9360">
            <a:solidFill>
              <a:srgbClr val="000000"/>
            </a:solidFill>
            <a:miter/>
          </a:ln>
        </p:spPr>
      </p:sp>
      <p:sp>
        <p:nvSpPr>
          <p:cNvPr id="1287" name="Line 17"/>
          <p:cNvSpPr/>
          <p:nvPr/>
        </p:nvSpPr>
        <p:spPr>
          <a:xfrm>
            <a:off x="7581600" y="4864320"/>
            <a:ext cx="0" cy="609480"/>
          </a:xfrm>
          <a:prstGeom prst="line">
            <a:avLst/>
          </a:prstGeom>
          <a:ln w="9360">
            <a:solidFill>
              <a:srgbClr val="000000"/>
            </a:solidFill>
            <a:miter/>
          </a:ln>
        </p:spPr>
      </p:sp>
      <p:sp>
        <p:nvSpPr>
          <p:cNvPr id="1288" name="Line 18"/>
          <p:cNvSpPr/>
          <p:nvPr/>
        </p:nvSpPr>
        <p:spPr>
          <a:xfrm>
            <a:off x="7733880" y="4864320"/>
            <a:ext cx="0" cy="609480"/>
          </a:xfrm>
          <a:prstGeom prst="line">
            <a:avLst/>
          </a:prstGeom>
          <a:ln w="9360">
            <a:solidFill>
              <a:srgbClr val="000000"/>
            </a:solidFill>
            <a:miter/>
          </a:ln>
        </p:spPr>
      </p:sp>
      <p:sp>
        <p:nvSpPr>
          <p:cNvPr id="1289" name="Line 19"/>
          <p:cNvSpPr/>
          <p:nvPr/>
        </p:nvSpPr>
        <p:spPr>
          <a:xfrm>
            <a:off x="7886520" y="4864320"/>
            <a:ext cx="0" cy="609480"/>
          </a:xfrm>
          <a:prstGeom prst="line">
            <a:avLst/>
          </a:prstGeom>
          <a:ln w="9360">
            <a:solidFill>
              <a:srgbClr val="000000"/>
            </a:solidFill>
            <a:miter/>
          </a:ln>
        </p:spPr>
      </p:sp>
      <p:sp>
        <p:nvSpPr>
          <p:cNvPr id="1290" name="Line 20"/>
          <p:cNvSpPr/>
          <p:nvPr/>
        </p:nvSpPr>
        <p:spPr>
          <a:xfrm>
            <a:off x="8038800" y="4864320"/>
            <a:ext cx="0" cy="609480"/>
          </a:xfrm>
          <a:prstGeom prst="line">
            <a:avLst/>
          </a:prstGeom>
          <a:ln w="9360">
            <a:solidFill>
              <a:srgbClr val="000000"/>
            </a:solidFill>
            <a:miter/>
          </a:ln>
        </p:spPr>
      </p:sp>
      <p:sp>
        <p:nvSpPr>
          <p:cNvPr id="1291" name="Line 21"/>
          <p:cNvSpPr/>
          <p:nvPr/>
        </p:nvSpPr>
        <p:spPr>
          <a:xfrm>
            <a:off x="7124400" y="4940640"/>
            <a:ext cx="990720" cy="0"/>
          </a:xfrm>
          <a:prstGeom prst="line">
            <a:avLst/>
          </a:prstGeom>
          <a:ln w="9360">
            <a:solidFill>
              <a:srgbClr val="000000"/>
            </a:solidFill>
            <a:miter/>
          </a:ln>
        </p:spPr>
      </p:sp>
      <p:sp>
        <p:nvSpPr>
          <p:cNvPr id="1292" name="Line 22"/>
          <p:cNvSpPr/>
          <p:nvPr/>
        </p:nvSpPr>
        <p:spPr>
          <a:xfrm>
            <a:off x="7124400" y="5092920"/>
            <a:ext cx="990720" cy="0"/>
          </a:xfrm>
          <a:prstGeom prst="line">
            <a:avLst/>
          </a:prstGeom>
          <a:ln w="9360">
            <a:solidFill>
              <a:srgbClr val="000000"/>
            </a:solidFill>
            <a:miter/>
          </a:ln>
        </p:spPr>
      </p:sp>
      <p:sp>
        <p:nvSpPr>
          <p:cNvPr id="1293" name="Line 23"/>
          <p:cNvSpPr/>
          <p:nvPr/>
        </p:nvSpPr>
        <p:spPr>
          <a:xfrm>
            <a:off x="7124400" y="5245200"/>
            <a:ext cx="990720" cy="0"/>
          </a:xfrm>
          <a:prstGeom prst="line">
            <a:avLst/>
          </a:prstGeom>
          <a:ln w="9360">
            <a:solidFill>
              <a:srgbClr val="000000"/>
            </a:solidFill>
            <a:miter/>
          </a:ln>
        </p:spPr>
      </p:sp>
      <p:sp>
        <p:nvSpPr>
          <p:cNvPr id="1294" name="Line 24"/>
          <p:cNvSpPr/>
          <p:nvPr/>
        </p:nvSpPr>
        <p:spPr>
          <a:xfrm>
            <a:off x="7124400" y="5397840"/>
            <a:ext cx="990720" cy="0"/>
          </a:xfrm>
          <a:prstGeom prst="line">
            <a:avLst/>
          </a:prstGeom>
          <a:ln w="9360">
            <a:solidFill>
              <a:srgbClr val="000000"/>
            </a:solidFill>
            <a:miter/>
          </a:ln>
        </p:spPr>
      </p:sp>
      <p:pic>
        <p:nvPicPr>
          <p:cNvPr id="1295" name="instance"/>
          <p:cNvPicPr/>
          <p:nvPr/>
        </p:nvPicPr>
        <p:blipFill>
          <a:blip r:embed="rId5"/>
          <a:stretch/>
        </p:blipFill>
        <p:spPr>
          <a:xfrm>
            <a:off x="6586560" y="2639880"/>
            <a:ext cx="872640" cy="968040"/>
          </a:xfrm>
          <a:prstGeom prst="rect">
            <a:avLst/>
          </a:prstGeom>
          <a:ln>
            <a:noFill/>
          </a:ln>
        </p:spPr>
      </p:pic>
      <p:sp>
        <p:nvSpPr>
          <p:cNvPr id="1296" name="CustomShape 25"/>
          <p:cNvSpPr/>
          <p:nvPr/>
        </p:nvSpPr>
        <p:spPr>
          <a:xfrm flipH="1">
            <a:off x="6415920" y="3611520"/>
            <a:ext cx="601920" cy="871560"/>
          </a:xfrm>
          <a:prstGeom prst="bentConnector3">
            <a:avLst>
              <a:gd name="adj1" fmla="val 50000"/>
            </a:avLst>
          </a:prstGeom>
          <a:noFill/>
          <a:ln w="28440">
            <a:solidFill>
              <a:srgbClr val="000000"/>
            </a:solidFill>
            <a:miter/>
            <a:tailEnd type="triangle" w="sm" len="sm"/>
          </a:ln>
        </p:spPr>
        <p:style>
          <a:lnRef idx="0">
            <a:scrgbClr r="0" g="0" b="0"/>
          </a:lnRef>
          <a:fillRef idx="0">
            <a:scrgbClr r="0" g="0" b="0"/>
          </a:fillRef>
          <a:effectRef idx="0">
            <a:scrgbClr r="0" g="0" b="0"/>
          </a:effectRef>
          <a:fontRef idx="minor"/>
        </p:style>
      </p:sp>
      <p:sp>
        <p:nvSpPr>
          <p:cNvPr id="1297" name="CustomShape 26"/>
          <p:cNvSpPr/>
          <p:nvPr/>
        </p:nvSpPr>
        <p:spPr>
          <a:xfrm>
            <a:off x="7024680" y="3611520"/>
            <a:ext cx="585360" cy="871560"/>
          </a:xfrm>
          <a:prstGeom prst="bentConnector3">
            <a:avLst>
              <a:gd name="adj1" fmla="val 50000"/>
            </a:avLst>
          </a:prstGeom>
          <a:noFill/>
          <a:ln w="28440">
            <a:solidFill>
              <a:srgbClr val="000000"/>
            </a:solidFill>
            <a:miter/>
            <a:tailEnd type="triangle" w="sm" len="sm"/>
          </a:ln>
        </p:spPr>
        <p:style>
          <a:lnRef idx="0">
            <a:scrgbClr r="0" g="0" b="0"/>
          </a:lnRef>
          <a:fillRef idx="0">
            <a:scrgbClr r="0" g="0" b="0"/>
          </a:fillRef>
          <a:effectRef idx="0">
            <a:scrgbClr r="0" g="0" b="0"/>
          </a:effectRef>
          <a:fontRef idx="minor"/>
        </p:style>
      </p:sp>
      <p:sp>
        <p:nvSpPr>
          <p:cNvPr id="1298" name="CustomShape 27"/>
          <p:cNvSpPr/>
          <p:nvPr/>
        </p:nvSpPr>
        <p:spPr>
          <a:xfrm flipH="1">
            <a:off x="7285680" y="495288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299" name="CustomShape 28"/>
          <p:cNvSpPr/>
          <p:nvPr/>
        </p:nvSpPr>
        <p:spPr>
          <a:xfrm flipH="1">
            <a:off x="7437960" y="510516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0" name="CustomShape 29"/>
          <p:cNvSpPr/>
          <p:nvPr/>
        </p:nvSpPr>
        <p:spPr>
          <a:xfrm flipH="1">
            <a:off x="7590960" y="5257440"/>
            <a:ext cx="149040" cy="14904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1" name="CustomShape 30"/>
          <p:cNvSpPr/>
          <p:nvPr/>
        </p:nvSpPr>
        <p:spPr>
          <a:xfrm flipH="1">
            <a:off x="7742880" y="510516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2" name="CustomShape 31"/>
          <p:cNvSpPr/>
          <p:nvPr/>
        </p:nvSpPr>
        <p:spPr>
          <a:xfrm flipH="1">
            <a:off x="7590960" y="4952880"/>
            <a:ext cx="14904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3" name="CustomShape 32"/>
          <p:cNvSpPr/>
          <p:nvPr/>
        </p:nvSpPr>
        <p:spPr>
          <a:xfrm flipH="1">
            <a:off x="7895160" y="5257440"/>
            <a:ext cx="148680" cy="14904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4" name="CustomShape 33"/>
          <p:cNvSpPr/>
          <p:nvPr/>
        </p:nvSpPr>
        <p:spPr>
          <a:xfrm flipH="1">
            <a:off x="7895160" y="495288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5" name="CustomShape 34"/>
          <p:cNvSpPr/>
          <p:nvPr/>
        </p:nvSpPr>
        <p:spPr>
          <a:xfrm flipH="1">
            <a:off x="7285680" y="5257440"/>
            <a:ext cx="148680" cy="14904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6" name="CustomShape 35"/>
          <p:cNvSpPr/>
          <p:nvPr/>
        </p:nvSpPr>
        <p:spPr>
          <a:xfrm flipH="1">
            <a:off x="7133760" y="5105160"/>
            <a:ext cx="14904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7" name="CustomShape 36"/>
          <p:cNvSpPr/>
          <p:nvPr/>
        </p:nvSpPr>
        <p:spPr>
          <a:xfrm flipH="1">
            <a:off x="6091920" y="495288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8" name="CustomShape 37"/>
          <p:cNvSpPr/>
          <p:nvPr/>
        </p:nvSpPr>
        <p:spPr>
          <a:xfrm flipH="1">
            <a:off x="6244200" y="510516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09" name="CustomShape 38"/>
          <p:cNvSpPr/>
          <p:nvPr/>
        </p:nvSpPr>
        <p:spPr>
          <a:xfrm flipH="1">
            <a:off x="6397200" y="5257440"/>
            <a:ext cx="149040" cy="14904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10" name="CustomShape 39"/>
          <p:cNvSpPr/>
          <p:nvPr/>
        </p:nvSpPr>
        <p:spPr>
          <a:xfrm flipH="1">
            <a:off x="6549120" y="510516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11" name="CustomShape 40"/>
          <p:cNvSpPr/>
          <p:nvPr/>
        </p:nvSpPr>
        <p:spPr>
          <a:xfrm flipH="1">
            <a:off x="6397200" y="4952880"/>
            <a:ext cx="14904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12" name="CustomShape 41"/>
          <p:cNvSpPr/>
          <p:nvPr/>
        </p:nvSpPr>
        <p:spPr>
          <a:xfrm flipH="1">
            <a:off x="6701400" y="5257440"/>
            <a:ext cx="148680" cy="14904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13" name="CustomShape 42"/>
          <p:cNvSpPr/>
          <p:nvPr/>
        </p:nvSpPr>
        <p:spPr>
          <a:xfrm flipH="1">
            <a:off x="6701400" y="4952880"/>
            <a:ext cx="14868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14" name="CustomShape 43"/>
          <p:cNvSpPr/>
          <p:nvPr/>
        </p:nvSpPr>
        <p:spPr>
          <a:xfrm flipH="1">
            <a:off x="6091920" y="5257440"/>
            <a:ext cx="148680" cy="14904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15" name="CustomShape 44"/>
          <p:cNvSpPr/>
          <p:nvPr/>
        </p:nvSpPr>
        <p:spPr>
          <a:xfrm flipH="1">
            <a:off x="5940000" y="5105160"/>
            <a:ext cx="149040" cy="1486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1316" name="CustomShape 45"/>
          <p:cNvSpPr/>
          <p:nvPr/>
        </p:nvSpPr>
        <p:spPr>
          <a:xfrm>
            <a:off x="6482520" y="1954080"/>
            <a:ext cx="110232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b="1" strike="noStrike">
                <a:solidFill>
                  <a:srgbClr val="000000"/>
                </a:solidFill>
                <a:latin typeface="Arial"/>
                <a:ea typeface="DejaVu Sans"/>
              </a:rPr>
              <a:t>ASM</a:t>
            </a:r>
            <a:endParaRPr/>
          </a:p>
          <a:p>
            <a:pPr algn="ctr">
              <a:lnSpc>
                <a:spcPct val="100000"/>
              </a:lnSpc>
            </a:pPr>
            <a:r>
              <a:rPr lang="en-US" b="1" strike="noStrike">
                <a:solidFill>
                  <a:srgbClr val="000000"/>
                </a:solidFill>
                <a:latin typeface="Arial"/>
                <a:ea typeface="DejaVu Sans"/>
              </a:rPr>
              <a:t>Instance</a:t>
            </a:r>
            <a:endParaRPr/>
          </a:p>
        </p:txBody>
      </p:sp>
      <p:pic>
        <p:nvPicPr>
          <p:cNvPr id="50" name="~PP682.WAV">
            <a:hlinkClick r:id="" action="ppaction://media"/>
          </p:cNvPr>
          <p:cNvPicPr>
            <a:picLocks noRot="1" noChangeAspect="1"/>
          </p:cNvPicPr>
          <p:nvPr>
            <a:wavAudioFile r:embed="rId1" name="~PP682.WAV"/>
          </p:nvPr>
        </p:nvPicPr>
        <p:blipFill>
          <a:blip r:embed="rId6"/>
          <a:stretch>
            <a:fillRect/>
          </a:stretch>
        </p:blipFill>
        <p:spPr>
          <a:xfrm>
            <a:off x="8696325" y="6410325"/>
            <a:ext cx="304800" cy="304800"/>
          </a:xfrm>
          <a:prstGeom prst="rect">
            <a:avLst/>
          </a:prstGeom>
        </p:spPr>
      </p:pic>
    </p:spTree>
  </p:cSld>
  <p:clrMapOvr>
    <a:masterClrMapping/>
  </p:clrMapOvr>
  <p:transition advTm="2983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0"/>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CustomShape 1"/>
          <p:cNvSpPr/>
          <p:nvPr/>
        </p:nvSpPr>
        <p:spPr>
          <a:xfrm>
            <a:off x="45720" y="575640"/>
            <a:ext cx="9119520" cy="5720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solidFill>
                  <a:srgbClr val="000000"/>
                </a:solidFill>
                <a:latin typeface="Arial"/>
                <a:ea typeface="DejaVu Sans"/>
              </a:rPr>
              <a:t>How to Prepare Storage for ASM</a:t>
            </a:r>
            <a:endParaRPr/>
          </a:p>
          <a:p>
            <a:endParaRPr/>
          </a:p>
          <a:p>
            <a:r>
              <a:rPr lang="en-US" strike="noStrike">
                <a:solidFill>
                  <a:srgbClr val="000000"/>
                </a:solidFill>
                <a:latin typeface="Arial"/>
                <a:ea typeface="DejaVu Sans"/>
              </a:rPr>
              <a:t>ASM diskgroup will be created using one of the following storage resources:</a:t>
            </a:r>
            <a:endParaRPr/>
          </a:p>
          <a:p>
            <a:r>
              <a:rPr lang="en-US" strike="noStrike">
                <a:solidFill>
                  <a:srgbClr val="000000"/>
                </a:solidFill>
                <a:latin typeface="Arial"/>
                <a:ea typeface="DejaVu Sans"/>
              </a:rPr>
              <a:t> </a:t>
            </a:r>
            <a:endParaRPr/>
          </a:p>
          <a:p>
            <a:r>
              <a:rPr lang="en-US" strike="noStrike">
                <a:solidFill>
                  <a:srgbClr val="000000"/>
                </a:solidFill>
                <a:latin typeface="Arial"/>
                <a:ea typeface="DejaVu Sans"/>
              </a:rPr>
              <a:t>1) Raw disk partition—A raw partition can be the entire disk drive or a section of a disk drive. However, the ASM disk cannot be in a partition that includes the partition table because the partition table can be overwritten.</a:t>
            </a:r>
            <a:endParaRPr/>
          </a:p>
          <a:p>
            <a:endParaRPr/>
          </a:p>
          <a:p>
            <a:r>
              <a:rPr lang="en-US" strike="noStrike">
                <a:solidFill>
                  <a:srgbClr val="000000"/>
                </a:solidFill>
                <a:latin typeface="Arial"/>
                <a:ea typeface="DejaVu Sans"/>
              </a:rPr>
              <a:t>2) Logical unit numbers (LUNs)—Using hardware RAID functionality to create LUNs is a recommended approach. Storage hardware RAID 0+1 or RAID5, and other RAID configurations, can be provided to ASM as ASM disks.</a:t>
            </a:r>
            <a:endParaRPr/>
          </a:p>
          <a:p>
            <a:endParaRPr/>
          </a:p>
          <a:p>
            <a:r>
              <a:rPr lang="en-US" strike="noStrike">
                <a:solidFill>
                  <a:srgbClr val="000000"/>
                </a:solidFill>
                <a:latin typeface="Arial"/>
                <a:ea typeface="DejaVu Sans"/>
              </a:rPr>
              <a:t>3) Raw logical volumes (LVM)—LVMs are supported in less complicated configurations where an LVM is mapped to a LUN, or an LVM uses disks or raw partitions. LVM configurations are not recommended by Oracle because they create a duplication of functionality. Oracle also does not recommended using LVMs for mirroring because ASM already provides mirroring.</a:t>
            </a:r>
            <a:endParaRPr/>
          </a:p>
          <a:p>
            <a:endParaRPr/>
          </a:p>
          <a:p>
            <a:r>
              <a:rPr lang="en-US" strike="noStrike">
                <a:solidFill>
                  <a:srgbClr val="000000"/>
                </a:solidFill>
                <a:latin typeface="Arial"/>
                <a:ea typeface="DejaVu Sans"/>
              </a:rPr>
              <a:t>4) NFS NAS files—If you have a certified NAS device, then you can create zero-padded files in an NFS mounted directory and use those files as disk devices in an Oracle Automatic Storage Management (Oracle ASM) diskgroup.</a:t>
            </a:r>
            <a:endParaRPr/>
          </a:p>
          <a:p>
            <a:r>
              <a:rPr lang="en-US" strike="noStrike">
                <a:solidFill>
                  <a:srgbClr val="000000"/>
                </a:solidFill>
                <a:latin typeface="Arial"/>
                <a:ea typeface="DejaVu Sans"/>
              </a:rPr>
              <a:t> </a:t>
            </a:r>
            <a:endParaRPr/>
          </a:p>
        </p:txBody>
      </p:sp>
      <p:pic>
        <p:nvPicPr>
          <p:cNvPr id="3" name="~PP891.WAV">
            <a:hlinkClick r:id="" action="ppaction://media"/>
          </p:cNvPr>
          <p:cNvPicPr>
            <a:picLocks noRot="1" noChangeAspect="1"/>
          </p:cNvPicPr>
          <p:nvPr>
            <a:wavAudioFile r:embed="rId1" name="~PP891.WAV"/>
          </p:nvPr>
        </p:nvPicPr>
        <p:blipFill>
          <a:blip r:embed="rId3"/>
          <a:stretch>
            <a:fillRect/>
          </a:stretch>
        </p:blipFill>
        <p:spPr>
          <a:xfrm>
            <a:off x="8696325" y="6410325"/>
            <a:ext cx="304800" cy="304800"/>
          </a:xfrm>
          <a:prstGeom prst="rect">
            <a:avLst/>
          </a:prstGeom>
        </p:spPr>
      </p:pic>
    </p:spTree>
  </p:cSld>
  <p:clrMapOvr>
    <a:masterClrMapping/>
  </p:clrMapOvr>
  <p:transition advTm="4504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8" name="CustomShape 1"/>
          <p:cNvSpPr/>
          <p:nvPr/>
        </p:nvSpPr>
        <p:spPr>
          <a:xfrm>
            <a:off x="761760" y="75960"/>
            <a:ext cx="7997400" cy="9010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Redundancy</a:t>
            </a:r>
            <a:endParaRPr/>
          </a:p>
        </p:txBody>
      </p:sp>
      <p:sp>
        <p:nvSpPr>
          <p:cNvPr id="1319" name="CustomShape 2"/>
          <p:cNvSpPr/>
          <p:nvPr/>
        </p:nvSpPr>
        <p:spPr>
          <a:xfrm>
            <a:off x="761760" y="1197000"/>
            <a:ext cx="7997400" cy="518112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200" strike="noStrike">
                <a:solidFill>
                  <a:srgbClr val="000000"/>
                </a:solidFill>
                <a:latin typeface="Arial"/>
                <a:ea typeface="DejaVu Sans"/>
              </a:rPr>
              <a:t>ASM Supports three levels of redundancy</a:t>
            </a:r>
            <a:endParaRPr/>
          </a:p>
          <a:p>
            <a:pPr>
              <a:lnSpc>
                <a:spcPct val="100000"/>
              </a:lnSpc>
            </a:pPr>
            <a:endParaRPr/>
          </a:p>
          <a:p>
            <a:pPr>
              <a:lnSpc>
                <a:spcPct val="100000"/>
              </a:lnSpc>
            </a:pPr>
            <a:r>
              <a:rPr lang="en-US" sz="1600" b="1" strike="noStrike">
                <a:solidFill>
                  <a:srgbClr val="000000"/>
                </a:solidFill>
                <a:latin typeface="Arial"/>
                <a:ea typeface="DejaVu Sans"/>
              </a:rPr>
              <a:t>External Redundancy</a:t>
            </a:r>
            <a:endParaRPr/>
          </a:p>
          <a:p>
            <a:pPr lvl="2">
              <a:lnSpc>
                <a:spcPct val="100000"/>
              </a:lnSpc>
              <a:buSzPct val="45000"/>
              <a:buFont typeface="StarSymbol"/>
              <a:buChar char="l"/>
            </a:pPr>
            <a:r>
              <a:rPr lang="en-US" sz="1600" strike="noStrike">
                <a:solidFill>
                  <a:srgbClr val="000000"/>
                </a:solidFill>
                <a:latin typeface="Arial"/>
                <a:ea typeface="DejaVu Sans"/>
              </a:rPr>
              <a:t>Implemented externally using storage layer</a:t>
            </a:r>
            <a:endParaRPr/>
          </a:p>
          <a:p>
            <a:pPr lvl="2">
              <a:lnSpc>
                <a:spcPct val="100000"/>
              </a:lnSpc>
              <a:buSzPct val="45000"/>
              <a:buFont typeface="StarSymbol"/>
              <a:buChar char="l"/>
            </a:pPr>
            <a:r>
              <a:rPr lang="en-US" sz="1600" strike="noStrike">
                <a:solidFill>
                  <a:srgbClr val="000000"/>
                </a:solidFill>
                <a:latin typeface="Arial"/>
                <a:ea typeface="DejaVu Sans"/>
              </a:rPr>
              <a:t>Most common configuration in production</a:t>
            </a:r>
            <a:endParaRPr/>
          </a:p>
          <a:p>
            <a:pPr lvl="1">
              <a:lnSpc>
                <a:spcPct val="100000"/>
              </a:lnSpc>
              <a:buSzPct val="75000"/>
              <a:buFont typeface="StarSymbol"/>
              <a:buChar char="l"/>
            </a:pPr>
            <a:r>
              <a:rPr lang="en-US" sz="1600" b="1" strike="noStrike">
                <a:solidFill>
                  <a:srgbClr val="000000"/>
                </a:solidFill>
                <a:latin typeface="Arial"/>
                <a:ea typeface="DejaVu Sans"/>
              </a:rPr>
              <a:t>Normal Redundancy</a:t>
            </a:r>
            <a:endParaRPr/>
          </a:p>
          <a:p>
            <a:pPr lvl="2">
              <a:lnSpc>
                <a:spcPct val="100000"/>
              </a:lnSpc>
              <a:buSzPct val="45000"/>
              <a:buFont typeface="StarSymbol"/>
              <a:buChar char="l"/>
            </a:pPr>
            <a:r>
              <a:rPr lang="en-US" sz="1600" strike="noStrike">
                <a:solidFill>
                  <a:srgbClr val="000000"/>
                </a:solidFill>
                <a:latin typeface="Arial"/>
                <a:ea typeface="DejaVu Sans"/>
              </a:rPr>
              <a:t>Two copies of each extent maintained in separate failure groups</a:t>
            </a:r>
            <a:endParaRPr/>
          </a:p>
          <a:p>
            <a:pPr lvl="2">
              <a:lnSpc>
                <a:spcPct val="100000"/>
              </a:lnSpc>
              <a:buSzPct val="45000"/>
              <a:buFont typeface="StarSymbol"/>
              <a:buChar char="l"/>
            </a:pPr>
            <a:r>
              <a:rPr lang="en-US" sz="1600" strike="noStrike">
                <a:solidFill>
                  <a:srgbClr val="000000"/>
                </a:solidFill>
                <a:latin typeface="Arial"/>
                <a:ea typeface="DejaVu Sans"/>
              </a:rPr>
              <a:t>Used with extended clusters</a:t>
            </a:r>
            <a:endParaRPr/>
          </a:p>
          <a:p>
            <a:pPr lvl="2">
              <a:lnSpc>
                <a:spcPct val="100000"/>
              </a:lnSpc>
              <a:buSzPct val="45000"/>
              <a:buFont typeface="StarSymbol"/>
              <a:buChar char="l"/>
            </a:pPr>
            <a:r>
              <a:rPr lang="en-US" sz="1600" strike="noStrike">
                <a:solidFill>
                  <a:srgbClr val="000000"/>
                </a:solidFill>
                <a:latin typeface="Arial"/>
                <a:ea typeface="DejaVu Sans"/>
              </a:rPr>
              <a:t>Used occasionally in production </a:t>
            </a:r>
            <a:endParaRPr/>
          </a:p>
          <a:p>
            <a:pPr lvl="2">
              <a:lnSpc>
                <a:spcPct val="100000"/>
              </a:lnSpc>
              <a:buSzPct val="45000"/>
              <a:buFont typeface="StarSymbol"/>
              <a:buChar char="l"/>
            </a:pPr>
            <a:r>
              <a:rPr lang="en-US" sz="1600" strike="noStrike">
                <a:solidFill>
                  <a:srgbClr val="000000"/>
                </a:solidFill>
                <a:latin typeface="Arial"/>
                <a:ea typeface="DejaVu Sans"/>
              </a:rPr>
              <a:t>Increases CPU overhead on servers</a:t>
            </a:r>
            <a:endParaRPr/>
          </a:p>
          <a:p>
            <a:pPr lvl="1">
              <a:lnSpc>
                <a:spcPct val="100000"/>
              </a:lnSpc>
              <a:buSzPct val="75000"/>
              <a:buFont typeface="StarSymbol"/>
              <a:buChar char="l"/>
            </a:pPr>
            <a:r>
              <a:rPr lang="en-US" sz="1600" b="1" strike="noStrike">
                <a:solidFill>
                  <a:srgbClr val="000000"/>
                </a:solidFill>
                <a:latin typeface="Arial"/>
                <a:ea typeface="DejaVu Sans"/>
              </a:rPr>
              <a:t>High Redundancy</a:t>
            </a:r>
            <a:endParaRPr/>
          </a:p>
          <a:p>
            <a:pPr lvl="2">
              <a:lnSpc>
                <a:spcPct val="100000"/>
              </a:lnSpc>
              <a:buSzPct val="45000"/>
              <a:buFont typeface="StarSymbol"/>
              <a:buChar char="l"/>
            </a:pPr>
            <a:r>
              <a:rPr lang="en-US" sz="1600" strike="noStrike">
                <a:solidFill>
                  <a:srgbClr val="000000"/>
                </a:solidFill>
                <a:latin typeface="Arial"/>
                <a:ea typeface="DejaVu Sans"/>
              </a:rPr>
              <a:t>Three copies of each extent maintained in separate failure groups</a:t>
            </a:r>
            <a:endParaRPr/>
          </a:p>
          <a:p>
            <a:pPr lvl="2">
              <a:lnSpc>
                <a:spcPct val="100000"/>
              </a:lnSpc>
              <a:buSzPct val="45000"/>
              <a:buFont typeface="StarSymbol"/>
              <a:buChar char="l"/>
            </a:pPr>
            <a:r>
              <a:rPr lang="en-US" sz="1600" strike="noStrike">
                <a:solidFill>
                  <a:srgbClr val="000000"/>
                </a:solidFill>
                <a:latin typeface="Arial"/>
                <a:ea typeface="DejaVu Sans"/>
              </a:rPr>
              <a:t>Very rare in production</a:t>
            </a:r>
            <a:endParaRPr/>
          </a:p>
          <a:p>
            <a:pPr>
              <a:lnSpc>
                <a:spcPct val="100000"/>
              </a:lnSpc>
            </a:pPr>
            <a:endParaRPr/>
          </a:p>
          <a:p>
            <a:pPr lvl="2">
              <a:lnSpc>
                <a:spcPct val="100000"/>
              </a:lnSpc>
              <a:buSzPct val="45000"/>
              <a:buFont typeface="StarSymbol"/>
              <a:buChar char="l"/>
            </a:pPr>
            <a:r>
              <a:rPr lang="en-US" sz="1600" b="1" strike="noStrike">
                <a:solidFill>
                  <a:srgbClr val="000000"/>
                </a:solidFill>
                <a:latin typeface="Arial"/>
                <a:ea typeface="DejaVu Sans"/>
              </a:rPr>
              <a:t>Failure Groups-  </a:t>
            </a:r>
            <a:r>
              <a:rPr lang="en-US" sz="1600" strike="noStrike">
                <a:solidFill>
                  <a:srgbClr val="000000"/>
                </a:solidFill>
                <a:latin typeface="Arial"/>
                <a:ea typeface="DejaVu Sans"/>
              </a:rPr>
              <a:t>it allows to take redundancy to disk to the next level,by creating a group containing disks from multiple controller.if controller fails and all of the disk associated with that controller are inaccessible, other disks within the disk group will still be accessible as long as connected to a different controller.,By creating a failure group withing the disk group, Oracle and ASM will mirror writes to disks and ensure that those writes are to disks within different failure groups so that loss of controller will not impact access to data</a:t>
            </a:r>
            <a:endParaRPr/>
          </a:p>
        </p:txBody>
      </p:sp>
      <p:pic>
        <p:nvPicPr>
          <p:cNvPr id="4" name="~PP1527.WAV">
            <a:hlinkClick r:id="" action="ppaction://media"/>
          </p:cNvPr>
          <p:cNvPicPr>
            <a:picLocks noRot="1" noChangeAspect="1"/>
          </p:cNvPicPr>
          <p:nvPr>
            <a:wavAudioFile r:embed="rId1" name="~PP1527.WAV"/>
          </p:nvPr>
        </p:nvPicPr>
        <p:blipFill>
          <a:blip r:embed="rId3"/>
          <a:stretch>
            <a:fillRect/>
          </a:stretch>
        </p:blipFill>
        <p:spPr>
          <a:xfrm>
            <a:off x="8696325" y="6410325"/>
            <a:ext cx="304800" cy="304800"/>
          </a:xfrm>
          <a:prstGeom prst="rect">
            <a:avLst/>
          </a:prstGeom>
        </p:spPr>
      </p:pic>
    </p:spTree>
  </p:cSld>
  <p:clrMapOvr>
    <a:masterClrMapping/>
  </p:clrMapOvr>
  <p:transition advTm="8633"/>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 name="CustomShape 1"/>
          <p:cNvSpPr/>
          <p:nvPr/>
        </p:nvSpPr>
        <p:spPr>
          <a:xfrm>
            <a:off x="2916360" y="2276640"/>
            <a:ext cx="3453120" cy="309420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321" name="CustomShape 2"/>
          <p:cNvSpPr/>
          <p:nvPr/>
        </p:nvSpPr>
        <p:spPr>
          <a:xfrm>
            <a:off x="761760" y="75960"/>
            <a:ext cx="7998120" cy="90180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pPr>
            <a:r>
              <a:rPr lang="en-US" sz="2600" strike="noStrike">
                <a:solidFill>
                  <a:srgbClr val="000000"/>
                </a:solidFill>
                <a:latin typeface="Arial"/>
                <a:ea typeface="DejaVu Sans"/>
              </a:rPr>
              <a:t>ASM Failure Groups - External Redundancy</a:t>
            </a:r>
            <a:endParaRPr/>
          </a:p>
        </p:txBody>
      </p:sp>
      <p:sp>
        <p:nvSpPr>
          <p:cNvPr id="1322" name="CustomShape 3"/>
          <p:cNvSpPr/>
          <p:nvPr/>
        </p:nvSpPr>
        <p:spPr>
          <a:xfrm>
            <a:off x="539640" y="1125360"/>
            <a:ext cx="8206200" cy="4964760"/>
          </a:xfrm>
          <a:prstGeom prst="rect">
            <a:avLst/>
          </a:prstGeom>
          <a:noFill/>
          <a:ln w="12600">
            <a:solidFill>
              <a:srgbClr val="000000"/>
            </a:solidFill>
            <a:miter/>
          </a:ln>
        </p:spPr>
        <p:style>
          <a:lnRef idx="0">
            <a:scrgbClr r="0" g="0" b="0"/>
          </a:lnRef>
          <a:fillRef idx="0">
            <a:scrgbClr r="0" g="0" b="0"/>
          </a:fillRef>
          <a:effectRef idx="0">
            <a:scrgbClr r="0" g="0" b="0"/>
          </a:effectRef>
          <a:fontRef idx="minor"/>
        </p:style>
      </p:sp>
      <p:sp>
        <p:nvSpPr>
          <p:cNvPr id="1323" name="Line 4"/>
          <p:cNvSpPr/>
          <p:nvPr/>
        </p:nvSpPr>
        <p:spPr>
          <a:xfrm>
            <a:off x="4643280" y="1989000"/>
            <a:ext cx="1800" cy="576360"/>
          </a:xfrm>
          <a:prstGeom prst="line">
            <a:avLst/>
          </a:prstGeom>
          <a:ln w="38160">
            <a:solidFill>
              <a:srgbClr val="000000"/>
            </a:solidFill>
            <a:miter/>
          </a:ln>
        </p:spPr>
      </p:sp>
      <p:sp>
        <p:nvSpPr>
          <p:cNvPr id="1324" name="Line 5"/>
          <p:cNvSpPr/>
          <p:nvPr/>
        </p:nvSpPr>
        <p:spPr>
          <a:xfrm>
            <a:off x="4645080" y="1916280"/>
            <a:ext cx="1440" cy="288720"/>
          </a:xfrm>
          <a:prstGeom prst="line">
            <a:avLst/>
          </a:prstGeom>
          <a:ln w="38160">
            <a:solidFill>
              <a:srgbClr val="000000"/>
            </a:solidFill>
            <a:miter/>
          </a:ln>
        </p:spPr>
      </p:sp>
      <p:sp>
        <p:nvSpPr>
          <p:cNvPr id="1325" name="CustomShape 6"/>
          <p:cNvSpPr/>
          <p:nvPr/>
        </p:nvSpPr>
        <p:spPr>
          <a:xfrm>
            <a:off x="3421080" y="1413000"/>
            <a:ext cx="244512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326" name="CustomShape 7"/>
          <p:cNvSpPr/>
          <p:nvPr/>
        </p:nvSpPr>
        <p:spPr>
          <a:xfrm>
            <a:off x="3276720" y="1447920"/>
            <a:ext cx="266076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Group</a:t>
            </a:r>
            <a:endParaRPr/>
          </a:p>
        </p:txBody>
      </p:sp>
      <p:sp>
        <p:nvSpPr>
          <p:cNvPr id="1327" name="CustomShape 8"/>
          <p:cNvSpPr/>
          <p:nvPr/>
        </p:nvSpPr>
        <p:spPr>
          <a:xfrm>
            <a:off x="3375000" y="357336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28" name="CustomShape 9"/>
          <p:cNvSpPr/>
          <p:nvPr/>
        </p:nvSpPr>
        <p:spPr>
          <a:xfrm>
            <a:off x="3375000" y="393372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1</a:t>
            </a:r>
            <a:endParaRPr/>
          </a:p>
        </p:txBody>
      </p:sp>
      <p:sp>
        <p:nvSpPr>
          <p:cNvPr id="1329" name="CustomShape 10"/>
          <p:cNvSpPr/>
          <p:nvPr/>
        </p:nvSpPr>
        <p:spPr>
          <a:xfrm>
            <a:off x="4238640" y="357336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30" name="CustomShape 11"/>
          <p:cNvSpPr/>
          <p:nvPr/>
        </p:nvSpPr>
        <p:spPr>
          <a:xfrm>
            <a:off x="4238640" y="393372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2</a:t>
            </a:r>
            <a:endParaRPr/>
          </a:p>
        </p:txBody>
      </p:sp>
      <p:sp>
        <p:nvSpPr>
          <p:cNvPr id="1331" name="CustomShape 12"/>
          <p:cNvSpPr/>
          <p:nvPr/>
        </p:nvSpPr>
        <p:spPr>
          <a:xfrm>
            <a:off x="5103720" y="357336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32" name="CustomShape 13"/>
          <p:cNvSpPr/>
          <p:nvPr/>
        </p:nvSpPr>
        <p:spPr>
          <a:xfrm>
            <a:off x="5103720" y="393372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3</a:t>
            </a:r>
            <a:endParaRPr/>
          </a:p>
        </p:txBody>
      </p:sp>
      <p:sp>
        <p:nvSpPr>
          <p:cNvPr id="1333" name="Line 14"/>
          <p:cNvSpPr/>
          <p:nvPr/>
        </p:nvSpPr>
        <p:spPr>
          <a:xfrm>
            <a:off x="4643280" y="2565360"/>
            <a:ext cx="1800" cy="504720"/>
          </a:xfrm>
          <a:prstGeom prst="line">
            <a:avLst/>
          </a:prstGeom>
          <a:ln w="38160">
            <a:solidFill>
              <a:srgbClr val="000000"/>
            </a:solidFill>
            <a:miter/>
          </a:ln>
        </p:spPr>
      </p:sp>
      <p:sp>
        <p:nvSpPr>
          <p:cNvPr id="1334" name="Line 15"/>
          <p:cNvSpPr/>
          <p:nvPr/>
        </p:nvSpPr>
        <p:spPr>
          <a:xfrm>
            <a:off x="3808440" y="3070080"/>
            <a:ext cx="1670040" cy="1800"/>
          </a:xfrm>
          <a:prstGeom prst="line">
            <a:avLst/>
          </a:prstGeom>
          <a:ln w="38160">
            <a:solidFill>
              <a:srgbClr val="000000"/>
            </a:solidFill>
            <a:miter/>
          </a:ln>
        </p:spPr>
      </p:sp>
      <p:sp>
        <p:nvSpPr>
          <p:cNvPr id="1335" name="Line 16"/>
          <p:cNvSpPr/>
          <p:nvPr/>
        </p:nvSpPr>
        <p:spPr>
          <a:xfrm>
            <a:off x="3794040" y="3070080"/>
            <a:ext cx="1800" cy="503280"/>
          </a:xfrm>
          <a:prstGeom prst="line">
            <a:avLst/>
          </a:prstGeom>
          <a:ln w="38160">
            <a:solidFill>
              <a:srgbClr val="000000"/>
            </a:solidFill>
            <a:miter/>
          </a:ln>
        </p:spPr>
      </p:sp>
      <p:sp>
        <p:nvSpPr>
          <p:cNvPr id="1336" name="Line 17"/>
          <p:cNvSpPr/>
          <p:nvPr/>
        </p:nvSpPr>
        <p:spPr>
          <a:xfrm>
            <a:off x="5508720" y="3070080"/>
            <a:ext cx="1440" cy="503280"/>
          </a:xfrm>
          <a:prstGeom prst="line">
            <a:avLst/>
          </a:prstGeom>
          <a:ln w="38160">
            <a:solidFill>
              <a:srgbClr val="000000"/>
            </a:solidFill>
            <a:miter/>
          </a:ln>
        </p:spPr>
      </p:sp>
      <p:sp>
        <p:nvSpPr>
          <p:cNvPr id="1337" name="Line 18"/>
          <p:cNvSpPr/>
          <p:nvPr/>
        </p:nvSpPr>
        <p:spPr>
          <a:xfrm>
            <a:off x="4643280" y="3070080"/>
            <a:ext cx="1800" cy="503280"/>
          </a:xfrm>
          <a:prstGeom prst="line">
            <a:avLst/>
          </a:prstGeom>
          <a:ln w="38160">
            <a:solidFill>
              <a:srgbClr val="000000"/>
            </a:solidFill>
            <a:miter/>
          </a:ln>
        </p:spPr>
      </p:sp>
      <p:pic>
        <p:nvPicPr>
          <p:cNvPr id="20" name="~PP1114.WAV">
            <a:hlinkClick r:id="" action="ppaction://media"/>
          </p:cNvPr>
          <p:cNvPicPr>
            <a:picLocks noRot="1" noChangeAspect="1"/>
          </p:cNvPicPr>
          <p:nvPr>
            <a:wavAudioFile r:embed="rId1" name="~PP1114.WAV"/>
          </p:nvPr>
        </p:nvPicPr>
        <p:blipFill>
          <a:blip r:embed="rId4"/>
          <a:stretch>
            <a:fillRect/>
          </a:stretch>
        </p:blipFill>
        <p:spPr>
          <a:xfrm>
            <a:off x="8696325" y="6410325"/>
            <a:ext cx="304800" cy="304800"/>
          </a:xfrm>
          <a:prstGeom prst="rect">
            <a:avLst/>
          </a:prstGeom>
        </p:spPr>
      </p:pic>
    </p:spTree>
  </p:cSld>
  <p:clrMapOvr>
    <a:masterClrMapping/>
  </p:clrMapOvr>
  <p:transition advTm="40358"/>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8" name="CustomShape 1"/>
          <p:cNvSpPr/>
          <p:nvPr/>
        </p:nvSpPr>
        <p:spPr>
          <a:xfrm>
            <a:off x="4861080" y="2492280"/>
            <a:ext cx="3453120" cy="309456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339" name="CustomShape 2"/>
          <p:cNvSpPr/>
          <p:nvPr/>
        </p:nvSpPr>
        <p:spPr>
          <a:xfrm>
            <a:off x="973080" y="2492280"/>
            <a:ext cx="3453120" cy="309456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340" name="CustomShape 3"/>
          <p:cNvSpPr/>
          <p:nvPr/>
        </p:nvSpPr>
        <p:spPr>
          <a:xfrm>
            <a:off x="761760" y="75960"/>
            <a:ext cx="7998120" cy="90180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pPr>
            <a:r>
              <a:rPr lang="en-US" sz="2600" strike="noStrike">
                <a:solidFill>
                  <a:srgbClr val="000000"/>
                </a:solidFill>
                <a:latin typeface="Arial"/>
                <a:ea typeface="DejaVu Sans"/>
              </a:rPr>
              <a:t>ASM Failure Groups - Normal Redundancy</a:t>
            </a:r>
            <a:endParaRPr/>
          </a:p>
        </p:txBody>
      </p:sp>
      <p:sp>
        <p:nvSpPr>
          <p:cNvPr id="1341" name="CustomShape 4"/>
          <p:cNvSpPr/>
          <p:nvPr/>
        </p:nvSpPr>
        <p:spPr>
          <a:xfrm>
            <a:off x="539640" y="1125360"/>
            <a:ext cx="8206200" cy="4964760"/>
          </a:xfrm>
          <a:prstGeom prst="rect">
            <a:avLst/>
          </a:prstGeom>
          <a:noFill/>
          <a:ln w="12600">
            <a:solidFill>
              <a:srgbClr val="000000"/>
            </a:solidFill>
            <a:miter/>
          </a:ln>
        </p:spPr>
        <p:style>
          <a:lnRef idx="0">
            <a:scrgbClr r="0" g="0" b="0"/>
          </a:lnRef>
          <a:fillRef idx="0">
            <a:scrgbClr r="0" g="0" b="0"/>
          </a:fillRef>
          <a:effectRef idx="0">
            <a:scrgbClr r="0" g="0" b="0"/>
          </a:effectRef>
          <a:fontRef idx="minor"/>
        </p:style>
      </p:sp>
      <p:sp>
        <p:nvSpPr>
          <p:cNvPr id="1342" name="CustomShape 5"/>
          <p:cNvSpPr/>
          <p:nvPr/>
        </p:nvSpPr>
        <p:spPr>
          <a:xfrm>
            <a:off x="1547640" y="2781360"/>
            <a:ext cx="244512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343" name="CustomShape 6"/>
          <p:cNvSpPr/>
          <p:nvPr/>
        </p:nvSpPr>
        <p:spPr>
          <a:xfrm>
            <a:off x="5364000" y="2781360"/>
            <a:ext cx="244512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344" name="Line 7"/>
          <p:cNvSpPr/>
          <p:nvPr/>
        </p:nvSpPr>
        <p:spPr>
          <a:xfrm>
            <a:off x="2700360" y="2203560"/>
            <a:ext cx="3887640" cy="1440"/>
          </a:xfrm>
          <a:prstGeom prst="line">
            <a:avLst/>
          </a:prstGeom>
          <a:ln w="38160">
            <a:solidFill>
              <a:srgbClr val="000000"/>
            </a:solidFill>
            <a:miter/>
          </a:ln>
        </p:spPr>
      </p:sp>
      <p:sp>
        <p:nvSpPr>
          <p:cNvPr id="1345" name="Line 8"/>
          <p:cNvSpPr/>
          <p:nvPr/>
        </p:nvSpPr>
        <p:spPr>
          <a:xfrm>
            <a:off x="2700360" y="2205000"/>
            <a:ext cx="1440" cy="576360"/>
          </a:xfrm>
          <a:prstGeom prst="line">
            <a:avLst/>
          </a:prstGeom>
          <a:ln w="38160">
            <a:solidFill>
              <a:srgbClr val="000000"/>
            </a:solidFill>
            <a:miter/>
          </a:ln>
        </p:spPr>
      </p:sp>
      <p:sp>
        <p:nvSpPr>
          <p:cNvPr id="1346" name="Line 9"/>
          <p:cNvSpPr/>
          <p:nvPr/>
        </p:nvSpPr>
        <p:spPr>
          <a:xfrm>
            <a:off x="6588000" y="2205000"/>
            <a:ext cx="1800" cy="576360"/>
          </a:xfrm>
          <a:prstGeom prst="line">
            <a:avLst/>
          </a:prstGeom>
          <a:ln w="38160">
            <a:solidFill>
              <a:srgbClr val="000000"/>
            </a:solidFill>
            <a:miter/>
          </a:ln>
        </p:spPr>
      </p:sp>
      <p:sp>
        <p:nvSpPr>
          <p:cNvPr id="1347" name="CustomShape 10"/>
          <p:cNvSpPr/>
          <p:nvPr/>
        </p:nvSpPr>
        <p:spPr>
          <a:xfrm>
            <a:off x="1765440" y="2859120"/>
            <a:ext cx="20116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Failure Group 1</a:t>
            </a:r>
            <a:endParaRPr/>
          </a:p>
        </p:txBody>
      </p:sp>
      <p:sp>
        <p:nvSpPr>
          <p:cNvPr id="1348" name="CustomShape 11"/>
          <p:cNvSpPr/>
          <p:nvPr/>
        </p:nvSpPr>
        <p:spPr>
          <a:xfrm>
            <a:off x="5580000" y="2859120"/>
            <a:ext cx="20134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FailureGroup 2</a:t>
            </a:r>
            <a:endParaRPr/>
          </a:p>
        </p:txBody>
      </p:sp>
      <p:sp>
        <p:nvSpPr>
          <p:cNvPr id="1349" name="Line 12"/>
          <p:cNvSpPr/>
          <p:nvPr/>
        </p:nvSpPr>
        <p:spPr>
          <a:xfrm>
            <a:off x="4645080" y="1916280"/>
            <a:ext cx="1440" cy="288720"/>
          </a:xfrm>
          <a:prstGeom prst="line">
            <a:avLst/>
          </a:prstGeom>
          <a:ln w="38160">
            <a:solidFill>
              <a:srgbClr val="000000"/>
            </a:solidFill>
            <a:miter/>
          </a:ln>
        </p:spPr>
      </p:sp>
      <p:sp>
        <p:nvSpPr>
          <p:cNvPr id="1350" name="CustomShape 13"/>
          <p:cNvSpPr/>
          <p:nvPr/>
        </p:nvSpPr>
        <p:spPr>
          <a:xfrm>
            <a:off x="3421080" y="1413000"/>
            <a:ext cx="244512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351" name="CustomShape 14"/>
          <p:cNvSpPr/>
          <p:nvPr/>
        </p:nvSpPr>
        <p:spPr>
          <a:xfrm>
            <a:off x="3276720" y="1447920"/>
            <a:ext cx="266076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Group</a:t>
            </a:r>
            <a:endParaRPr/>
          </a:p>
        </p:txBody>
      </p:sp>
      <p:sp>
        <p:nvSpPr>
          <p:cNvPr id="1352" name="CustomShape 15"/>
          <p:cNvSpPr/>
          <p:nvPr/>
        </p:nvSpPr>
        <p:spPr>
          <a:xfrm>
            <a:off x="143208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53" name="CustomShape 16"/>
          <p:cNvSpPr/>
          <p:nvPr/>
        </p:nvSpPr>
        <p:spPr>
          <a:xfrm>
            <a:off x="1432080" y="4653000"/>
            <a:ext cx="7858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1</a:t>
            </a:r>
            <a:endParaRPr/>
          </a:p>
        </p:txBody>
      </p:sp>
      <p:sp>
        <p:nvSpPr>
          <p:cNvPr id="1354" name="CustomShape 17"/>
          <p:cNvSpPr/>
          <p:nvPr/>
        </p:nvSpPr>
        <p:spPr>
          <a:xfrm>
            <a:off x="2295360" y="4292640"/>
            <a:ext cx="78804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55" name="CustomShape 18"/>
          <p:cNvSpPr/>
          <p:nvPr/>
        </p:nvSpPr>
        <p:spPr>
          <a:xfrm>
            <a:off x="229536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2</a:t>
            </a:r>
            <a:endParaRPr/>
          </a:p>
        </p:txBody>
      </p:sp>
      <p:sp>
        <p:nvSpPr>
          <p:cNvPr id="1356" name="CustomShape 19"/>
          <p:cNvSpPr/>
          <p:nvPr/>
        </p:nvSpPr>
        <p:spPr>
          <a:xfrm>
            <a:off x="316080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57" name="CustomShape 20"/>
          <p:cNvSpPr/>
          <p:nvPr/>
        </p:nvSpPr>
        <p:spPr>
          <a:xfrm>
            <a:off x="3160800" y="4653000"/>
            <a:ext cx="7858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3</a:t>
            </a:r>
            <a:endParaRPr/>
          </a:p>
        </p:txBody>
      </p:sp>
      <p:sp>
        <p:nvSpPr>
          <p:cNvPr id="1358" name="CustomShape 21"/>
          <p:cNvSpPr/>
          <p:nvPr/>
        </p:nvSpPr>
        <p:spPr>
          <a:xfrm>
            <a:off x="529272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59" name="CustomShape 22"/>
          <p:cNvSpPr/>
          <p:nvPr/>
        </p:nvSpPr>
        <p:spPr>
          <a:xfrm>
            <a:off x="529272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4</a:t>
            </a:r>
            <a:endParaRPr/>
          </a:p>
        </p:txBody>
      </p:sp>
      <p:sp>
        <p:nvSpPr>
          <p:cNvPr id="1360" name="CustomShape 23"/>
          <p:cNvSpPr/>
          <p:nvPr/>
        </p:nvSpPr>
        <p:spPr>
          <a:xfrm>
            <a:off x="615636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61" name="CustomShape 24"/>
          <p:cNvSpPr/>
          <p:nvPr/>
        </p:nvSpPr>
        <p:spPr>
          <a:xfrm>
            <a:off x="615636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5</a:t>
            </a:r>
            <a:endParaRPr/>
          </a:p>
        </p:txBody>
      </p:sp>
      <p:sp>
        <p:nvSpPr>
          <p:cNvPr id="1362" name="CustomShape 25"/>
          <p:cNvSpPr/>
          <p:nvPr/>
        </p:nvSpPr>
        <p:spPr>
          <a:xfrm>
            <a:off x="702144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63" name="CustomShape 26"/>
          <p:cNvSpPr/>
          <p:nvPr/>
        </p:nvSpPr>
        <p:spPr>
          <a:xfrm>
            <a:off x="702144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6</a:t>
            </a:r>
            <a:endParaRPr/>
          </a:p>
        </p:txBody>
      </p:sp>
      <p:sp>
        <p:nvSpPr>
          <p:cNvPr id="1364" name="Line 27"/>
          <p:cNvSpPr/>
          <p:nvPr/>
        </p:nvSpPr>
        <p:spPr>
          <a:xfrm>
            <a:off x="2700360" y="3284640"/>
            <a:ext cx="1440" cy="504720"/>
          </a:xfrm>
          <a:prstGeom prst="line">
            <a:avLst/>
          </a:prstGeom>
          <a:ln w="38160">
            <a:solidFill>
              <a:srgbClr val="000000"/>
            </a:solidFill>
            <a:miter/>
          </a:ln>
        </p:spPr>
      </p:sp>
      <p:sp>
        <p:nvSpPr>
          <p:cNvPr id="1365" name="Line 28"/>
          <p:cNvSpPr/>
          <p:nvPr/>
        </p:nvSpPr>
        <p:spPr>
          <a:xfrm>
            <a:off x="1865160" y="3789360"/>
            <a:ext cx="1670040" cy="1440"/>
          </a:xfrm>
          <a:prstGeom prst="line">
            <a:avLst/>
          </a:prstGeom>
          <a:ln w="38160">
            <a:solidFill>
              <a:srgbClr val="000000"/>
            </a:solidFill>
            <a:miter/>
          </a:ln>
        </p:spPr>
      </p:sp>
      <p:sp>
        <p:nvSpPr>
          <p:cNvPr id="1366" name="Line 29"/>
          <p:cNvSpPr/>
          <p:nvPr/>
        </p:nvSpPr>
        <p:spPr>
          <a:xfrm>
            <a:off x="1851120" y="3789360"/>
            <a:ext cx="1440" cy="503280"/>
          </a:xfrm>
          <a:prstGeom prst="line">
            <a:avLst/>
          </a:prstGeom>
          <a:ln w="38160">
            <a:solidFill>
              <a:srgbClr val="000000"/>
            </a:solidFill>
            <a:miter/>
          </a:ln>
        </p:spPr>
      </p:sp>
      <p:sp>
        <p:nvSpPr>
          <p:cNvPr id="1367" name="Line 30"/>
          <p:cNvSpPr/>
          <p:nvPr/>
        </p:nvSpPr>
        <p:spPr>
          <a:xfrm>
            <a:off x="3565440" y="3789360"/>
            <a:ext cx="1800" cy="503280"/>
          </a:xfrm>
          <a:prstGeom prst="line">
            <a:avLst/>
          </a:prstGeom>
          <a:ln w="38160">
            <a:solidFill>
              <a:srgbClr val="000000"/>
            </a:solidFill>
            <a:miter/>
          </a:ln>
        </p:spPr>
      </p:sp>
      <p:sp>
        <p:nvSpPr>
          <p:cNvPr id="1368" name="Line 31"/>
          <p:cNvSpPr/>
          <p:nvPr/>
        </p:nvSpPr>
        <p:spPr>
          <a:xfrm>
            <a:off x="2700360" y="3789360"/>
            <a:ext cx="1440" cy="503280"/>
          </a:xfrm>
          <a:prstGeom prst="line">
            <a:avLst/>
          </a:prstGeom>
          <a:ln w="38160">
            <a:solidFill>
              <a:srgbClr val="000000"/>
            </a:solidFill>
            <a:miter/>
          </a:ln>
        </p:spPr>
      </p:sp>
      <p:sp>
        <p:nvSpPr>
          <p:cNvPr id="1369" name="Line 32"/>
          <p:cNvSpPr/>
          <p:nvPr/>
        </p:nvSpPr>
        <p:spPr>
          <a:xfrm>
            <a:off x="6573960" y="3284640"/>
            <a:ext cx="1440" cy="504720"/>
          </a:xfrm>
          <a:prstGeom prst="line">
            <a:avLst/>
          </a:prstGeom>
          <a:ln w="38160">
            <a:solidFill>
              <a:srgbClr val="000000"/>
            </a:solidFill>
            <a:miter/>
          </a:ln>
        </p:spPr>
      </p:sp>
      <p:sp>
        <p:nvSpPr>
          <p:cNvPr id="1370" name="Line 33"/>
          <p:cNvSpPr/>
          <p:nvPr/>
        </p:nvSpPr>
        <p:spPr>
          <a:xfrm>
            <a:off x="5738760" y="3789360"/>
            <a:ext cx="1670040" cy="1440"/>
          </a:xfrm>
          <a:prstGeom prst="line">
            <a:avLst/>
          </a:prstGeom>
          <a:ln w="38160">
            <a:solidFill>
              <a:srgbClr val="000000"/>
            </a:solidFill>
            <a:miter/>
          </a:ln>
        </p:spPr>
      </p:sp>
      <p:sp>
        <p:nvSpPr>
          <p:cNvPr id="1371" name="Line 34"/>
          <p:cNvSpPr/>
          <p:nvPr/>
        </p:nvSpPr>
        <p:spPr>
          <a:xfrm>
            <a:off x="5724360" y="3789360"/>
            <a:ext cx="1800" cy="503280"/>
          </a:xfrm>
          <a:prstGeom prst="line">
            <a:avLst/>
          </a:prstGeom>
          <a:ln w="38160">
            <a:solidFill>
              <a:srgbClr val="000000"/>
            </a:solidFill>
            <a:miter/>
          </a:ln>
        </p:spPr>
      </p:sp>
      <p:sp>
        <p:nvSpPr>
          <p:cNvPr id="1372" name="Line 35"/>
          <p:cNvSpPr/>
          <p:nvPr/>
        </p:nvSpPr>
        <p:spPr>
          <a:xfrm>
            <a:off x="7439040" y="3789360"/>
            <a:ext cx="1440" cy="503280"/>
          </a:xfrm>
          <a:prstGeom prst="line">
            <a:avLst/>
          </a:prstGeom>
          <a:ln w="38160">
            <a:solidFill>
              <a:srgbClr val="000000"/>
            </a:solidFill>
            <a:miter/>
          </a:ln>
        </p:spPr>
      </p:sp>
      <p:sp>
        <p:nvSpPr>
          <p:cNvPr id="1373" name="Line 36"/>
          <p:cNvSpPr/>
          <p:nvPr/>
        </p:nvSpPr>
        <p:spPr>
          <a:xfrm>
            <a:off x="6573960" y="3789360"/>
            <a:ext cx="1440" cy="503280"/>
          </a:xfrm>
          <a:prstGeom prst="line">
            <a:avLst/>
          </a:prstGeom>
          <a:ln w="38160">
            <a:solidFill>
              <a:srgbClr val="000000"/>
            </a:solidFill>
            <a:miter/>
          </a:ln>
        </p:spPr>
      </p:sp>
      <p:pic>
        <p:nvPicPr>
          <p:cNvPr id="38" name="~PP74.WAV">
            <a:hlinkClick r:id="" action="ppaction://media"/>
          </p:cNvPr>
          <p:cNvPicPr>
            <a:picLocks noRot="1" noChangeAspect="1"/>
          </p:cNvPicPr>
          <p:nvPr>
            <a:wavAudioFile r:embed="rId1" name="~PP74.WAV"/>
          </p:nvPr>
        </p:nvPicPr>
        <p:blipFill>
          <a:blip r:embed="rId4"/>
          <a:stretch>
            <a:fillRect/>
          </a:stretch>
        </p:blipFill>
        <p:spPr>
          <a:xfrm>
            <a:off x="8696325" y="6410325"/>
            <a:ext cx="304800" cy="304800"/>
          </a:xfrm>
          <a:prstGeom prst="rect">
            <a:avLst/>
          </a:prstGeom>
        </p:spPr>
      </p:pic>
    </p:spTree>
  </p:cSld>
  <p:clrMapOvr>
    <a:masterClrMapping/>
  </p:clrMapOvr>
  <p:transition advTm="15155"/>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CustomShape 1"/>
          <p:cNvSpPr/>
          <p:nvPr/>
        </p:nvSpPr>
        <p:spPr>
          <a:xfrm>
            <a:off x="0" y="381000"/>
            <a:ext cx="9144000" cy="769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000" strike="noStrike" dirty="0">
                <a:solidFill>
                  <a:srgbClr val="000000"/>
                </a:solidFill>
                <a:latin typeface="Cambria" pitchFamily="18" charset="0"/>
                <a:ea typeface="DejaVu Sans"/>
              </a:rPr>
              <a:t>In Real Application Clusters, </a:t>
            </a:r>
            <a:r>
              <a:rPr lang="en-US" sz="2000" strike="noStrike" dirty="0" smtClean="0">
                <a:solidFill>
                  <a:srgbClr val="000000"/>
                </a:solidFill>
                <a:latin typeface="Cambria" pitchFamily="18" charset="0"/>
                <a:ea typeface="DejaVu Sans"/>
              </a:rPr>
              <a:t>There </a:t>
            </a:r>
            <a:r>
              <a:rPr lang="en-US" sz="2000" strike="noStrike" dirty="0">
                <a:solidFill>
                  <a:srgbClr val="000000"/>
                </a:solidFill>
                <a:latin typeface="Cambria" pitchFamily="18" charset="0"/>
                <a:ea typeface="DejaVu Sans"/>
              </a:rPr>
              <a:t>are multiple instances (normally one per</a:t>
            </a:r>
            <a:endParaRPr sz="2000">
              <a:latin typeface="Cambria" pitchFamily="18" charset="0"/>
            </a:endParaRPr>
          </a:p>
          <a:p>
            <a:r>
              <a:rPr lang="en-US" sz="2000" strike="noStrike" dirty="0">
                <a:solidFill>
                  <a:srgbClr val="000000"/>
                </a:solidFill>
                <a:latin typeface="Cambria" pitchFamily="18" charset="0"/>
                <a:ea typeface="DejaVu Sans"/>
              </a:rPr>
              <a:t>database server node) serving a single database. The single database is stored on a</a:t>
            </a:r>
            <a:endParaRPr sz="2000">
              <a:latin typeface="Cambria" pitchFamily="18" charset="0"/>
            </a:endParaRPr>
          </a:p>
          <a:p>
            <a:r>
              <a:rPr lang="en-US" sz="2000" strike="noStrike" dirty="0">
                <a:solidFill>
                  <a:srgbClr val="000000"/>
                </a:solidFill>
                <a:latin typeface="Cambria" pitchFamily="18" charset="0"/>
                <a:ea typeface="DejaVu Sans"/>
              </a:rPr>
              <a:t>set of disks, that are shared between all instances.</a:t>
            </a:r>
            <a:endParaRPr sz="2000">
              <a:latin typeface="Cambria" pitchFamily="18" charset="0"/>
            </a:endParaRPr>
          </a:p>
          <a:p>
            <a:r>
              <a:rPr lang="en-US" sz="2000" strike="noStrike" dirty="0">
                <a:solidFill>
                  <a:srgbClr val="000000"/>
                </a:solidFill>
                <a:latin typeface="Cambria" pitchFamily="18" charset="0"/>
                <a:ea typeface="DejaVu Sans"/>
              </a:rPr>
              <a:t>The slide shows some of the characteristics of Real Application Clusters:</a:t>
            </a:r>
            <a:endParaRPr sz="2000">
              <a:latin typeface="Cambria" pitchFamily="18" charset="0"/>
            </a:endParaRPr>
          </a:p>
          <a:p>
            <a:r>
              <a:rPr lang="en-US" sz="2000" strike="noStrike" dirty="0">
                <a:solidFill>
                  <a:srgbClr val="000000"/>
                </a:solidFill>
                <a:latin typeface="Cambria" pitchFamily="18" charset="0"/>
                <a:ea typeface="DejaVu Sans"/>
              </a:rPr>
              <a:t>•All files are shared between all instances, this includes database, redo log,</a:t>
            </a:r>
            <a:endParaRPr sz="2000">
              <a:latin typeface="Cambria" pitchFamily="18" charset="0"/>
            </a:endParaRPr>
          </a:p>
          <a:p>
            <a:r>
              <a:rPr lang="en-US" sz="2000" strike="noStrike" dirty="0">
                <a:solidFill>
                  <a:srgbClr val="000000"/>
                </a:solidFill>
                <a:latin typeface="Cambria" pitchFamily="18" charset="0"/>
                <a:ea typeface="DejaVu Sans"/>
              </a:rPr>
              <a:t>parameter files, etc. There is only one set of database files, i.e. there is a single</a:t>
            </a:r>
            <a:endParaRPr sz="2000">
              <a:latin typeface="Cambria" pitchFamily="18" charset="0"/>
            </a:endParaRPr>
          </a:p>
          <a:p>
            <a:r>
              <a:rPr lang="en-US" sz="2000" strike="noStrike" dirty="0">
                <a:solidFill>
                  <a:srgbClr val="000000"/>
                </a:solidFill>
                <a:latin typeface="Cambria" pitchFamily="18" charset="0"/>
                <a:ea typeface="DejaVu Sans"/>
              </a:rPr>
              <a:t>database, that just can be seen from multiple nodes/instances. Each instance</a:t>
            </a:r>
            <a:endParaRPr sz="2000">
              <a:latin typeface="Cambria" pitchFamily="18" charset="0"/>
            </a:endParaRPr>
          </a:p>
          <a:p>
            <a:r>
              <a:rPr lang="en-US" sz="2000" strike="noStrike" dirty="0">
                <a:solidFill>
                  <a:srgbClr val="000000"/>
                </a:solidFill>
                <a:latin typeface="Cambria" pitchFamily="18" charset="0"/>
                <a:ea typeface="DejaVu Sans"/>
              </a:rPr>
              <a:t>actually has it’s own set of redo log files, but they are shared and visible to all</a:t>
            </a:r>
            <a:endParaRPr sz="2000">
              <a:latin typeface="Cambria" pitchFamily="18" charset="0"/>
            </a:endParaRPr>
          </a:p>
          <a:p>
            <a:r>
              <a:rPr lang="en-US" sz="2000" strike="noStrike" dirty="0">
                <a:solidFill>
                  <a:srgbClr val="000000"/>
                </a:solidFill>
                <a:latin typeface="Cambria" pitchFamily="18" charset="0"/>
                <a:ea typeface="DejaVu Sans"/>
              </a:rPr>
              <a:t>instances. This is </a:t>
            </a:r>
            <a:r>
              <a:rPr lang="en-US" sz="2000" strike="noStrike" dirty="0" smtClean="0">
                <a:solidFill>
                  <a:srgbClr val="000000"/>
                </a:solidFill>
                <a:latin typeface="Cambria" pitchFamily="18" charset="0"/>
                <a:ea typeface="DejaVu Sans"/>
              </a:rPr>
              <a:t> </a:t>
            </a:r>
            <a:r>
              <a:rPr lang="en-US" sz="2000" strike="noStrike" dirty="0">
                <a:solidFill>
                  <a:srgbClr val="000000"/>
                </a:solidFill>
                <a:latin typeface="Cambria" pitchFamily="18" charset="0"/>
                <a:ea typeface="DejaVu Sans"/>
              </a:rPr>
              <a:t>used in case of recovery after loss of an instance.</a:t>
            </a:r>
            <a:endParaRPr sz="2000">
              <a:latin typeface="Cambria" pitchFamily="18" charset="0"/>
            </a:endParaRPr>
          </a:p>
          <a:p>
            <a:r>
              <a:rPr lang="en-US" sz="2000" strike="noStrike" dirty="0">
                <a:solidFill>
                  <a:srgbClr val="000000"/>
                </a:solidFill>
                <a:latin typeface="Cambria" pitchFamily="18" charset="0"/>
                <a:ea typeface="DejaVu Sans"/>
              </a:rPr>
              <a:t>•The instances are on separate nodes and do therefore not share any memory. All</a:t>
            </a:r>
            <a:endParaRPr sz="2000">
              <a:latin typeface="Cambria" pitchFamily="18" charset="0"/>
            </a:endParaRPr>
          </a:p>
          <a:p>
            <a:r>
              <a:rPr lang="en-US" sz="2000" strike="noStrike" dirty="0">
                <a:solidFill>
                  <a:srgbClr val="000000"/>
                </a:solidFill>
                <a:latin typeface="Cambria" pitchFamily="18" charset="0"/>
                <a:ea typeface="DejaVu Sans"/>
              </a:rPr>
              <a:t>coordination between the instances take place of the interconnect (thick, red arrow).</a:t>
            </a:r>
            <a:endParaRPr sz="2000">
              <a:latin typeface="Cambria" pitchFamily="18" charset="0"/>
            </a:endParaRPr>
          </a:p>
          <a:p>
            <a:r>
              <a:rPr lang="en-US" sz="2000" strike="noStrike" dirty="0">
                <a:solidFill>
                  <a:srgbClr val="000000"/>
                </a:solidFill>
                <a:latin typeface="Cambria" pitchFamily="18" charset="0"/>
                <a:ea typeface="DejaVu Sans"/>
              </a:rPr>
              <a:t>•A client and its associated server process can connect to any instance to get </a:t>
            </a:r>
            <a:r>
              <a:rPr lang="en-US" sz="2000" strike="noStrike" dirty="0" smtClean="0">
                <a:solidFill>
                  <a:srgbClr val="000000"/>
                </a:solidFill>
                <a:latin typeface="Cambria" pitchFamily="18" charset="0"/>
                <a:ea typeface="DejaVu Sans"/>
              </a:rPr>
              <a:t>access</a:t>
            </a:r>
            <a:r>
              <a:rPr lang="en-US" sz="2000" strike="noStrike" dirty="0">
                <a:solidFill>
                  <a:srgbClr val="000000"/>
                </a:solidFill>
                <a:latin typeface="Cambria" pitchFamily="18" charset="0"/>
                <a:ea typeface="DejaVu Sans"/>
              </a:rPr>
              <a:t> </a:t>
            </a:r>
            <a:r>
              <a:rPr lang="en-US" sz="2000" strike="noStrike" dirty="0" smtClean="0">
                <a:solidFill>
                  <a:srgbClr val="000000"/>
                </a:solidFill>
                <a:latin typeface="Cambria" pitchFamily="18" charset="0"/>
                <a:ea typeface="DejaVu Sans"/>
              </a:rPr>
              <a:t>to </a:t>
            </a:r>
            <a:r>
              <a:rPr lang="en-US" sz="2000" strike="noStrike" dirty="0">
                <a:solidFill>
                  <a:srgbClr val="000000"/>
                </a:solidFill>
                <a:latin typeface="Cambria" pitchFamily="18" charset="0"/>
                <a:ea typeface="DejaVu Sans"/>
              </a:rPr>
              <a:t>the database.</a:t>
            </a:r>
            <a:endParaRPr sz="2000">
              <a:latin typeface="Cambria" pitchFamily="18" charset="0"/>
            </a:endParaRPr>
          </a:p>
          <a:p>
            <a:r>
              <a:rPr lang="en-US" sz="2000" strike="noStrike" dirty="0">
                <a:solidFill>
                  <a:srgbClr val="000000"/>
                </a:solidFill>
                <a:latin typeface="Cambria" pitchFamily="18" charset="0"/>
                <a:ea typeface="DejaVu Sans"/>
              </a:rPr>
              <a:t>•The picture only shows two instances; many more can be configured.</a:t>
            </a:r>
            <a:endParaRPr sz="2000">
              <a:latin typeface="Cambria" pitchFamily="18" charset="0"/>
            </a:endParaRPr>
          </a:p>
          <a:p>
            <a:r>
              <a:rPr lang="en-US" sz="2000" strike="noStrike" dirty="0">
                <a:solidFill>
                  <a:srgbClr val="000000"/>
                </a:solidFill>
                <a:latin typeface="Cambria" pitchFamily="18" charset="0"/>
                <a:ea typeface="DejaVu Sans"/>
              </a:rPr>
              <a:t>There are some requirements to the hardware to support Real Application Clusters:</a:t>
            </a:r>
            <a:endParaRPr sz="2000">
              <a:latin typeface="Cambria" pitchFamily="18" charset="0"/>
            </a:endParaRPr>
          </a:p>
          <a:p>
            <a:r>
              <a:rPr lang="en-US" sz="2000" strike="noStrike" dirty="0">
                <a:solidFill>
                  <a:srgbClr val="000000"/>
                </a:solidFill>
                <a:latin typeface="Cambria" pitchFamily="18" charset="0"/>
                <a:ea typeface="DejaVu Sans"/>
              </a:rPr>
              <a:t>•A shared disk storage must be available; typically this involves using a SAN.</a:t>
            </a:r>
            <a:endParaRPr sz="2000">
              <a:latin typeface="Cambria" pitchFamily="18" charset="0"/>
            </a:endParaRPr>
          </a:p>
          <a:p>
            <a:r>
              <a:rPr lang="en-US" sz="2000" strike="noStrike" dirty="0">
                <a:solidFill>
                  <a:srgbClr val="000000"/>
                </a:solidFill>
                <a:latin typeface="Cambria" pitchFamily="18" charset="0"/>
                <a:ea typeface="DejaVu Sans"/>
              </a:rPr>
              <a:t>•A high speed interconnect must be available solely for the inter-node</a:t>
            </a:r>
            <a:endParaRPr sz="2000">
              <a:latin typeface="Cambria" pitchFamily="18" charset="0"/>
            </a:endParaRPr>
          </a:p>
          <a:p>
            <a:r>
              <a:rPr lang="en-US" sz="2000" strike="noStrike" dirty="0">
                <a:solidFill>
                  <a:srgbClr val="000000"/>
                </a:solidFill>
                <a:latin typeface="Cambria" pitchFamily="18" charset="0"/>
                <a:ea typeface="DejaVu Sans"/>
              </a:rPr>
              <a:t>communication. This could e.g. be a Gigabit Ethernet.</a:t>
            </a:r>
            <a:endParaRPr sz="2000">
              <a:latin typeface="Cambria" pitchFamily="18" charset="0"/>
            </a:endParaRPr>
          </a:p>
        </p:txBody>
      </p:sp>
      <p:pic>
        <p:nvPicPr>
          <p:cNvPr id="3" name="~PP2414.WAV">
            <a:hlinkClick r:id="" action="ppaction://media"/>
          </p:cNvPr>
          <p:cNvPicPr>
            <a:picLocks noRot="1" noChangeAspect="1"/>
          </p:cNvPicPr>
          <p:nvPr>
            <a:wavAudioFile r:embed="rId1" name="~PP2414.WAV"/>
          </p:nvPr>
        </p:nvPicPr>
        <p:blipFill>
          <a:blip r:embed="rId3"/>
          <a:stretch>
            <a:fillRect/>
          </a:stretch>
        </p:blipFill>
        <p:spPr>
          <a:xfrm>
            <a:off x="8696325" y="6410325"/>
            <a:ext cx="304800" cy="304800"/>
          </a:xfrm>
          <a:prstGeom prst="rect">
            <a:avLst/>
          </a:prstGeom>
        </p:spPr>
      </p:pic>
    </p:spTree>
  </p:cSld>
  <p:clrMapOvr>
    <a:masterClrMapping/>
  </p:clrMapOvr>
  <p:transition advTm="294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4" name="CustomShape 1"/>
          <p:cNvSpPr/>
          <p:nvPr/>
        </p:nvSpPr>
        <p:spPr>
          <a:xfrm>
            <a:off x="1187280" y="2492280"/>
            <a:ext cx="2157840" cy="309456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375" name="CustomShape 2"/>
          <p:cNvSpPr/>
          <p:nvPr/>
        </p:nvSpPr>
        <p:spPr>
          <a:xfrm>
            <a:off x="761760" y="75960"/>
            <a:ext cx="7998120" cy="90180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pPr>
            <a:r>
              <a:rPr lang="en-US" sz="2600" strike="noStrike">
                <a:solidFill>
                  <a:srgbClr val="000000"/>
                </a:solidFill>
                <a:latin typeface="Arial"/>
                <a:ea typeface="DejaVu Sans"/>
              </a:rPr>
              <a:t>ASM Failure Groups - High Redundancy</a:t>
            </a:r>
            <a:endParaRPr/>
          </a:p>
        </p:txBody>
      </p:sp>
      <p:sp>
        <p:nvSpPr>
          <p:cNvPr id="1376" name="CustomShape 3"/>
          <p:cNvSpPr/>
          <p:nvPr/>
        </p:nvSpPr>
        <p:spPr>
          <a:xfrm>
            <a:off x="539640" y="1125360"/>
            <a:ext cx="8206200" cy="4964760"/>
          </a:xfrm>
          <a:prstGeom prst="rect">
            <a:avLst/>
          </a:prstGeom>
          <a:noFill/>
          <a:ln w="12600">
            <a:solidFill>
              <a:srgbClr val="000000"/>
            </a:solidFill>
            <a:miter/>
          </a:ln>
        </p:spPr>
        <p:style>
          <a:lnRef idx="0">
            <a:scrgbClr r="0" g="0" b="0"/>
          </a:lnRef>
          <a:fillRef idx="0">
            <a:scrgbClr r="0" g="0" b="0"/>
          </a:fillRef>
          <a:effectRef idx="0">
            <a:scrgbClr r="0" g="0" b="0"/>
          </a:effectRef>
          <a:fontRef idx="minor"/>
        </p:style>
      </p:sp>
      <p:sp>
        <p:nvSpPr>
          <p:cNvPr id="1377" name="CustomShape 4"/>
          <p:cNvSpPr/>
          <p:nvPr/>
        </p:nvSpPr>
        <p:spPr>
          <a:xfrm>
            <a:off x="1303200" y="2781360"/>
            <a:ext cx="194184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378" name="Line 5"/>
          <p:cNvSpPr/>
          <p:nvPr/>
        </p:nvSpPr>
        <p:spPr>
          <a:xfrm>
            <a:off x="2268360" y="2205000"/>
            <a:ext cx="4824720" cy="1800"/>
          </a:xfrm>
          <a:prstGeom prst="line">
            <a:avLst/>
          </a:prstGeom>
          <a:ln w="38160">
            <a:solidFill>
              <a:srgbClr val="000000"/>
            </a:solidFill>
            <a:miter/>
          </a:ln>
        </p:spPr>
      </p:sp>
      <p:sp>
        <p:nvSpPr>
          <p:cNvPr id="1379" name="Line 6"/>
          <p:cNvSpPr/>
          <p:nvPr/>
        </p:nvSpPr>
        <p:spPr>
          <a:xfrm>
            <a:off x="2266920" y="2205000"/>
            <a:ext cx="1440" cy="576360"/>
          </a:xfrm>
          <a:prstGeom prst="line">
            <a:avLst/>
          </a:prstGeom>
          <a:ln w="38160">
            <a:solidFill>
              <a:srgbClr val="000000"/>
            </a:solidFill>
            <a:miter/>
          </a:ln>
        </p:spPr>
      </p:sp>
      <p:sp>
        <p:nvSpPr>
          <p:cNvPr id="1380" name="CustomShape 7"/>
          <p:cNvSpPr/>
          <p:nvPr/>
        </p:nvSpPr>
        <p:spPr>
          <a:xfrm>
            <a:off x="1305000" y="2859120"/>
            <a:ext cx="20116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Failure Group 1</a:t>
            </a:r>
            <a:endParaRPr/>
          </a:p>
        </p:txBody>
      </p:sp>
      <p:sp>
        <p:nvSpPr>
          <p:cNvPr id="1381" name="Line 8"/>
          <p:cNvSpPr/>
          <p:nvPr/>
        </p:nvSpPr>
        <p:spPr>
          <a:xfrm>
            <a:off x="4645080" y="1916280"/>
            <a:ext cx="1440" cy="288720"/>
          </a:xfrm>
          <a:prstGeom prst="line">
            <a:avLst/>
          </a:prstGeom>
          <a:ln w="38160">
            <a:solidFill>
              <a:srgbClr val="000000"/>
            </a:solidFill>
            <a:miter/>
          </a:ln>
        </p:spPr>
      </p:sp>
      <p:sp>
        <p:nvSpPr>
          <p:cNvPr id="1382" name="CustomShape 9"/>
          <p:cNvSpPr/>
          <p:nvPr/>
        </p:nvSpPr>
        <p:spPr>
          <a:xfrm>
            <a:off x="3421080" y="1413000"/>
            <a:ext cx="244512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383" name="CustomShape 10"/>
          <p:cNvSpPr/>
          <p:nvPr/>
        </p:nvSpPr>
        <p:spPr>
          <a:xfrm>
            <a:off x="3276720" y="1490760"/>
            <a:ext cx="266076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Group</a:t>
            </a:r>
            <a:endParaRPr/>
          </a:p>
        </p:txBody>
      </p:sp>
      <p:sp>
        <p:nvSpPr>
          <p:cNvPr id="1384" name="CustomShape 11"/>
          <p:cNvSpPr/>
          <p:nvPr/>
        </p:nvSpPr>
        <p:spPr>
          <a:xfrm>
            <a:off x="140328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85" name="CustomShape 12"/>
          <p:cNvSpPr/>
          <p:nvPr/>
        </p:nvSpPr>
        <p:spPr>
          <a:xfrm>
            <a:off x="140328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1</a:t>
            </a:r>
            <a:endParaRPr/>
          </a:p>
        </p:txBody>
      </p:sp>
      <p:sp>
        <p:nvSpPr>
          <p:cNvPr id="1386" name="CustomShape 13"/>
          <p:cNvSpPr/>
          <p:nvPr/>
        </p:nvSpPr>
        <p:spPr>
          <a:xfrm>
            <a:off x="234000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87" name="CustomShape 14"/>
          <p:cNvSpPr/>
          <p:nvPr/>
        </p:nvSpPr>
        <p:spPr>
          <a:xfrm>
            <a:off x="234000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2</a:t>
            </a:r>
            <a:endParaRPr/>
          </a:p>
        </p:txBody>
      </p:sp>
      <p:sp>
        <p:nvSpPr>
          <p:cNvPr id="1388" name="Line 15"/>
          <p:cNvSpPr/>
          <p:nvPr/>
        </p:nvSpPr>
        <p:spPr>
          <a:xfrm>
            <a:off x="2239920" y="3284640"/>
            <a:ext cx="1800" cy="504720"/>
          </a:xfrm>
          <a:prstGeom prst="line">
            <a:avLst/>
          </a:prstGeom>
          <a:ln w="38160">
            <a:solidFill>
              <a:srgbClr val="000000"/>
            </a:solidFill>
            <a:miter/>
          </a:ln>
        </p:spPr>
      </p:sp>
      <p:sp>
        <p:nvSpPr>
          <p:cNvPr id="1389" name="Line 16"/>
          <p:cNvSpPr/>
          <p:nvPr/>
        </p:nvSpPr>
        <p:spPr>
          <a:xfrm>
            <a:off x="1806480" y="3789360"/>
            <a:ext cx="893880" cy="1440"/>
          </a:xfrm>
          <a:prstGeom prst="line">
            <a:avLst/>
          </a:prstGeom>
          <a:ln w="38160">
            <a:solidFill>
              <a:srgbClr val="000000"/>
            </a:solidFill>
            <a:miter/>
          </a:ln>
        </p:spPr>
      </p:sp>
      <p:sp>
        <p:nvSpPr>
          <p:cNvPr id="1390" name="Line 17"/>
          <p:cNvSpPr/>
          <p:nvPr/>
        </p:nvSpPr>
        <p:spPr>
          <a:xfrm>
            <a:off x="1806480" y="3789360"/>
            <a:ext cx="1800" cy="503280"/>
          </a:xfrm>
          <a:prstGeom prst="line">
            <a:avLst/>
          </a:prstGeom>
          <a:ln w="38160">
            <a:solidFill>
              <a:srgbClr val="000000"/>
            </a:solidFill>
            <a:miter/>
          </a:ln>
        </p:spPr>
      </p:sp>
      <p:sp>
        <p:nvSpPr>
          <p:cNvPr id="1391" name="Line 18"/>
          <p:cNvSpPr/>
          <p:nvPr/>
        </p:nvSpPr>
        <p:spPr>
          <a:xfrm>
            <a:off x="2743200" y="3789360"/>
            <a:ext cx="1440" cy="503280"/>
          </a:xfrm>
          <a:prstGeom prst="line">
            <a:avLst/>
          </a:prstGeom>
          <a:ln w="38160">
            <a:solidFill>
              <a:srgbClr val="000000"/>
            </a:solidFill>
            <a:miter/>
          </a:ln>
        </p:spPr>
      </p:sp>
      <p:sp>
        <p:nvSpPr>
          <p:cNvPr id="1392" name="CustomShape 19"/>
          <p:cNvSpPr/>
          <p:nvPr/>
        </p:nvSpPr>
        <p:spPr>
          <a:xfrm>
            <a:off x="3564000" y="2492280"/>
            <a:ext cx="2157480" cy="309456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393" name="CustomShape 20"/>
          <p:cNvSpPr/>
          <p:nvPr/>
        </p:nvSpPr>
        <p:spPr>
          <a:xfrm>
            <a:off x="3679920" y="2781360"/>
            <a:ext cx="194184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394" name="Line 21"/>
          <p:cNvSpPr/>
          <p:nvPr/>
        </p:nvSpPr>
        <p:spPr>
          <a:xfrm>
            <a:off x="4643280" y="2205000"/>
            <a:ext cx="1800" cy="576360"/>
          </a:xfrm>
          <a:prstGeom prst="line">
            <a:avLst/>
          </a:prstGeom>
          <a:ln w="38160">
            <a:solidFill>
              <a:srgbClr val="000000"/>
            </a:solidFill>
            <a:miter/>
          </a:ln>
        </p:spPr>
      </p:sp>
      <p:sp>
        <p:nvSpPr>
          <p:cNvPr id="1395" name="CustomShape 22"/>
          <p:cNvSpPr/>
          <p:nvPr/>
        </p:nvSpPr>
        <p:spPr>
          <a:xfrm>
            <a:off x="3681360" y="2859120"/>
            <a:ext cx="20116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Failure Group 2</a:t>
            </a:r>
            <a:endParaRPr/>
          </a:p>
        </p:txBody>
      </p:sp>
      <p:sp>
        <p:nvSpPr>
          <p:cNvPr id="1396" name="CustomShape 23"/>
          <p:cNvSpPr/>
          <p:nvPr/>
        </p:nvSpPr>
        <p:spPr>
          <a:xfrm>
            <a:off x="378000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97" name="CustomShape 24"/>
          <p:cNvSpPr/>
          <p:nvPr/>
        </p:nvSpPr>
        <p:spPr>
          <a:xfrm>
            <a:off x="3780000" y="4653000"/>
            <a:ext cx="7858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1</a:t>
            </a:r>
            <a:endParaRPr/>
          </a:p>
        </p:txBody>
      </p:sp>
      <p:sp>
        <p:nvSpPr>
          <p:cNvPr id="1398" name="CustomShape 25"/>
          <p:cNvSpPr/>
          <p:nvPr/>
        </p:nvSpPr>
        <p:spPr>
          <a:xfrm>
            <a:off x="471636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399" name="CustomShape 26"/>
          <p:cNvSpPr/>
          <p:nvPr/>
        </p:nvSpPr>
        <p:spPr>
          <a:xfrm>
            <a:off x="471636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2</a:t>
            </a:r>
            <a:endParaRPr/>
          </a:p>
        </p:txBody>
      </p:sp>
      <p:sp>
        <p:nvSpPr>
          <p:cNvPr id="1400" name="Line 27"/>
          <p:cNvSpPr/>
          <p:nvPr/>
        </p:nvSpPr>
        <p:spPr>
          <a:xfrm>
            <a:off x="4616280" y="3284640"/>
            <a:ext cx="1800" cy="504720"/>
          </a:xfrm>
          <a:prstGeom prst="line">
            <a:avLst/>
          </a:prstGeom>
          <a:ln w="38160">
            <a:solidFill>
              <a:srgbClr val="000000"/>
            </a:solidFill>
            <a:miter/>
          </a:ln>
        </p:spPr>
      </p:sp>
      <p:sp>
        <p:nvSpPr>
          <p:cNvPr id="1401" name="Line 28"/>
          <p:cNvSpPr/>
          <p:nvPr/>
        </p:nvSpPr>
        <p:spPr>
          <a:xfrm>
            <a:off x="4183200" y="3789360"/>
            <a:ext cx="893520" cy="1440"/>
          </a:xfrm>
          <a:prstGeom prst="line">
            <a:avLst/>
          </a:prstGeom>
          <a:ln w="38160">
            <a:solidFill>
              <a:srgbClr val="000000"/>
            </a:solidFill>
            <a:miter/>
          </a:ln>
        </p:spPr>
      </p:sp>
      <p:sp>
        <p:nvSpPr>
          <p:cNvPr id="1402" name="Line 29"/>
          <p:cNvSpPr/>
          <p:nvPr/>
        </p:nvSpPr>
        <p:spPr>
          <a:xfrm>
            <a:off x="4183200" y="3789360"/>
            <a:ext cx="1440" cy="503280"/>
          </a:xfrm>
          <a:prstGeom prst="line">
            <a:avLst/>
          </a:prstGeom>
          <a:ln w="38160">
            <a:solidFill>
              <a:srgbClr val="000000"/>
            </a:solidFill>
            <a:miter/>
          </a:ln>
        </p:spPr>
      </p:sp>
      <p:sp>
        <p:nvSpPr>
          <p:cNvPr id="1403" name="Line 30"/>
          <p:cNvSpPr/>
          <p:nvPr/>
        </p:nvSpPr>
        <p:spPr>
          <a:xfrm>
            <a:off x="5119560" y="3789360"/>
            <a:ext cx="1800" cy="503280"/>
          </a:xfrm>
          <a:prstGeom prst="line">
            <a:avLst/>
          </a:prstGeom>
          <a:ln w="38160">
            <a:solidFill>
              <a:srgbClr val="000000"/>
            </a:solidFill>
            <a:miter/>
          </a:ln>
        </p:spPr>
      </p:sp>
      <p:sp>
        <p:nvSpPr>
          <p:cNvPr id="1404" name="CustomShape 31"/>
          <p:cNvSpPr/>
          <p:nvPr/>
        </p:nvSpPr>
        <p:spPr>
          <a:xfrm>
            <a:off x="6012000" y="2492280"/>
            <a:ext cx="2157480" cy="309456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405" name="CustomShape 32"/>
          <p:cNvSpPr/>
          <p:nvPr/>
        </p:nvSpPr>
        <p:spPr>
          <a:xfrm>
            <a:off x="6127920" y="2781360"/>
            <a:ext cx="1941480" cy="50040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06" name="Line 33"/>
          <p:cNvSpPr/>
          <p:nvPr/>
        </p:nvSpPr>
        <p:spPr>
          <a:xfrm>
            <a:off x="7091280" y="2205000"/>
            <a:ext cx="1800" cy="576360"/>
          </a:xfrm>
          <a:prstGeom prst="line">
            <a:avLst/>
          </a:prstGeom>
          <a:ln w="38160">
            <a:solidFill>
              <a:srgbClr val="000000"/>
            </a:solidFill>
            <a:miter/>
          </a:ln>
        </p:spPr>
      </p:sp>
      <p:sp>
        <p:nvSpPr>
          <p:cNvPr id="1407" name="CustomShape 34"/>
          <p:cNvSpPr/>
          <p:nvPr/>
        </p:nvSpPr>
        <p:spPr>
          <a:xfrm>
            <a:off x="6129360" y="2859120"/>
            <a:ext cx="201168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Failure Group 3</a:t>
            </a:r>
            <a:endParaRPr/>
          </a:p>
        </p:txBody>
      </p:sp>
      <p:sp>
        <p:nvSpPr>
          <p:cNvPr id="1408" name="CustomShape 35"/>
          <p:cNvSpPr/>
          <p:nvPr/>
        </p:nvSpPr>
        <p:spPr>
          <a:xfrm>
            <a:off x="622764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409" name="CustomShape 36"/>
          <p:cNvSpPr/>
          <p:nvPr/>
        </p:nvSpPr>
        <p:spPr>
          <a:xfrm>
            <a:off x="622764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1</a:t>
            </a:r>
            <a:endParaRPr/>
          </a:p>
        </p:txBody>
      </p:sp>
      <p:sp>
        <p:nvSpPr>
          <p:cNvPr id="1410" name="CustomShape 37"/>
          <p:cNvSpPr/>
          <p:nvPr/>
        </p:nvSpPr>
        <p:spPr>
          <a:xfrm>
            <a:off x="7164360" y="4292640"/>
            <a:ext cx="787680" cy="1003680"/>
          </a:xfrm>
          <a:prstGeom prst="can">
            <a:avLst>
              <a:gd name="adj" fmla="val 13775"/>
            </a:avLst>
          </a:prstGeom>
          <a:gradFill>
            <a:gsLst>
              <a:gs pos="0">
                <a:srgbClr val="656565"/>
              </a:gs>
              <a:gs pos="50000">
                <a:srgbClr val="DDDDDD"/>
              </a:gs>
              <a:gs pos="100000">
                <a:srgbClr val="656565"/>
              </a:gs>
            </a:gsLst>
            <a:lin ang="10800000"/>
          </a:gradFill>
          <a:ln w="12600">
            <a:solidFill>
              <a:srgbClr val="000000"/>
            </a:solidFill>
            <a:miter/>
          </a:ln>
        </p:spPr>
        <p:style>
          <a:lnRef idx="0">
            <a:scrgbClr r="0" g="0" b="0"/>
          </a:lnRef>
          <a:fillRef idx="0">
            <a:scrgbClr r="0" g="0" b="0"/>
          </a:fillRef>
          <a:effectRef idx="0">
            <a:scrgbClr r="0" g="0" b="0"/>
          </a:effectRef>
          <a:fontRef idx="minor"/>
        </p:style>
      </p:sp>
      <p:sp>
        <p:nvSpPr>
          <p:cNvPr id="1411" name="CustomShape 38"/>
          <p:cNvSpPr/>
          <p:nvPr/>
        </p:nvSpPr>
        <p:spPr>
          <a:xfrm>
            <a:off x="7164360" y="4653000"/>
            <a:ext cx="786240" cy="334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2</a:t>
            </a:r>
            <a:endParaRPr/>
          </a:p>
        </p:txBody>
      </p:sp>
      <p:sp>
        <p:nvSpPr>
          <p:cNvPr id="1412" name="Line 39"/>
          <p:cNvSpPr/>
          <p:nvPr/>
        </p:nvSpPr>
        <p:spPr>
          <a:xfrm>
            <a:off x="7064280" y="3284640"/>
            <a:ext cx="1800" cy="504720"/>
          </a:xfrm>
          <a:prstGeom prst="line">
            <a:avLst/>
          </a:prstGeom>
          <a:ln w="38160">
            <a:solidFill>
              <a:srgbClr val="000000"/>
            </a:solidFill>
            <a:miter/>
          </a:ln>
        </p:spPr>
      </p:sp>
      <p:sp>
        <p:nvSpPr>
          <p:cNvPr id="1413" name="Line 40"/>
          <p:cNvSpPr/>
          <p:nvPr/>
        </p:nvSpPr>
        <p:spPr>
          <a:xfrm>
            <a:off x="6630840" y="3789360"/>
            <a:ext cx="893880" cy="1440"/>
          </a:xfrm>
          <a:prstGeom prst="line">
            <a:avLst/>
          </a:prstGeom>
          <a:ln w="38160">
            <a:solidFill>
              <a:srgbClr val="000000"/>
            </a:solidFill>
            <a:miter/>
          </a:ln>
        </p:spPr>
      </p:sp>
      <p:sp>
        <p:nvSpPr>
          <p:cNvPr id="1414" name="Line 41"/>
          <p:cNvSpPr/>
          <p:nvPr/>
        </p:nvSpPr>
        <p:spPr>
          <a:xfrm>
            <a:off x="6630840" y="3789360"/>
            <a:ext cx="1800" cy="503280"/>
          </a:xfrm>
          <a:prstGeom prst="line">
            <a:avLst/>
          </a:prstGeom>
          <a:ln w="38160">
            <a:solidFill>
              <a:srgbClr val="000000"/>
            </a:solidFill>
            <a:miter/>
          </a:ln>
        </p:spPr>
      </p:sp>
      <p:sp>
        <p:nvSpPr>
          <p:cNvPr id="1415" name="Line 42"/>
          <p:cNvSpPr/>
          <p:nvPr/>
        </p:nvSpPr>
        <p:spPr>
          <a:xfrm>
            <a:off x="7567560" y="3789360"/>
            <a:ext cx="1800" cy="503280"/>
          </a:xfrm>
          <a:prstGeom prst="line">
            <a:avLst/>
          </a:prstGeom>
          <a:ln w="38160">
            <a:solidFill>
              <a:srgbClr val="000000"/>
            </a:solidFill>
            <a:miter/>
          </a:ln>
        </p:spPr>
      </p:sp>
      <p:pic>
        <p:nvPicPr>
          <p:cNvPr id="44" name="~PP2732.WAV">
            <a:hlinkClick r:id="" action="ppaction://media"/>
          </p:cNvPr>
          <p:cNvPicPr>
            <a:picLocks noRot="1" noChangeAspect="1"/>
          </p:cNvPicPr>
          <p:nvPr>
            <a:wavAudioFile r:embed="rId1" name="~PP2732.WAV"/>
          </p:nvPr>
        </p:nvPicPr>
        <p:blipFill>
          <a:blip r:embed="rId4"/>
          <a:stretch>
            <a:fillRect/>
          </a:stretch>
        </p:blipFill>
        <p:spPr>
          <a:xfrm>
            <a:off x="8696325" y="6410325"/>
            <a:ext cx="304800" cy="304800"/>
          </a:xfrm>
          <a:prstGeom prst="rect">
            <a:avLst/>
          </a:prstGeom>
        </p:spPr>
      </p:pic>
    </p:spTree>
  </p:cSld>
  <p:clrMapOvr>
    <a:masterClrMapping/>
  </p:clrMapOvr>
  <p:transition advTm="2710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6" name="CustomShape 1"/>
          <p:cNvSpPr/>
          <p:nvPr/>
        </p:nvSpPr>
        <p:spPr>
          <a:xfrm>
            <a:off x="761760" y="75960"/>
            <a:ext cx="7997400" cy="9010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ASM Disk Groups and Disks</a:t>
            </a:r>
            <a:endParaRPr/>
          </a:p>
        </p:txBody>
      </p:sp>
      <p:sp>
        <p:nvSpPr>
          <p:cNvPr id="1417" name="CustomShape 2"/>
          <p:cNvSpPr/>
          <p:nvPr/>
        </p:nvSpPr>
        <p:spPr>
          <a:xfrm>
            <a:off x="468360" y="1197000"/>
            <a:ext cx="8203680" cy="5036760"/>
          </a:xfrm>
          <a:prstGeom prst="rect">
            <a:avLst/>
          </a:prstGeom>
          <a:noFill/>
          <a:ln w="12600">
            <a:solidFill>
              <a:srgbClr val="000000"/>
            </a:solidFill>
            <a:miter/>
          </a:ln>
        </p:spPr>
        <p:style>
          <a:lnRef idx="0">
            <a:scrgbClr r="0" g="0" b="0"/>
          </a:lnRef>
          <a:fillRef idx="0">
            <a:scrgbClr r="0" g="0" b="0"/>
          </a:fillRef>
          <a:effectRef idx="0">
            <a:scrgbClr r="0" g="0" b="0"/>
          </a:effectRef>
          <a:fontRef idx="minor"/>
        </p:style>
      </p:sp>
      <p:sp>
        <p:nvSpPr>
          <p:cNvPr id="1418" name="CustomShape 3"/>
          <p:cNvSpPr/>
          <p:nvPr/>
        </p:nvSpPr>
        <p:spPr>
          <a:xfrm>
            <a:off x="1042920" y="1341360"/>
            <a:ext cx="1941120" cy="460512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419" name="CustomShape 4"/>
          <p:cNvSpPr/>
          <p:nvPr/>
        </p:nvSpPr>
        <p:spPr>
          <a:xfrm>
            <a:off x="826920" y="1413000"/>
            <a:ext cx="2444400" cy="577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Group 1</a:t>
            </a:r>
            <a:endParaRPr/>
          </a:p>
        </p:txBody>
      </p:sp>
      <p:sp>
        <p:nvSpPr>
          <p:cNvPr id="1420" name="CustomShape 5"/>
          <p:cNvSpPr/>
          <p:nvPr/>
        </p:nvSpPr>
        <p:spPr>
          <a:xfrm>
            <a:off x="1187280" y="2276640"/>
            <a:ext cx="717120" cy="28774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21" name="CustomShape 6"/>
          <p:cNvSpPr/>
          <p:nvPr/>
        </p:nvSpPr>
        <p:spPr>
          <a:xfrm>
            <a:off x="1173240" y="3452760"/>
            <a:ext cx="8028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1</a:t>
            </a:r>
            <a:endParaRPr/>
          </a:p>
        </p:txBody>
      </p:sp>
      <p:sp>
        <p:nvSpPr>
          <p:cNvPr id="1422" name="CustomShape 7"/>
          <p:cNvSpPr/>
          <p:nvPr/>
        </p:nvSpPr>
        <p:spPr>
          <a:xfrm>
            <a:off x="2124000" y="2276640"/>
            <a:ext cx="717120" cy="28774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23" name="CustomShape 8"/>
          <p:cNvSpPr/>
          <p:nvPr/>
        </p:nvSpPr>
        <p:spPr>
          <a:xfrm>
            <a:off x="2095560" y="3452760"/>
            <a:ext cx="8028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4</a:t>
            </a:r>
            <a:endParaRPr/>
          </a:p>
        </p:txBody>
      </p:sp>
      <p:sp>
        <p:nvSpPr>
          <p:cNvPr id="1424" name="CustomShape 9"/>
          <p:cNvSpPr/>
          <p:nvPr/>
        </p:nvSpPr>
        <p:spPr>
          <a:xfrm>
            <a:off x="3203640" y="1341360"/>
            <a:ext cx="3741120" cy="460512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425" name="CustomShape 10"/>
          <p:cNvSpPr/>
          <p:nvPr/>
        </p:nvSpPr>
        <p:spPr>
          <a:xfrm>
            <a:off x="3851280" y="1413000"/>
            <a:ext cx="2444400" cy="577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Group 2</a:t>
            </a:r>
            <a:endParaRPr/>
          </a:p>
        </p:txBody>
      </p:sp>
      <p:sp>
        <p:nvSpPr>
          <p:cNvPr id="1426" name="CustomShape 11"/>
          <p:cNvSpPr/>
          <p:nvPr/>
        </p:nvSpPr>
        <p:spPr>
          <a:xfrm>
            <a:off x="3362400" y="2276640"/>
            <a:ext cx="717120" cy="33094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27" name="CustomShape 12"/>
          <p:cNvSpPr/>
          <p:nvPr/>
        </p:nvSpPr>
        <p:spPr>
          <a:xfrm>
            <a:off x="3348000" y="3452760"/>
            <a:ext cx="8028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2</a:t>
            </a:r>
            <a:endParaRPr/>
          </a:p>
        </p:txBody>
      </p:sp>
      <p:sp>
        <p:nvSpPr>
          <p:cNvPr id="1428" name="CustomShape 13"/>
          <p:cNvSpPr/>
          <p:nvPr/>
        </p:nvSpPr>
        <p:spPr>
          <a:xfrm>
            <a:off x="4299120" y="2276640"/>
            <a:ext cx="717120" cy="33094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29" name="CustomShape 14"/>
          <p:cNvSpPr/>
          <p:nvPr/>
        </p:nvSpPr>
        <p:spPr>
          <a:xfrm>
            <a:off x="4270320" y="3452760"/>
            <a:ext cx="8028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5</a:t>
            </a:r>
            <a:endParaRPr/>
          </a:p>
        </p:txBody>
      </p:sp>
      <p:sp>
        <p:nvSpPr>
          <p:cNvPr id="1430" name="CustomShape 15"/>
          <p:cNvSpPr/>
          <p:nvPr/>
        </p:nvSpPr>
        <p:spPr>
          <a:xfrm>
            <a:off x="5162400" y="2276640"/>
            <a:ext cx="717120" cy="33094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31" name="CustomShape 16"/>
          <p:cNvSpPr/>
          <p:nvPr/>
        </p:nvSpPr>
        <p:spPr>
          <a:xfrm>
            <a:off x="5148360" y="3452760"/>
            <a:ext cx="8028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6</a:t>
            </a:r>
            <a:endParaRPr/>
          </a:p>
        </p:txBody>
      </p:sp>
      <p:sp>
        <p:nvSpPr>
          <p:cNvPr id="1432" name="CustomShape 17"/>
          <p:cNvSpPr/>
          <p:nvPr/>
        </p:nvSpPr>
        <p:spPr>
          <a:xfrm>
            <a:off x="6099120" y="2276640"/>
            <a:ext cx="717120" cy="330948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33" name="CustomShape 18"/>
          <p:cNvSpPr/>
          <p:nvPr/>
        </p:nvSpPr>
        <p:spPr>
          <a:xfrm>
            <a:off x="6070680" y="3452760"/>
            <a:ext cx="8028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7</a:t>
            </a:r>
            <a:endParaRPr/>
          </a:p>
        </p:txBody>
      </p:sp>
      <p:sp>
        <p:nvSpPr>
          <p:cNvPr id="1434" name="CustomShape 19"/>
          <p:cNvSpPr/>
          <p:nvPr/>
        </p:nvSpPr>
        <p:spPr>
          <a:xfrm>
            <a:off x="7164360" y="1341360"/>
            <a:ext cx="1004400" cy="4605120"/>
          </a:xfrm>
          <a:prstGeom prst="rect">
            <a:avLst/>
          </a:prstGeom>
          <a:solidFill>
            <a:srgbClr val="CCFFCC"/>
          </a:solidFill>
          <a:ln w="12600">
            <a:solidFill>
              <a:srgbClr val="000000"/>
            </a:solidFill>
            <a:miter/>
          </a:ln>
        </p:spPr>
        <p:style>
          <a:lnRef idx="0">
            <a:scrgbClr r="0" g="0" b="0"/>
          </a:lnRef>
          <a:fillRef idx="0">
            <a:scrgbClr r="0" g="0" b="0"/>
          </a:fillRef>
          <a:effectRef idx="0">
            <a:scrgbClr r="0" g="0" b="0"/>
          </a:effectRef>
          <a:fontRef idx="minor"/>
        </p:style>
      </p:sp>
      <p:sp>
        <p:nvSpPr>
          <p:cNvPr id="1435" name="CustomShape 20"/>
          <p:cNvSpPr/>
          <p:nvPr/>
        </p:nvSpPr>
        <p:spPr>
          <a:xfrm>
            <a:off x="7308720" y="2276640"/>
            <a:ext cx="717120" cy="2517120"/>
          </a:xfrm>
          <a:prstGeom prst="rect">
            <a:avLst/>
          </a:prstGeom>
          <a:solidFill>
            <a:srgbClr val="FFFF00"/>
          </a:solidFill>
          <a:ln w="12600">
            <a:solidFill>
              <a:srgbClr val="000000"/>
            </a:solidFill>
            <a:miter/>
          </a:ln>
        </p:spPr>
        <p:style>
          <a:lnRef idx="0">
            <a:scrgbClr r="0" g="0" b="0"/>
          </a:lnRef>
          <a:fillRef idx="0">
            <a:scrgbClr r="0" g="0" b="0"/>
          </a:fillRef>
          <a:effectRef idx="0">
            <a:scrgbClr r="0" g="0" b="0"/>
          </a:effectRef>
          <a:fontRef idx="minor"/>
        </p:style>
      </p:sp>
      <p:sp>
        <p:nvSpPr>
          <p:cNvPr id="1436" name="CustomShape 21"/>
          <p:cNvSpPr/>
          <p:nvPr/>
        </p:nvSpPr>
        <p:spPr>
          <a:xfrm>
            <a:off x="7294680" y="3452760"/>
            <a:ext cx="802800" cy="333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3</a:t>
            </a:r>
            <a:endParaRPr/>
          </a:p>
        </p:txBody>
      </p:sp>
      <p:sp>
        <p:nvSpPr>
          <p:cNvPr id="1437" name="CustomShape 22"/>
          <p:cNvSpPr/>
          <p:nvPr/>
        </p:nvSpPr>
        <p:spPr>
          <a:xfrm>
            <a:off x="6443640" y="1413000"/>
            <a:ext cx="2444400" cy="577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1600" b="1" strike="noStrike">
                <a:solidFill>
                  <a:srgbClr val="000000"/>
                </a:solidFill>
                <a:latin typeface="Arial"/>
                <a:ea typeface="DejaVu Sans"/>
              </a:rPr>
              <a:t>Disk Group 3</a:t>
            </a:r>
            <a:endParaRPr/>
          </a:p>
        </p:txBody>
      </p:sp>
      <p:pic>
        <p:nvPicPr>
          <p:cNvPr id="24" name="~PP2799.WAV">
            <a:hlinkClick r:id="" action="ppaction://media"/>
          </p:cNvPr>
          <p:cNvPicPr>
            <a:picLocks noRot="1" noChangeAspect="1"/>
          </p:cNvPicPr>
          <p:nvPr>
            <a:wavAudioFile r:embed="rId1" name="~PP2799.WAV"/>
          </p:nvPr>
        </p:nvPicPr>
        <p:blipFill>
          <a:blip r:embed="rId3"/>
          <a:stretch>
            <a:fillRect/>
          </a:stretch>
        </p:blipFill>
        <p:spPr>
          <a:xfrm>
            <a:off x="8696325" y="6410325"/>
            <a:ext cx="304800" cy="304800"/>
          </a:xfrm>
          <a:prstGeom prst="rect">
            <a:avLst/>
          </a:prstGeom>
        </p:spPr>
      </p:pic>
    </p:spTree>
  </p:cSld>
  <p:clrMapOvr>
    <a:masterClrMapping/>
  </p:clrMapOvr>
  <p:transition advTm="2038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8" name="CustomShape 1"/>
          <p:cNvSpPr/>
          <p:nvPr/>
        </p:nvSpPr>
        <p:spPr>
          <a:xfrm>
            <a:off x="777960" y="10440"/>
            <a:ext cx="7997400" cy="90108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buSzPct val="45000"/>
              <a:buFont typeface="StarSymbol"/>
              <a:buChar char="l"/>
            </a:pPr>
            <a:r>
              <a:rPr lang="en-US" sz="2600" strike="noStrike">
                <a:solidFill>
                  <a:srgbClr val="000000"/>
                </a:solidFill>
                <a:latin typeface="Arial"/>
                <a:ea typeface="DejaVu Sans"/>
              </a:rPr>
              <a:t>Creating and dropping  disk group </a:t>
            </a:r>
            <a:endParaRPr/>
          </a:p>
        </p:txBody>
      </p:sp>
      <p:sp>
        <p:nvSpPr>
          <p:cNvPr id="1439" name="CustomShape 2"/>
          <p:cNvSpPr/>
          <p:nvPr/>
        </p:nvSpPr>
        <p:spPr>
          <a:xfrm>
            <a:off x="761760" y="1196640"/>
            <a:ext cx="7997400" cy="42804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45000"/>
              <a:buFont typeface="StarSymbol"/>
              <a:buChar char="l"/>
            </a:pPr>
            <a:r>
              <a:rPr lang="en-US" sz="2200" strike="noStrike">
                <a:solidFill>
                  <a:srgbClr val="000000"/>
                </a:solidFill>
                <a:latin typeface="Arial"/>
                <a:ea typeface="DejaVu Sans"/>
              </a:rPr>
              <a:t>Creating a disk group</a:t>
            </a:r>
            <a:r>
              <a:rPr lang="en-US" sz="3200" strike="noStrike">
                <a:solidFill>
                  <a:srgbClr val="000000"/>
                </a:solidFill>
                <a:latin typeface="Arial"/>
                <a:ea typeface="DejaVu Sans"/>
              </a:rPr>
              <a:t>:</a:t>
            </a:r>
            <a:endParaRPr/>
          </a:p>
        </p:txBody>
      </p:sp>
      <p:sp>
        <p:nvSpPr>
          <p:cNvPr id="1440" name="CustomShape 3"/>
          <p:cNvSpPr/>
          <p:nvPr/>
        </p:nvSpPr>
        <p:spPr>
          <a:xfrm>
            <a:off x="2050920" y="1666800"/>
            <a:ext cx="4678200" cy="820440"/>
          </a:xfrm>
          <a:prstGeom prst="rect">
            <a:avLst/>
          </a:prstGeom>
          <a:solidFill>
            <a:srgbClr val="DDDDDD"/>
          </a:solidFill>
          <a:ln>
            <a:noFill/>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CREATE DISKGROUP diskgroup1 </a:t>
            </a:r>
            <a:endParaRPr/>
          </a:p>
          <a:p>
            <a:r>
              <a:rPr lang="en-US" sz="1600" b="1" strike="noStrike">
                <a:solidFill>
                  <a:srgbClr val="000000"/>
                </a:solidFill>
                <a:latin typeface="Arial"/>
                <a:ea typeface="DejaVu Sans"/>
              </a:rPr>
              <a:t>EXTERNAL REDUNDANCY</a:t>
            </a:r>
            <a:endParaRPr/>
          </a:p>
          <a:p>
            <a:pPr>
              <a:lnSpc>
                <a:spcPct val="100000"/>
              </a:lnSpc>
            </a:pPr>
            <a:r>
              <a:rPr lang="en-US" sz="1600" b="1" strike="noStrike">
                <a:solidFill>
                  <a:srgbClr val="000000"/>
                </a:solidFill>
                <a:latin typeface="Arial"/>
                <a:ea typeface="DejaVu Sans"/>
              </a:rPr>
              <a:t>DISK '/dev/oracleasm/disks/VOL1';</a:t>
            </a:r>
            <a:endParaRPr/>
          </a:p>
        </p:txBody>
      </p:sp>
      <p:sp>
        <p:nvSpPr>
          <p:cNvPr id="1441" name="CustomShape 4"/>
          <p:cNvSpPr/>
          <p:nvPr/>
        </p:nvSpPr>
        <p:spPr>
          <a:xfrm>
            <a:off x="755640" y="2708280"/>
            <a:ext cx="7997400" cy="42804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pPr>
            <a:r>
              <a:rPr lang="en-US" sz="2200" strike="noStrike">
                <a:solidFill>
                  <a:srgbClr val="000000"/>
                </a:solidFill>
                <a:latin typeface="Arial"/>
                <a:ea typeface="DejaVu Sans"/>
              </a:rPr>
              <a:t>Dropping a disk group:</a:t>
            </a:r>
            <a:endParaRPr/>
          </a:p>
        </p:txBody>
      </p:sp>
      <p:sp>
        <p:nvSpPr>
          <p:cNvPr id="1442" name="CustomShape 5"/>
          <p:cNvSpPr/>
          <p:nvPr/>
        </p:nvSpPr>
        <p:spPr>
          <a:xfrm>
            <a:off x="2050920" y="3068640"/>
            <a:ext cx="4678200" cy="577080"/>
          </a:xfrm>
          <a:prstGeom prst="rect">
            <a:avLst/>
          </a:prstGeom>
          <a:solidFill>
            <a:srgbClr val="DDDDDD"/>
          </a:solidFill>
          <a:ln>
            <a:noFill/>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DROP DISKGROUP diskgroup1 </a:t>
            </a:r>
            <a:endParaRPr/>
          </a:p>
          <a:p>
            <a:pPr>
              <a:lnSpc>
                <a:spcPct val="100000"/>
              </a:lnSpc>
            </a:pPr>
            <a:r>
              <a:rPr lang="en-US" sz="1600" b="1" strike="noStrike">
                <a:solidFill>
                  <a:srgbClr val="000000"/>
                </a:solidFill>
                <a:latin typeface="Arial"/>
                <a:ea typeface="DejaVu Sans"/>
              </a:rPr>
              <a:t>INCLUDING CONTENTS</a:t>
            </a:r>
            <a:endParaRPr/>
          </a:p>
        </p:txBody>
      </p:sp>
      <p:pic>
        <p:nvPicPr>
          <p:cNvPr id="7" name="~PP2920.WAV">
            <a:hlinkClick r:id="" action="ppaction://media"/>
          </p:cNvPr>
          <p:cNvPicPr>
            <a:picLocks noRot="1" noChangeAspect="1"/>
          </p:cNvPicPr>
          <p:nvPr>
            <a:wavAudioFile r:embed="rId1" name="~PP2920.WAV"/>
          </p:nvPr>
        </p:nvPicPr>
        <p:blipFill>
          <a:blip r:embed="rId3"/>
          <a:stretch>
            <a:fillRect/>
          </a:stretch>
        </p:blipFill>
        <p:spPr>
          <a:xfrm>
            <a:off x="8696325" y="6410325"/>
            <a:ext cx="304800" cy="304800"/>
          </a:xfrm>
          <a:prstGeom prst="rect">
            <a:avLst/>
          </a:prstGeom>
        </p:spPr>
      </p:pic>
    </p:spTree>
  </p:cSld>
  <p:clrMapOvr>
    <a:masterClrMapping/>
  </p:clrMapOvr>
  <p:transition advTm="3685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 name="CustomShape 1"/>
          <p:cNvSpPr/>
          <p:nvPr/>
        </p:nvSpPr>
        <p:spPr>
          <a:xfrm>
            <a:off x="761760" y="75960"/>
            <a:ext cx="7998120" cy="901800"/>
          </a:xfrm>
          <a:prstGeom prst="rect">
            <a:avLst/>
          </a:prstGeom>
          <a:noFill/>
          <a:ln>
            <a:noFill/>
          </a:ln>
        </p:spPr>
        <p:style>
          <a:lnRef idx="0">
            <a:scrgbClr r="0" g="0" b="0"/>
          </a:lnRef>
          <a:fillRef idx="0">
            <a:scrgbClr r="0" g="0" b="0"/>
          </a:fillRef>
          <a:effectRef idx="0">
            <a:scrgbClr r="0" g="0" b="0"/>
          </a:effectRef>
          <a:fontRef idx="minor"/>
        </p:style>
        <p:txBody>
          <a:bodyPr lIns="0" tIns="46800" rIns="0" bIns="0" anchor="b"/>
          <a:lstStyle/>
          <a:p>
            <a:pPr algn="ctr">
              <a:lnSpc>
                <a:spcPct val="100000"/>
              </a:lnSpc>
            </a:pPr>
            <a:r>
              <a:rPr lang="en-US" sz="2600" strike="noStrike">
                <a:solidFill>
                  <a:srgbClr val="000000"/>
                </a:solidFill>
                <a:latin typeface="Arial"/>
                <a:ea typeface="DejaVu Sans"/>
              </a:rPr>
              <a:t>Disk administration</a:t>
            </a:r>
            <a:endParaRPr/>
          </a:p>
        </p:txBody>
      </p:sp>
      <p:sp>
        <p:nvSpPr>
          <p:cNvPr id="1444" name="CustomShape 2"/>
          <p:cNvSpPr/>
          <p:nvPr/>
        </p:nvSpPr>
        <p:spPr>
          <a:xfrm>
            <a:off x="761760" y="1196640"/>
            <a:ext cx="7998120" cy="4287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Wingdings" charset="2"/>
              <a:buChar char=""/>
            </a:pPr>
            <a:r>
              <a:rPr lang="en-US" sz="2200" strike="noStrike">
                <a:solidFill>
                  <a:srgbClr val="000000"/>
                </a:solidFill>
                <a:latin typeface="Arial"/>
                <a:ea typeface="DejaVu Sans"/>
              </a:rPr>
              <a:t>Adding a disk</a:t>
            </a:r>
            <a:endParaRPr/>
          </a:p>
        </p:txBody>
      </p:sp>
      <p:sp>
        <p:nvSpPr>
          <p:cNvPr id="1445" name="CustomShape 3"/>
          <p:cNvSpPr/>
          <p:nvPr/>
        </p:nvSpPr>
        <p:spPr>
          <a:xfrm>
            <a:off x="2050920" y="1666800"/>
            <a:ext cx="4678920" cy="821160"/>
          </a:xfrm>
          <a:prstGeom prst="rect">
            <a:avLst/>
          </a:prstGeom>
          <a:solidFill>
            <a:srgbClr val="DDDDDD"/>
          </a:solidFill>
          <a:ln>
            <a:noFill/>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ALTER DISKGROUP diskgroup1 </a:t>
            </a:r>
            <a:endParaRPr/>
          </a:p>
          <a:p>
            <a:r>
              <a:rPr lang="en-US" sz="1600" b="1" strike="noStrike">
                <a:solidFill>
                  <a:srgbClr val="000000"/>
                </a:solidFill>
                <a:latin typeface="Arial"/>
                <a:ea typeface="DejaVu Sans"/>
              </a:rPr>
              <a:t>ADD DISK '/dev/oracleasm/disks/VOL2' </a:t>
            </a:r>
            <a:endParaRPr/>
          </a:p>
          <a:p>
            <a:pPr>
              <a:lnSpc>
                <a:spcPct val="100000"/>
              </a:lnSpc>
            </a:pPr>
            <a:r>
              <a:rPr lang="en-US" sz="1600" b="1" strike="noStrike">
                <a:solidFill>
                  <a:srgbClr val="000000"/>
                </a:solidFill>
                <a:latin typeface="Arial"/>
                <a:ea typeface="DejaVu Sans"/>
              </a:rPr>
              <a:t>REBALANCE POWER 0;</a:t>
            </a:r>
            <a:endParaRPr/>
          </a:p>
        </p:txBody>
      </p:sp>
      <p:sp>
        <p:nvSpPr>
          <p:cNvPr id="1446" name="CustomShape 4"/>
          <p:cNvSpPr/>
          <p:nvPr/>
        </p:nvSpPr>
        <p:spPr>
          <a:xfrm>
            <a:off x="755640" y="2709720"/>
            <a:ext cx="7998120" cy="42912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Wingdings" charset="2"/>
              <a:buChar char=""/>
            </a:pPr>
            <a:r>
              <a:rPr lang="en-US" sz="2200" strike="noStrike">
                <a:solidFill>
                  <a:srgbClr val="000000"/>
                </a:solidFill>
                <a:latin typeface="Arial"/>
                <a:ea typeface="DejaVu Sans"/>
              </a:rPr>
              <a:t>Dropping a disk:</a:t>
            </a:r>
            <a:endParaRPr/>
          </a:p>
        </p:txBody>
      </p:sp>
      <p:sp>
        <p:nvSpPr>
          <p:cNvPr id="1447" name="CustomShape 5"/>
          <p:cNvSpPr/>
          <p:nvPr/>
        </p:nvSpPr>
        <p:spPr>
          <a:xfrm>
            <a:off x="2050920" y="3108240"/>
            <a:ext cx="4678920" cy="821160"/>
          </a:xfrm>
          <a:prstGeom prst="rect">
            <a:avLst/>
          </a:prstGeom>
          <a:solidFill>
            <a:srgbClr val="DDDDDD"/>
          </a:solidFill>
          <a:ln>
            <a:noFill/>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ALTER DISKGROUP diskgroup1 </a:t>
            </a:r>
            <a:endParaRPr/>
          </a:p>
          <a:p>
            <a:r>
              <a:rPr lang="en-US" sz="1600" b="1" strike="noStrike">
                <a:solidFill>
                  <a:srgbClr val="000000"/>
                </a:solidFill>
                <a:latin typeface="Arial"/>
                <a:ea typeface="DejaVu Sans"/>
              </a:rPr>
              <a:t>DROP DISK 'DISKGROUP1_0002' </a:t>
            </a:r>
            <a:endParaRPr/>
          </a:p>
          <a:p>
            <a:pPr>
              <a:lnSpc>
                <a:spcPct val="100000"/>
              </a:lnSpc>
            </a:pPr>
            <a:r>
              <a:rPr lang="en-US" sz="1600" b="1" strike="noStrike">
                <a:solidFill>
                  <a:srgbClr val="000000"/>
                </a:solidFill>
                <a:latin typeface="Arial"/>
                <a:ea typeface="DejaVu Sans"/>
              </a:rPr>
              <a:t>REBALANCE POWER 0;</a:t>
            </a:r>
            <a:endParaRPr/>
          </a:p>
        </p:txBody>
      </p:sp>
      <p:sp>
        <p:nvSpPr>
          <p:cNvPr id="1448" name="CustomShape 6"/>
          <p:cNvSpPr/>
          <p:nvPr/>
        </p:nvSpPr>
        <p:spPr>
          <a:xfrm>
            <a:off x="755640" y="4149720"/>
            <a:ext cx="7998120" cy="428760"/>
          </a:xfrm>
          <a:prstGeom prst="rect">
            <a:avLst/>
          </a:prstGeom>
          <a:noFill/>
          <a:ln>
            <a:noFill/>
          </a:ln>
        </p:spPr>
        <p:style>
          <a:lnRef idx="0">
            <a:scrgbClr r="0" g="0" b="0"/>
          </a:lnRef>
          <a:fillRef idx="0">
            <a:scrgbClr r="0" g="0" b="0"/>
          </a:fillRef>
          <a:effectRef idx="0">
            <a:scrgbClr r="0" g="0" b="0"/>
          </a:effectRef>
          <a:fontRef idx="minor"/>
        </p:style>
        <p:txBody>
          <a:bodyPr lIns="0" tIns="0" rIns="90000" bIns="46800"/>
          <a:lstStyle/>
          <a:p>
            <a:pPr>
              <a:lnSpc>
                <a:spcPct val="100000"/>
              </a:lnSpc>
              <a:buSzPct val="75000"/>
              <a:buFont typeface="Wingdings" charset="2"/>
              <a:buChar char=""/>
            </a:pPr>
            <a:r>
              <a:rPr lang="en-US" sz="2200" strike="noStrike">
                <a:solidFill>
                  <a:srgbClr val="000000"/>
                </a:solidFill>
                <a:latin typeface="Arial"/>
                <a:ea typeface="DejaVu Sans"/>
              </a:rPr>
              <a:t>Rebalancing a disk group:</a:t>
            </a:r>
            <a:endParaRPr/>
          </a:p>
        </p:txBody>
      </p:sp>
      <p:sp>
        <p:nvSpPr>
          <p:cNvPr id="1449" name="CustomShape 7"/>
          <p:cNvSpPr/>
          <p:nvPr/>
        </p:nvSpPr>
        <p:spPr>
          <a:xfrm>
            <a:off x="2050920" y="4548240"/>
            <a:ext cx="4678920" cy="577800"/>
          </a:xfrm>
          <a:prstGeom prst="rect">
            <a:avLst/>
          </a:prstGeom>
          <a:solidFill>
            <a:srgbClr val="DDDDDD"/>
          </a:solidFill>
          <a:ln>
            <a:noFill/>
          </a:ln>
        </p:spPr>
        <p:style>
          <a:lnRef idx="0">
            <a:scrgbClr r="0" g="0" b="0"/>
          </a:lnRef>
          <a:fillRef idx="0">
            <a:scrgbClr r="0" g="0" b="0"/>
          </a:fillRef>
          <a:effectRef idx="0">
            <a:scrgbClr r="0" g="0" b="0"/>
          </a:effectRef>
          <a:fontRef idx="minor"/>
        </p:style>
        <p:txBody>
          <a:bodyPr lIns="90000" tIns="46800" rIns="90000" bIns="46800"/>
          <a:lstStyle/>
          <a:p>
            <a:r>
              <a:rPr lang="en-US" sz="1600" b="1" strike="noStrike">
                <a:solidFill>
                  <a:srgbClr val="000000"/>
                </a:solidFill>
                <a:latin typeface="Arial"/>
                <a:ea typeface="DejaVu Sans"/>
              </a:rPr>
              <a:t>ALTER DISKGROUP diskgroup1 </a:t>
            </a:r>
            <a:endParaRPr/>
          </a:p>
          <a:p>
            <a:pPr>
              <a:lnSpc>
                <a:spcPct val="100000"/>
              </a:lnSpc>
            </a:pPr>
            <a:r>
              <a:rPr lang="en-US" sz="1600" b="1" strike="noStrike">
                <a:solidFill>
                  <a:srgbClr val="000000"/>
                </a:solidFill>
                <a:latin typeface="Arial"/>
                <a:ea typeface="DejaVu Sans"/>
              </a:rPr>
              <a:t>REBALANCE POWER 3;</a:t>
            </a:r>
            <a:endParaRPr/>
          </a:p>
        </p:txBody>
      </p:sp>
      <p:pic>
        <p:nvPicPr>
          <p:cNvPr id="9" name="~PP1038.WAV">
            <a:hlinkClick r:id="" action="ppaction://media"/>
          </p:cNvPr>
          <p:cNvPicPr>
            <a:picLocks noRot="1" noChangeAspect="1"/>
          </p:cNvPicPr>
          <p:nvPr>
            <a:wavAudioFile r:embed="rId1" name="~PP1038.WAV"/>
          </p:nvPr>
        </p:nvPicPr>
        <p:blipFill>
          <a:blip r:embed="rId4"/>
          <a:stretch>
            <a:fillRect/>
          </a:stretch>
        </p:blipFill>
        <p:spPr>
          <a:xfrm>
            <a:off x="8696325" y="6410325"/>
            <a:ext cx="304800" cy="304800"/>
          </a:xfrm>
          <a:prstGeom prst="rect">
            <a:avLst/>
          </a:prstGeom>
        </p:spPr>
      </p:pic>
    </p:spTree>
  </p:cSld>
  <p:clrMapOvr>
    <a:masterClrMapping/>
  </p:clrMapOvr>
  <p:transition advTm="96191"/>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0"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strike="noStrike">
                <a:solidFill>
                  <a:srgbClr val="000000"/>
                </a:solidFill>
                <a:latin typeface="Arial"/>
                <a:ea typeface="DejaVu Sans"/>
              </a:rPr>
              <a:t>Create or Delete Disk Groups</a:t>
            </a:r>
            <a:endParaRPr/>
          </a:p>
        </p:txBody>
      </p:sp>
      <p:sp>
        <p:nvSpPr>
          <p:cNvPr id="1451" name="CustomShape 2"/>
          <p:cNvSpPr/>
          <p:nvPr/>
        </p:nvSpPr>
        <p:spPr>
          <a:xfrm>
            <a:off x="914400" y="1554120"/>
            <a:ext cx="7311600" cy="3825360"/>
          </a:xfrm>
          <a:prstGeom prst="rect">
            <a:avLst/>
          </a:prstGeom>
          <a:solidFill>
            <a:srgbClr val="CCCCCC"/>
          </a:solidFill>
          <a:ln w="28440">
            <a:solidFill>
              <a:srgbClr val="000000"/>
            </a:solidFill>
            <a:miter/>
          </a:ln>
        </p:spPr>
        <p:style>
          <a:lnRef idx="0">
            <a:scrgbClr r="0" g="0" b="0"/>
          </a:lnRef>
          <a:fillRef idx="0">
            <a:scrgbClr r="0" g="0" b="0"/>
          </a:fillRef>
          <a:effectRef idx="0">
            <a:scrgbClr r="0" g="0" b="0"/>
          </a:effectRef>
          <a:fontRef idx="minor"/>
        </p:style>
        <p:txBody>
          <a:bodyPr lIns="92160" tIns="9000" rIns="92160" bIns="9000" anchor="ctr"/>
          <a:lstStyle/>
          <a:p>
            <a:pPr>
              <a:lnSpc>
                <a:spcPct val="100000"/>
              </a:lnSpc>
            </a:pPr>
            <a:r>
              <a:rPr lang="en-US" sz="2000" strike="noStrike">
                <a:solidFill>
                  <a:srgbClr val="000000"/>
                </a:solidFill>
                <a:latin typeface="Courier New"/>
                <a:ea typeface="DejaVu Sans"/>
              </a:rPr>
              <a:t>CREATE DISKGROUP dgroupA NORMAL REDUNDANCY  </a:t>
            </a:r>
            <a:endParaRPr/>
          </a:p>
          <a:p>
            <a:pPr>
              <a:lnSpc>
                <a:spcPct val="100000"/>
              </a:lnSpc>
            </a:pPr>
            <a:r>
              <a:rPr lang="en-US" sz="2000" strike="noStrike">
                <a:solidFill>
                  <a:srgbClr val="000000"/>
                </a:solidFill>
                <a:latin typeface="Courier New"/>
                <a:ea typeface="DejaVu Sans"/>
              </a:rPr>
              <a:t>FAILGROUP controller1 DISK</a:t>
            </a:r>
            <a:endParaRPr/>
          </a:p>
          <a:p>
            <a:pPr>
              <a:lnSpc>
                <a:spcPct val="100000"/>
              </a:lnSpc>
            </a:pPr>
            <a:r>
              <a:rPr lang="en-US" sz="2000" strike="noStrike">
                <a:solidFill>
                  <a:srgbClr val="000000"/>
                </a:solidFill>
                <a:latin typeface="Courier New"/>
                <a:ea typeface="DejaVu Sans"/>
              </a:rPr>
              <a:t>   '/devices/A1' </a:t>
            </a:r>
            <a:endParaRPr/>
          </a:p>
          <a:p>
            <a:pPr>
              <a:lnSpc>
                <a:spcPct val="100000"/>
              </a:lnSpc>
            </a:pPr>
            <a:r>
              <a:rPr lang="en-US" sz="2000" strike="noStrike">
                <a:solidFill>
                  <a:srgbClr val="000000"/>
                </a:solidFill>
                <a:latin typeface="Courier New"/>
                <a:ea typeface="DejaVu Sans"/>
              </a:rPr>
              <a:t>   '/devices/A2',</a:t>
            </a:r>
            <a:endParaRPr/>
          </a:p>
          <a:p>
            <a:pPr>
              <a:lnSpc>
                <a:spcPct val="100000"/>
              </a:lnSpc>
            </a:pPr>
            <a:r>
              <a:rPr lang="en-US" sz="2000" strike="noStrike">
                <a:solidFill>
                  <a:srgbClr val="000000"/>
                </a:solidFill>
                <a:latin typeface="Courier New"/>
                <a:ea typeface="DejaVu Sans"/>
              </a:rPr>
              <a:t>   </a:t>
            </a:r>
            <a:endParaRPr/>
          </a:p>
          <a:p>
            <a:pPr>
              <a:lnSpc>
                <a:spcPct val="100000"/>
              </a:lnSpc>
            </a:pPr>
            <a:r>
              <a:rPr lang="en-US" sz="2000" strike="noStrike">
                <a:solidFill>
                  <a:srgbClr val="000000"/>
                </a:solidFill>
                <a:latin typeface="Courier New"/>
                <a:ea typeface="DejaVu Sans"/>
              </a:rPr>
              <a:t>FAILGROUP controller2 DISK</a:t>
            </a:r>
            <a:endParaRPr/>
          </a:p>
          <a:p>
            <a:pPr>
              <a:lnSpc>
                <a:spcPct val="100000"/>
              </a:lnSpc>
            </a:pPr>
            <a:r>
              <a:rPr lang="en-US" sz="2000" strike="noStrike">
                <a:solidFill>
                  <a:srgbClr val="000000"/>
                </a:solidFill>
                <a:latin typeface="Courier New"/>
                <a:ea typeface="DejaVu Sans"/>
              </a:rPr>
              <a:t>   '/devices/B1',</a:t>
            </a:r>
            <a:endParaRPr/>
          </a:p>
          <a:p>
            <a:pPr>
              <a:lnSpc>
                <a:spcPct val="100000"/>
              </a:lnSpc>
            </a:pPr>
            <a:r>
              <a:rPr lang="en-US" sz="2000" strike="noStrike">
                <a:solidFill>
                  <a:srgbClr val="000000"/>
                </a:solidFill>
                <a:latin typeface="Courier New"/>
                <a:ea typeface="DejaVu Sans"/>
              </a:rPr>
              <a:t>   '/devices/B2',</a:t>
            </a:r>
            <a:endParaRPr/>
          </a:p>
          <a:p>
            <a:pPr>
              <a:lnSpc>
                <a:spcPct val="100000"/>
              </a:lnSpc>
            </a:pPr>
            <a:r>
              <a:rPr lang="en-US" sz="2000" strike="noStrike">
                <a:solidFill>
                  <a:srgbClr val="000000"/>
                </a:solidFill>
                <a:latin typeface="Courier New"/>
                <a:ea typeface="DejaVu Sans"/>
              </a:rPr>
              <a:t>   ;</a:t>
            </a:r>
            <a:endParaRPr/>
          </a:p>
        </p:txBody>
      </p:sp>
      <p:sp>
        <p:nvSpPr>
          <p:cNvPr id="1452" name="CustomShape 3"/>
          <p:cNvSpPr/>
          <p:nvPr/>
        </p:nvSpPr>
        <p:spPr>
          <a:xfrm>
            <a:off x="914400" y="5567400"/>
            <a:ext cx="7311600" cy="574200"/>
          </a:xfrm>
          <a:prstGeom prst="rect">
            <a:avLst/>
          </a:prstGeom>
          <a:solidFill>
            <a:srgbClr val="CCCCCC"/>
          </a:solidFill>
          <a:ln w="28440">
            <a:solidFill>
              <a:srgbClr val="000000"/>
            </a:solidFill>
            <a:miter/>
          </a:ln>
        </p:spPr>
        <p:style>
          <a:lnRef idx="0">
            <a:scrgbClr r="0" g="0" b="0"/>
          </a:lnRef>
          <a:fillRef idx="0">
            <a:scrgbClr r="0" g="0" b="0"/>
          </a:fillRef>
          <a:effectRef idx="0">
            <a:scrgbClr r="0" g="0" b="0"/>
          </a:effectRef>
          <a:fontRef idx="minor"/>
        </p:style>
        <p:txBody>
          <a:bodyPr lIns="92160" tIns="9000" rIns="92160" bIns="9000" anchor="ctr"/>
          <a:lstStyle/>
          <a:p>
            <a:pPr>
              <a:lnSpc>
                <a:spcPct val="100000"/>
              </a:lnSpc>
            </a:pPr>
            <a:r>
              <a:rPr lang="en-US" sz="2000" strike="noStrike">
                <a:solidFill>
                  <a:srgbClr val="000000"/>
                </a:solidFill>
                <a:latin typeface="Courier New"/>
                <a:ea typeface="DejaVu Sans"/>
              </a:rPr>
              <a:t>DROP DISKGROUP dgroupA INCLUDING CONTENTS;</a:t>
            </a:r>
            <a:endParaRPr/>
          </a:p>
        </p:txBody>
      </p:sp>
      <p:pic>
        <p:nvPicPr>
          <p:cNvPr id="5" name="~PP2214.WAV">
            <a:hlinkClick r:id="" action="ppaction://media"/>
          </p:cNvPr>
          <p:cNvPicPr>
            <a:picLocks noRot="1" noChangeAspect="1"/>
          </p:cNvPicPr>
          <p:nvPr>
            <a:wavAudioFile r:embed="rId1" name="~PP2214.WAV"/>
          </p:nvPr>
        </p:nvPicPr>
        <p:blipFill>
          <a:blip r:embed="rId4"/>
          <a:stretch>
            <a:fillRect/>
          </a:stretch>
        </p:blipFill>
        <p:spPr>
          <a:xfrm>
            <a:off x="8696325" y="6410325"/>
            <a:ext cx="304800" cy="304800"/>
          </a:xfrm>
          <a:prstGeom prst="rect">
            <a:avLst/>
          </a:prstGeom>
        </p:spPr>
      </p:pic>
    </p:spTree>
  </p:cSld>
  <p:clrMapOvr>
    <a:masterClrMapping/>
  </p:clrMapOvr>
  <p:transition advTm="21483"/>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3"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strike="noStrike">
                <a:solidFill>
                  <a:srgbClr val="000000"/>
                </a:solidFill>
                <a:latin typeface="Arial"/>
                <a:ea typeface="DejaVu Sans"/>
              </a:rPr>
              <a:t>ASMCMD Utility</a:t>
            </a:r>
            <a:endParaRPr/>
          </a:p>
        </p:txBody>
      </p:sp>
      <p:pic>
        <p:nvPicPr>
          <p:cNvPr id="1454" name="Picture 1453"/>
          <p:cNvPicPr/>
          <p:nvPr/>
        </p:nvPicPr>
        <p:blipFill>
          <a:blip r:embed="rId4"/>
          <a:stretch/>
        </p:blipFill>
        <p:spPr>
          <a:xfrm>
            <a:off x="1072800" y="1681920"/>
            <a:ext cx="6238800" cy="4677840"/>
          </a:xfrm>
          <a:prstGeom prst="rect">
            <a:avLst/>
          </a:prstGeom>
          <a:ln>
            <a:noFill/>
          </a:ln>
        </p:spPr>
      </p:pic>
      <p:pic>
        <p:nvPicPr>
          <p:cNvPr id="4" name="~PP2020.WAV">
            <a:hlinkClick r:id="" action="ppaction://media"/>
          </p:cNvPr>
          <p:cNvPicPr>
            <a:picLocks noRot="1" noChangeAspect="1"/>
          </p:cNvPicPr>
          <p:nvPr>
            <a:wavAudioFile r:embed="rId1" name="~PP2020.WAV"/>
          </p:nvPr>
        </p:nvPicPr>
        <p:blipFill>
          <a:blip r:embed="rId5"/>
          <a:stretch>
            <a:fillRect/>
          </a:stretch>
        </p:blipFill>
        <p:spPr>
          <a:xfrm>
            <a:off x="8696325" y="6410325"/>
            <a:ext cx="304800" cy="304800"/>
          </a:xfrm>
          <a:prstGeom prst="rect">
            <a:avLst/>
          </a:prstGeom>
        </p:spPr>
      </p:pic>
    </p:spTree>
  </p:cSld>
  <p:clrMapOvr>
    <a:masterClrMapping/>
  </p:clrMapOvr>
  <p:transition advTm="1190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456"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457"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F8F8745D-8F5A-46D9-A798-3A73415BFFB8}" type="slidenum">
              <a:rPr lang="en-US" sz="1200" strike="noStrike">
                <a:solidFill>
                  <a:srgbClr val="8B8B8B"/>
                </a:solidFill>
                <a:latin typeface="Calibri"/>
                <a:ea typeface="DejaVu Sans"/>
              </a:rPr>
              <a:pPr algn="r">
                <a:lnSpc>
                  <a:spcPct val="100000"/>
                </a:lnSpc>
              </a:pPr>
              <a:t>86</a:t>
            </a:fld>
            <a:endParaRPr/>
          </a:p>
        </p:txBody>
      </p:sp>
      <p:sp>
        <p:nvSpPr>
          <p:cNvPr id="1458" name="CustomShape 4"/>
          <p:cNvSpPr/>
          <p:nvPr/>
        </p:nvSpPr>
        <p:spPr>
          <a:xfrm>
            <a:off x="199080" y="152280"/>
            <a:ext cx="3652200" cy="69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 Basic ASM Command</a:t>
            </a:r>
            <a:endParaRPr/>
          </a:p>
        </p:txBody>
      </p:sp>
      <p:sp>
        <p:nvSpPr>
          <p:cNvPr id="1459" name="CustomShape 5"/>
          <p:cNvSpPr/>
          <p:nvPr/>
        </p:nvSpPr>
        <p:spPr>
          <a:xfrm>
            <a:off x="199080" y="1569960"/>
            <a:ext cx="8605080" cy="4474440"/>
          </a:xfrm>
          <a:prstGeom prst="rect">
            <a:avLst/>
          </a:prstGeom>
          <a:noFill/>
          <a:ln>
            <a:noFill/>
          </a:ln>
        </p:spPr>
        <p:style>
          <a:lnRef idx="0">
            <a:scrgbClr r="0" g="0" b="0"/>
          </a:lnRef>
          <a:fillRef idx="0">
            <a:scrgbClr r="0" g="0" b="0"/>
          </a:fillRef>
          <a:effectRef idx="0">
            <a:scrgbClr r="0" g="0" b="0"/>
          </a:effectRef>
          <a:fontRef idx="minor"/>
        </p:style>
      </p:sp>
      <p:sp>
        <p:nvSpPr>
          <p:cNvPr id="1460" name="CustomShape 6"/>
          <p:cNvSpPr/>
          <p:nvPr/>
        </p:nvSpPr>
        <p:spPr>
          <a:xfrm>
            <a:off x="3276720" y="6292440"/>
            <a:ext cx="4109400" cy="359640"/>
          </a:xfrm>
          <a:prstGeom prst="rect">
            <a:avLst/>
          </a:prstGeom>
          <a:noFill/>
          <a:ln>
            <a:noFill/>
          </a:ln>
        </p:spPr>
        <p:style>
          <a:lnRef idx="0">
            <a:scrgbClr r="0" g="0" b="0"/>
          </a:lnRef>
          <a:fillRef idx="0">
            <a:scrgbClr r="0" g="0" b="0"/>
          </a:fillRef>
          <a:effectRef idx="0">
            <a:scrgbClr r="0" g="0" b="0"/>
          </a:effectRef>
          <a:fontRef idx="minor"/>
        </p:style>
      </p:sp>
      <p:sp>
        <p:nvSpPr>
          <p:cNvPr id="1461" name="CustomShape 7"/>
          <p:cNvSpPr/>
          <p:nvPr/>
        </p:nvSpPr>
        <p:spPr>
          <a:xfrm>
            <a:off x="263160" y="548640"/>
            <a:ext cx="8880480" cy="71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100" strike="noStrike">
                <a:latin typeface="Arial"/>
              </a:rPr>
              <a:t>STARTUP/SHUTDOWN</a:t>
            </a:r>
            <a:endParaRPr/>
          </a:p>
          <a:p>
            <a:r>
              <a:rPr lang="en-US" sz="1100" strike="noStrike">
                <a:latin typeface="Arial"/>
              </a:rPr>
              <a:t>ALTER DISKGROUP MOUNT/DISMOUNT</a:t>
            </a:r>
            <a:endParaRPr/>
          </a:p>
          <a:p>
            <a:r>
              <a:rPr lang="en-US" sz="1100" strike="noStrike">
                <a:latin typeface="Arial"/>
              </a:rPr>
              <a:t>ALTER DISKGROUP ONLINE/OFFLINE DISK</a:t>
            </a:r>
            <a:endParaRPr/>
          </a:p>
          <a:p>
            <a:r>
              <a:rPr lang="en-US" sz="1100" strike="noStrike">
                <a:latin typeface="Arial"/>
              </a:rPr>
              <a:t>The following commands are available to SYSOPER users:</a:t>
            </a:r>
            <a:endParaRPr/>
          </a:p>
          <a:p>
            <a:r>
              <a:rPr lang="en-US" sz="1100" strike="noStrike">
                <a:latin typeface="Arial"/>
              </a:rPr>
              <a:t>ALTER DISKGROUP REBALANCE</a:t>
            </a:r>
            <a:endParaRPr/>
          </a:p>
          <a:p>
            <a:r>
              <a:rPr lang="en-US" sz="1100" strike="noStrike">
                <a:latin typeface="Arial"/>
              </a:rPr>
              <a:t>ALTER DISKGROUP CHECK</a:t>
            </a:r>
            <a:endParaRPr/>
          </a:p>
          <a:p>
            <a:r>
              <a:rPr lang="en-US" sz="1100" strike="noStrike">
                <a:latin typeface="Arial"/>
              </a:rPr>
              <a:t>SELECT all V$ASM_* views</a:t>
            </a:r>
            <a:endParaRPr/>
          </a:p>
          <a:p>
            <a:r>
              <a:rPr lang="en-US" sz="1100" strike="noStrike">
                <a:latin typeface="Arial"/>
              </a:rPr>
              <a:t>All other commands, such as CREATE DISKGROUP, ADD/DROP/RESIZE DISK, and so on, require the SYSDBA privilege and are not allowed with the SYSOPER privilege.</a:t>
            </a:r>
            <a:endParaRPr/>
          </a:p>
          <a:p>
            <a:r>
              <a:rPr lang="en-US" sz="1100" strike="noStrike">
                <a:latin typeface="Arial"/>
              </a:rPr>
              <a:t>To check space on ASM</a:t>
            </a:r>
            <a:endParaRPr/>
          </a:p>
          <a:p>
            <a:endParaRPr/>
          </a:p>
          <a:p>
            <a:r>
              <a:rPr lang="en-US" sz="1100" strike="noStrike">
                <a:latin typeface="Arial"/>
              </a:rPr>
              <a:t>column path FORMAT a40</a:t>
            </a:r>
            <a:endParaRPr/>
          </a:p>
          <a:p>
            <a:endParaRPr/>
          </a:p>
          <a:p>
            <a:r>
              <a:rPr lang="en-US" sz="1100" strike="noStrike">
                <a:latin typeface="Arial"/>
              </a:rPr>
              <a:t>select group_number,disk_number,path,mode_status,name from v$asm_disk order by group_number,disk_number,path;</a:t>
            </a:r>
            <a:endParaRPr/>
          </a:p>
          <a:p>
            <a:r>
              <a:rPr lang="en-US" sz="1100" strike="noStrike">
                <a:latin typeface="Arial"/>
              </a:rPr>
              <a:t>select group_number,name,state,type,total_mb,free_mb,usable_file_mb  from v$asm_diskgroup</a:t>
            </a:r>
            <a:endParaRPr/>
          </a:p>
          <a:p>
            <a:r>
              <a:rPr lang="en-US" sz="1100" strike="noStrike">
                <a:latin typeface="Arial"/>
              </a:rPr>
              <a:t>select name, total_mb, free_mb, state from v$asm_diskgroup;</a:t>
            </a:r>
            <a:endParaRPr/>
          </a:p>
          <a:p>
            <a:endParaRPr/>
          </a:p>
          <a:p>
            <a:r>
              <a:rPr lang="en-US" sz="1100" strike="noStrike">
                <a:latin typeface="Arial"/>
              </a:rPr>
              <a:t>set lines 200 pages 200</a:t>
            </a:r>
            <a:endParaRPr/>
          </a:p>
          <a:p>
            <a:r>
              <a:rPr lang="en-US" sz="1100" strike="noStrike">
                <a:latin typeface="Arial"/>
              </a:rPr>
              <a:t>SELECT g.group_number "Group"</a:t>
            </a:r>
            <a:endParaRPr/>
          </a:p>
          <a:p>
            <a:r>
              <a:rPr lang="en-US" sz="1100" strike="noStrike">
                <a:latin typeface="Arial"/>
              </a:rPr>
              <a:t>, g.name "Group Name"</a:t>
            </a:r>
            <a:endParaRPr/>
          </a:p>
          <a:p>
            <a:r>
              <a:rPr lang="en-US" sz="1100" strike="noStrike">
                <a:latin typeface="Arial"/>
              </a:rPr>
              <a:t>, g.state "State"</a:t>
            </a:r>
            <a:endParaRPr/>
          </a:p>
          <a:p>
            <a:r>
              <a:rPr lang="en-US" sz="1100" strike="noStrike">
                <a:latin typeface="Arial"/>
              </a:rPr>
              <a:t>, g.type "Type"</a:t>
            </a:r>
            <a:endParaRPr/>
          </a:p>
          <a:p>
            <a:r>
              <a:rPr lang="en-US" sz="1100" strike="noStrike">
                <a:latin typeface="Arial"/>
              </a:rPr>
              <a:t>, g.total_mb/1024 "Total GB"</a:t>
            </a:r>
            <a:endParaRPr/>
          </a:p>
          <a:p>
            <a:r>
              <a:rPr lang="en-US" sz="1100" strike="noStrike">
                <a:latin typeface="Arial"/>
              </a:rPr>
              <a:t>, g.free_mb/1024 "Free GB"</a:t>
            </a:r>
            <a:endParaRPr/>
          </a:p>
          <a:p>
            <a:r>
              <a:rPr lang="en-US" sz="1100" strike="noStrike">
                <a:latin typeface="Arial"/>
              </a:rPr>
              <a:t>, 100*(max((d.total_mb-d.free_mb)/d.total_mb)-min((d.total_mb-d.free_mb)/d.total_mb))/max((d.total_mb-d.free_mb)/d.total_mb) "Imbalance"</a:t>
            </a:r>
            <a:endParaRPr/>
          </a:p>
          <a:p>
            <a:r>
              <a:rPr lang="en-US" sz="1100" strike="noStrike">
                <a:latin typeface="Arial"/>
              </a:rPr>
              <a:t>, 100*(max(d.total_mb)-min(d.total_mb))/max(d.total_mb) "Variance"</a:t>
            </a:r>
            <a:endParaRPr/>
          </a:p>
          <a:p>
            <a:r>
              <a:rPr lang="en-US" sz="1100" strike="noStrike">
                <a:latin typeface="Arial"/>
              </a:rPr>
              <a:t>, 100*(min(d.free_mb/d.total_mb)) "MinFree"</a:t>
            </a:r>
            <a:endParaRPr/>
          </a:p>
          <a:p>
            <a:r>
              <a:rPr lang="en-US" sz="1100" strike="noStrike">
                <a:latin typeface="Arial"/>
              </a:rPr>
              <a:t>, 100*(max(d.free_mb/d.total_mb)) "MaxFree"</a:t>
            </a:r>
            <a:endParaRPr/>
          </a:p>
          <a:p>
            <a:r>
              <a:rPr lang="en-US" sz="1100" strike="noStrike">
                <a:latin typeface="Arial"/>
              </a:rPr>
              <a:t>, count(*) "DiskCnt"</a:t>
            </a:r>
            <a:endParaRPr/>
          </a:p>
          <a:p>
            <a:r>
              <a:rPr lang="en-US" sz="1100" strike="noStrike">
                <a:latin typeface="Arial"/>
              </a:rPr>
              <a:t>FROM v$asm_disk d, v$asm_diskgroup g</a:t>
            </a:r>
            <a:endParaRPr/>
          </a:p>
          <a:p>
            <a:r>
              <a:rPr lang="en-US" sz="1100" strike="noStrike">
                <a:latin typeface="Arial"/>
              </a:rPr>
              <a:t>WHERE d.group_number = g.group_number and</a:t>
            </a:r>
            <a:endParaRPr/>
          </a:p>
          <a:p>
            <a:r>
              <a:rPr lang="en-US" sz="1100" strike="noStrike">
                <a:latin typeface="Arial"/>
              </a:rPr>
              <a:t>d.group_number &lt;&gt; 0 and</a:t>
            </a:r>
            <a:endParaRPr/>
          </a:p>
          <a:p>
            <a:r>
              <a:rPr lang="en-US" sz="1100" strike="noStrike">
                <a:latin typeface="Arial"/>
              </a:rPr>
              <a:t>d.state = 'NORMAL' and</a:t>
            </a:r>
            <a:endParaRPr/>
          </a:p>
          <a:p>
            <a:r>
              <a:rPr lang="en-US" sz="1100" strike="noStrike">
                <a:latin typeface="Arial"/>
              </a:rPr>
              <a:t>d.mount_status = 'CACHED'</a:t>
            </a:r>
            <a:endParaRPr/>
          </a:p>
          <a:p>
            <a:r>
              <a:rPr lang="en-US" sz="1100" strike="noStrike">
                <a:latin typeface="Arial"/>
              </a:rPr>
              <a:t>GROUP BY g.group_number, g.name, g.state, g.type, g.total_mb, g.free_mb</a:t>
            </a:r>
            <a:endParaRPr/>
          </a:p>
          <a:p>
            <a:r>
              <a:rPr lang="en-US" sz="1100" strike="noStrike">
                <a:latin typeface="Arial"/>
              </a:rPr>
              <a:t>ORDER BY 1</a:t>
            </a:r>
            <a:r>
              <a:rPr lang="en-US" sz="1300" strike="noStrike">
                <a:latin typeface="Arial"/>
              </a:rPr>
              <a:t>;</a:t>
            </a:r>
            <a:endParaRPr/>
          </a:p>
          <a:p>
            <a:endParaRPr/>
          </a:p>
        </p:txBody>
      </p:sp>
      <p:pic>
        <p:nvPicPr>
          <p:cNvPr id="9" name="~PP370.WAV">
            <a:hlinkClick r:id="" action="ppaction://media"/>
          </p:cNvPr>
          <p:cNvPicPr>
            <a:picLocks noRot="1" noChangeAspect="1"/>
          </p:cNvPicPr>
          <p:nvPr>
            <a:wavAudioFile r:embed="rId1" name="~PP370.WAV"/>
          </p:nvPr>
        </p:nvPicPr>
        <p:blipFill>
          <a:blip r:embed="rId4"/>
          <a:stretch>
            <a:fillRect/>
          </a:stretch>
        </p:blipFill>
        <p:spPr>
          <a:xfrm>
            <a:off x="8696325" y="6410325"/>
            <a:ext cx="304800" cy="304800"/>
          </a:xfrm>
          <a:prstGeom prst="rect">
            <a:avLst/>
          </a:prstGeom>
        </p:spPr>
      </p:pic>
    </p:spTree>
  </p:cSld>
  <p:clrMapOvr>
    <a:masterClrMapping/>
  </p:clrMapOvr>
  <p:transition advTm="14535"/>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CustomShape 1"/>
          <p:cNvSpPr/>
          <p:nvPr/>
        </p:nvSpPr>
        <p:spPr>
          <a:xfrm>
            <a:off x="457200" y="274680"/>
            <a:ext cx="8224200" cy="1137600"/>
          </a:xfrm>
          <a:prstGeom prst="rect">
            <a:avLst/>
          </a:prstGeom>
          <a:noFill/>
          <a:ln>
            <a:noFill/>
          </a:ln>
        </p:spPr>
        <p:style>
          <a:lnRef idx="0">
            <a:scrgbClr r="0" g="0" b="0"/>
          </a:lnRef>
          <a:fillRef idx="0">
            <a:scrgbClr r="0" g="0" b="0"/>
          </a:fillRef>
          <a:effectRef idx="0">
            <a:scrgbClr r="0" g="0" b="0"/>
          </a:effectRef>
          <a:fontRef idx="minor"/>
        </p:style>
      </p:sp>
      <p:sp>
        <p:nvSpPr>
          <p:cNvPr id="1463" name="CustomShape 2"/>
          <p:cNvSpPr/>
          <p:nvPr/>
        </p:nvSpPr>
        <p:spPr>
          <a:xfrm>
            <a:off x="457200" y="1600200"/>
            <a:ext cx="8224200" cy="4520520"/>
          </a:xfrm>
          <a:prstGeom prst="rect">
            <a:avLst/>
          </a:prstGeom>
          <a:noFill/>
          <a:ln>
            <a:noFill/>
          </a:ln>
        </p:spPr>
        <p:style>
          <a:lnRef idx="0">
            <a:scrgbClr r="0" g="0" b="0"/>
          </a:lnRef>
          <a:fillRef idx="0">
            <a:scrgbClr r="0" g="0" b="0"/>
          </a:fillRef>
          <a:effectRef idx="0">
            <a:scrgbClr r="0" g="0" b="0"/>
          </a:effectRef>
          <a:fontRef idx="minor"/>
        </p:style>
      </p:sp>
      <p:sp>
        <p:nvSpPr>
          <p:cNvPr id="1464" name="CustomShape 3"/>
          <p:cNvSpPr/>
          <p:nvPr/>
        </p:nvSpPr>
        <p:spPr>
          <a:xfrm>
            <a:off x="6553080" y="6356520"/>
            <a:ext cx="212832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E5DCA779-6FF1-40D3-AFF1-77AE14921797}" type="slidenum">
              <a:rPr lang="en-US" sz="1200" strike="noStrike">
                <a:solidFill>
                  <a:srgbClr val="8B8B8B"/>
                </a:solidFill>
                <a:latin typeface="Calibri"/>
                <a:ea typeface="DejaVu Sans"/>
              </a:rPr>
              <a:pPr algn="r">
                <a:lnSpc>
                  <a:spcPct val="100000"/>
                </a:lnSpc>
              </a:pPr>
              <a:t>87</a:t>
            </a:fld>
            <a:endParaRPr/>
          </a:p>
        </p:txBody>
      </p:sp>
      <p:sp>
        <p:nvSpPr>
          <p:cNvPr id="1465" name="CustomShape 4"/>
          <p:cNvSpPr/>
          <p:nvPr/>
        </p:nvSpPr>
        <p:spPr>
          <a:xfrm>
            <a:off x="199080" y="152280"/>
            <a:ext cx="3652200" cy="69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000000"/>
                </a:solidFill>
                <a:latin typeface="Arial"/>
                <a:ea typeface="DejaVu Sans"/>
              </a:rPr>
              <a:t> ASM Storage configuration</a:t>
            </a:r>
            <a:endParaRPr/>
          </a:p>
        </p:txBody>
      </p:sp>
      <p:sp>
        <p:nvSpPr>
          <p:cNvPr id="1466" name="CustomShape 5"/>
          <p:cNvSpPr/>
          <p:nvPr/>
        </p:nvSpPr>
        <p:spPr>
          <a:xfrm>
            <a:off x="199080" y="1569960"/>
            <a:ext cx="8605080" cy="447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en-US" b="1" strike="noStrike">
                <a:solidFill>
                  <a:srgbClr val="000000"/>
                </a:solidFill>
                <a:latin typeface="Arial"/>
                <a:ea typeface="DejaVu Sans"/>
              </a:rPr>
              <a:t>In 11gR2 ASM diskgroups are used </a:t>
            </a:r>
            <a:endParaRPr/>
          </a:p>
          <a:p>
            <a:pPr lvl="1">
              <a:lnSpc>
                <a:spcPct val="100000"/>
              </a:lnSpc>
              <a:buFont typeface="Arial"/>
              <a:buChar char="•"/>
            </a:pPr>
            <a:r>
              <a:rPr lang="en-US" b="1" strike="noStrike">
                <a:solidFill>
                  <a:srgbClr val="000000"/>
                </a:solidFill>
                <a:latin typeface="Arial"/>
                <a:ea typeface="DejaVu Sans"/>
              </a:rPr>
              <a:t>Grid infrastructure - OCR, Voting disk and ASMspfile. </a:t>
            </a:r>
            <a:endParaRPr/>
          </a:p>
          <a:p>
            <a:pPr lvl="1">
              <a:lnSpc>
                <a:spcPct val="100000"/>
              </a:lnSpc>
              <a:buFont typeface="Arial"/>
              <a:buChar char="•"/>
            </a:pPr>
            <a:r>
              <a:rPr lang="en-US" b="1" strike="noStrike">
                <a:solidFill>
                  <a:srgbClr val="000000"/>
                </a:solidFill>
                <a:latin typeface="Arial"/>
                <a:ea typeface="DejaVu Sans"/>
              </a:rPr>
              <a:t>Database - DATA and FRA.</a:t>
            </a:r>
            <a:endParaRPr/>
          </a:p>
          <a:p>
            <a:pPr>
              <a:lnSpc>
                <a:spcPct val="100000"/>
              </a:lnSpc>
            </a:pPr>
            <a:endParaRPr/>
          </a:p>
          <a:p>
            <a:pPr>
              <a:lnSpc>
                <a:spcPct val="100000"/>
              </a:lnSpc>
              <a:buFont typeface="Arial"/>
              <a:buChar char="•"/>
            </a:pPr>
            <a:r>
              <a:rPr lang="en-US" b="1" strike="noStrike">
                <a:solidFill>
                  <a:srgbClr val="000000"/>
                </a:solidFill>
                <a:latin typeface="Arial"/>
                <a:ea typeface="DejaVu Sans"/>
              </a:rPr>
              <a:t>OCR and voting disks for Grid clusterware </a:t>
            </a:r>
            <a:endParaRPr/>
          </a:p>
          <a:p>
            <a:pPr lvl="1">
              <a:lnSpc>
                <a:spcPct val="100000"/>
              </a:lnSpc>
              <a:buFont typeface="Arial"/>
              <a:buChar char="•"/>
            </a:pPr>
            <a:r>
              <a:rPr lang="en-US" b="1" strike="noStrike">
                <a:solidFill>
                  <a:srgbClr val="000000"/>
                </a:solidFill>
                <a:latin typeface="Arial"/>
                <a:ea typeface="DejaVu Sans"/>
              </a:rPr>
              <a:t>OCR can now be stored in Automatic Storage Management (ASM).</a:t>
            </a:r>
            <a:endParaRPr/>
          </a:p>
          <a:p>
            <a:pPr>
              <a:lnSpc>
                <a:spcPct val="100000"/>
              </a:lnSpc>
            </a:pPr>
            <a:endParaRPr/>
          </a:p>
          <a:p>
            <a:pPr lvl="1">
              <a:lnSpc>
                <a:spcPct val="100000"/>
              </a:lnSpc>
              <a:buFont typeface="Arial"/>
              <a:buChar char="•"/>
            </a:pPr>
            <a:r>
              <a:rPr lang="en-US" b="1" strike="noStrike">
                <a:solidFill>
                  <a:srgbClr val="000000"/>
                </a:solidFill>
                <a:latin typeface="Arial"/>
                <a:ea typeface="DejaVu Sans"/>
              </a:rPr>
              <a:t>Add Second diskgroup for ocr using</a:t>
            </a:r>
            <a:endParaRPr/>
          </a:p>
          <a:p>
            <a:pPr lvl="2">
              <a:lnSpc>
                <a:spcPct val="100000"/>
              </a:lnSpc>
              <a:buFont typeface="Arial"/>
              <a:buChar char="•"/>
            </a:pPr>
            <a:r>
              <a:rPr lang="en-US" b="1" strike="noStrike">
                <a:solidFill>
                  <a:srgbClr val="000000"/>
                </a:solidFill>
                <a:latin typeface="Courier New"/>
                <a:ea typeface="DejaVu Sans"/>
              </a:rPr>
              <a:t>- ./ocrconfig -add +DATA02</a:t>
            </a:r>
            <a:endParaRPr/>
          </a:p>
          <a:p>
            <a:pPr>
              <a:lnSpc>
                <a:spcPct val="100000"/>
              </a:lnSpc>
            </a:pPr>
            <a:r>
              <a:rPr lang="en-US" b="1" strike="noStrike">
                <a:solidFill>
                  <a:srgbClr val="000000"/>
                </a:solidFill>
                <a:latin typeface="Arial"/>
                <a:ea typeface="DejaVu Sans"/>
              </a:rPr>
              <a:t>Change the compatibility of the new diskgroup to 11.2 as follows:</a:t>
            </a:r>
            <a:endParaRPr/>
          </a:p>
          <a:p>
            <a:pPr>
              <a:lnSpc>
                <a:spcPct val="100000"/>
              </a:lnSpc>
            </a:pPr>
            <a:r>
              <a:rPr lang="en-US" u="sng" strike="noStrike">
                <a:solidFill>
                  <a:srgbClr val="0000FF"/>
                </a:solidFill>
                <a:latin typeface="Courier New"/>
                <a:ea typeface="DejaVu Sans"/>
              </a:rPr>
              <a:t>ALTER</a:t>
            </a:r>
            <a:r>
              <a:rPr lang="en-US" strike="noStrike">
                <a:solidFill>
                  <a:srgbClr val="000000"/>
                </a:solidFill>
                <a:latin typeface="Courier New"/>
                <a:ea typeface="DejaVu Sans"/>
              </a:rPr>
              <a:t> DISKGROUP DATA02  </a:t>
            </a:r>
            <a:r>
              <a:rPr lang="en-US" u="sng" strike="noStrike">
                <a:solidFill>
                  <a:srgbClr val="0000FF"/>
                </a:solidFill>
                <a:latin typeface="Courier New"/>
                <a:ea typeface="DejaVu Sans"/>
              </a:rPr>
              <a:t>SET</a:t>
            </a:r>
            <a:r>
              <a:rPr lang="en-US" strike="noStrike">
                <a:solidFill>
                  <a:srgbClr val="000000"/>
                </a:solidFill>
                <a:latin typeface="Courier New"/>
                <a:ea typeface="DejaVu Sans"/>
              </a:rPr>
              <a:t> ATTRIBUTE ‘COMPATIBILITY.ASM’=’11.2’; </a:t>
            </a:r>
            <a:endParaRPr/>
          </a:p>
          <a:p>
            <a:pPr>
              <a:lnSpc>
                <a:spcPct val="100000"/>
              </a:lnSpc>
            </a:pPr>
            <a:r>
              <a:rPr lang="en-US" u="sng" strike="noStrike">
                <a:solidFill>
                  <a:srgbClr val="0000FF"/>
                </a:solidFill>
                <a:latin typeface="Courier New"/>
                <a:ea typeface="DejaVu Sans"/>
              </a:rPr>
              <a:t>ALTER</a:t>
            </a:r>
            <a:r>
              <a:rPr lang="en-US" strike="noStrike">
                <a:solidFill>
                  <a:srgbClr val="000000"/>
                </a:solidFill>
                <a:latin typeface="Courier New"/>
                <a:ea typeface="DejaVu Sans"/>
              </a:rPr>
              <a:t> DISKGROUP DATA02  </a:t>
            </a:r>
            <a:r>
              <a:rPr lang="en-US" u="sng" strike="noStrike">
                <a:solidFill>
                  <a:srgbClr val="0000FF"/>
                </a:solidFill>
                <a:latin typeface="Courier New"/>
                <a:ea typeface="DejaVu Sans"/>
              </a:rPr>
              <a:t>SET</a:t>
            </a:r>
            <a:r>
              <a:rPr lang="en-US" strike="noStrike">
                <a:solidFill>
                  <a:srgbClr val="000000"/>
                </a:solidFill>
                <a:latin typeface="Courier New"/>
                <a:ea typeface="DejaVu Sans"/>
              </a:rPr>
              <a:t> ATTRIBUTE ‘COMPATIBILITY.RDBMS’=’11.2’; </a:t>
            </a:r>
            <a:endParaRPr/>
          </a:p>
          <a:p>
            <a:pPr>
              <a:lnSpc>
                <a:spcPct val="100000"/>
              </a:lnSpc>
            </a:pPr>
            <a:endParaRPr/>
          </a:p>
          <a:p>
            <a:pPr>
              <a:lnSpc>
                <a:spcPct val="100000"/>
              </a:lnSpc>
            </a:pPr>
            <a:endParaRPr/>
          </a:p>
        </p:txBody>
      </p:sp>
      <p:sp>
        <p:nvSpPr>
          <p:cNvPr id="1467" name="CustomShape 6"/>
          <p:cNvSpPr/>
          <p:nvPr/>
        </p:nvSpPr>
        <p:spPr>
          <a:xfrm>
            <a:off x="3276720" y="6292440"/>
            <a:ext cx="410940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a:solidFill>
                  <a:srgbClr val="000000"/>
                </a:solidFill>
                <a:latin typeface="Calibri"/>
                <a:ea typeface="DejaVu Sans"/>
              </a:rPr>
              <a:t>11GR2 Grid clusterware</a:t>
            </a:r>
            <a:endParaRPr/>
          </a:p>
        </p:txBody>
      </p:sp>
      <p:pic>
        <p:nvPicPr>
          <p:cNvPr id="8" name="~PP2390.WAV">
            <a:hlinkClick r:id="" action="ppaction://media"/>
          </p:cNvPr>
          <p:cNvPicPr>
            <a:picLocks noRot="1" noChangeAspect="1"/>
          </p:cNvPicPr>
          <p:nvPr>
            <a:wavAudioFile r:embed="rId1" name="~PP2390.WAV"/>
          </p:nvPr>
        </p:nvPicPr>
        <p:blipFill>
          <a:blip r:embed="rId4"/>
          <a:stretch>
            <a:fillRect/>
          </a:stretch>
        </p:blipFill>
        <p:spPr>
          <a:xfrm>
            <a:off x="8696325" y="6410325"/>
            <a:ext cx="304800" cy="304800"/>
          </a:xfrm>
          <a:prstGeom prst="rect">
            <a:avLst/>
          </a:prstGeom>
        </p:spPr>
      </p:pic>
    </p:spTree>
  </p:cSld>
  <p:clrMapOvr>
    <a:masterClrMapping/>
  </p:clrMapOvr>
  <p:transition advTm="22316"/>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8"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strike="noStrike">
                <a:solidFill>
                  <a:srgbClr val="000000"/>
                </a:solidFill>
                <a:latin typeface="Arial"/>
                <a:ea typeface="DejaVu Sans"/>
              </a:rPr>
              <a:t>Dynamic Performance View Additions</a:t>
            </a:r>
            <a:endParaRPr/>
          </a:p>
        </p:txBody>
      </p:sp>
      <p:sp>
        <p:nvSpPr>
          <p:cNvPr id="1469" name="CustomShape 2"/>
          <p:cNvSpPr/>
          <p:nvPr/>
        </p:nvSpPr>
        <p:spPr>
          <a:xfrm>
            <a:off x="2943360" y="3260520"/>
            <a:ext cx="108180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70" name="CustomShape 3"/>
          <p:cNvSpPr/>
          <p:nvPr/>
        </p:nvSpPr>
        <p:spPr>
          <a:xfrm>
            <a:off x="2943360" y="3049560"/>
            <a:ext cx="108180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71" name="CustomShape 4"/>
          <p:cNvSpPr/>
          <p:nvPr/>
        </p:nvSpPr>
        <p:spPr>
          <a:xfrm>
            <a:off x="2943360" y="3687120"/>
            <a:ext cx="108180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72" name="CustomShape 5"/>
          <p:cNvSpPr/>
          <p:nvPr/>
        </p:nvSpPr>
        <p:spPr>
          <a:xfrm>
            <a:off x="2793960" y="2921040"/>
            <a:ext cx="2130120" cy="2142720"/>
          </a:xfrm>
          <a:prstGeom prst="rect">
            <a:avLst/>
          </a:prstGeom>
          <a:noFill/>
          <a:ln w="28440">
            <a:solidFill>
              <a:srgbClr val="000000"/>
            </a:solidFill>
            <a:miter/>
          </a:ln>
        </p:spPr>
        <p:style>
          <a:lnRef idx="0">
            <a:scrgbClr r="0" g="0" b="0"/>
          </a:lnRef>
          <a:fillRef idx="0">
            <a:scrgbClr r="0" g="0" b="0"/>
          </a:fillRef>
          <a:effectRef idx="0">
            <a:scrgbClr r="0" g="0" b="0"/>
          </a:effectRef>
          <a:fontRef idx="minor"/>
        </p:style>
      </p:sp>
      <p:sp>
        <p:nvSpPr>
          <p:cNvPr id="1473" name="CustomShape 6"/>
          <p:cNvSpPr/>
          <p:nvPr/>
        </p:nvSpPr>
        <p:spPr>
          <a:xfrm>
            <a:off x="5143680" y="2921040"/>
            <a:ext cx="2129760" cy="2142720"/>
          </a:xfrm>
          <a:prstGeom prst="rect">
            <a:avLst/>
          </a:prstGeom>
          <a:noFill/>
          <a:ln w="28440">
            <a:solidFill>
              <a:srgbClr val="000000"/>
            </a:solidFill>
            <a:miter/>
          </a:ln>
        </p:spPr>
        <p:style>
          <a:lnRef idx="0">
            <a:scrgbClr r="0" g="0" b="0"/>
          </a:lnRef>
          <a:fillRef idx="0">
            <a:scrgbClr r="0" g="0" b="0"/>
          </a:fillRef>
          <a:effectRef idx="0">
            <a:scrgbClr r="0" g="0" b="0"/>
          </a:effectRef>
          <a:fontRef idx="minor"/>
        </p:style>
      </p:sp>
      <p:sp>
        <p:nvSpPr>
          <p:cNvPr id="1474" name="CustomShape 7"/>
          <p:cNvSpPr/>
          <p:nvPr/>
        </p:nvSpPr>
        <p:spPr>
          <a:xfrm>
            <a:off x="2654280" y="2552760"/>
            <a:ext cx="4733640" cy="2904480"/>
          </a:xfrm>
          <a:prstGeom prst="rect">
            <a:avLst/>
          </a:prstGeom>
          <a:noFill/>
          <a:ln w="28440">
            <a:solidFill>
              <a:srgbClr val="000000"/>
            </a:solidFill>
            <a:miter/>
          </a:ln>
        </p:spPr>
        <p:style>
          <a:lnRef idx="0">
            <a:scrgbClr r="0" g="0" b="0"/>
          </a:lnRef>
          <a:fillRef idx="0">
            <a:scrgbClr r="0" g="0" b="0"/>
          </a:fillRef>
          <a:effectRef idx="0">
            <a:scrgbClr r="0" g="0" b="0"/>
          </a:effectRef>
          <a:fontRef idx="minor"/>
        </p:style>
      </p:sp>
      <p:sp>
        <p:nvSpPr>
          <p:cNvPr id="1475" name="CustomShape 8"/>
          <p:cNvSpPr/>
          <p:nvPr/>
        </p:nvSpPr>
        <p:spPr>
          <a:xfrm>
            <a:off x="2735640" y="5127480"/>
            <a:ext cx="168588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sz="1600" b="1" strike="noStrike">
                <a:solidFill>
                  <a:srgbClr val="000000"/>
                </a:solidFill>
                <a:latin typeface="Arial"/>
                <a:ea typeface="DejaVu Sans"/>
              </a:rPr>
              <a:t>Storage system</a:t>
            </a:r>
            <a:endParaRPr/>
          </a:p>
        </p:txBody>
      </p:sp>
      <p:sp>
        <p:nvSpPr>
          <p:cNvPr id="1476" name="CustomShape 9"/>
          <p:cNvSpPr/>
          <p:nvPr/>
        </p:nvSpPr>
        <p:spPr>
          <a:xfrm>
            <a:off x="3095640" y="3413160"/>
            <a:ext cx="1081800" cy="61452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77" name="CustomShape 10"/>
          <p:cNvSpPr/>
          <p:nvPr/>
        </p:nvSpPr>
        <p:spPr>
          <a:xfrm>
            <a:off x="3095640" y="3201840"/>
            <a:ext cx="1081800" cy="39348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78" name="CustomShape 11"/>
          <p:cNvSpPr/>
          <p:nvPr/>
        </p:nvSpPr>
        <p:spPr>
          <a:xfrm>
            <a:off x="3095640" y="3839760"/>
            <a:ext cx="1081800" cy="39348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79" name="CustomShape 12"/>
          <p:cNvSpPr/>
          <p:nvPr/>
        </p:nvSpPr>
        <p:spPr>
          <a:xfrm>
            <a:off x="3247920" y="3565440"/>
            <a:ext cx="108216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80" name="CustomShape 13"/>
          <p:cNvSpPr/>
          <p:nvPr/>
        </p:nvSpPr>
        <p:spPr>
          <a:xfrm>
            <a:off x="3247920" y="3354480"/>
            <a:ext cx="108216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81" name="CustomShape 14"/>
          <p:cNvSpPr/>
          <p:nvPr/>
        </p:nvSpPr>
        <p:spPr>
          <a:xfrm>
            <a:off x="3247920" y="3992040"/>
            <a:ext cx="108216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82" name="CustomShape 15"/>
          <p:cNvSpPr/>
          <p:nvPr/>
        </p:nvSpPr>
        <p:spPr>
          <a:xfrm>
            <a:off x="3400560" y="3717720"/>
            <a:ext cx="108180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83" name="CustomShape 16"/>
          <p:cNvSpPr/>
          <p:nvPr/>
        </p:nvSpPr>
        <p:spPr>
          <a:xfrm>
            <a:off x="3400560" y="3506760"/>
            <a:ext cx="108180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84" name="CustomShape 17"/>
          <p:cNvSpPr/>
          <p:nvPr/>
        </p:nvSpPr>
        <p:spPr>
          <a:xfrm>
            <a:off x="3400560" y="4144320"/>
            <a:ext cx="108180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85" name="CustomShape 18"/>
          <p:cNvSpPr/>
          <p:nvPr/>
        </p:nvSpPr>
        <p:spPr>
          <a:xfrm>
            <a:off x="3552840" y="3870360"/>
            <a:ext cx="1081800" cy="61452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86" name="CustomShape 19"/>
          <p:cNvSpPr/>
          <p:nvPr/>
        </p:nvSpPr>
        <p:spPr>
          <a:xfrm>
            <a:off x="3552840" y="3659040"/>
            <a:ext cx="1081800" cy="39348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87" name="CustomShape 20"/>
          <p:cNvSpPr/>
          <p:nvPr/>
        </p:nvSpPr>
        <p:spPr>
          <a:xfrm>
            <a:off x="3552840" y="4296960"/>
            <a:ext cx="1081800" cy="39348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88" name="CustomShape 21"/>
          <p:cNvSpPr/>
          <p:nvPr/>
        </p:nvSpPr>
        <p:spPr>
          <a:xfrm>
            <a:off x="3705120" y="4022640"/>
            <a:ext cx="108216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89" name="CustomShape 22"/>
          <p:cNvSpPr/>
          <p:nvPr/>
        </p:nvSpPr>
        <p:spPr>
          <a:xfrm>
            <a:off x="3705120" y="3811680"/>
            <a:ext cx="108216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90" name="CustomShape 23"/>
          <p:cNvSpPr/>
          <p:nvPr/>
        </p:nvSpPr>
        <p:spPr>
          <a:xfrm>
            <a:off x="3705120" y="4449240"/>
            <a:ext cx="108216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91" name="CustomShape 24"/>
          <p:cNvSpPr/>
          <p:nvPr/>
        </p:nvSpPr>
        <p:spPr>
          <a:xfrm>
            <a:off x="5305320" y="3260520"/>
            <a:ext cx="108216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92" name="CustomShape 25"/>
          <p:cNvSpPr/>
          <p:nvPr/>
        </p:nvSpPr>
        <p:spPr>
          <a:xfrm>
            <a:off x="5305320" y="3049560"/>
            <a:ext cx="108216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93" name="CustomShape 26"/>
          <p:cNvSpPr/>
          <p:nvPr/>
        </p:nvSpPr>
        <p:spPr>
          <a:xfrm>
            <a:off x="5305320" y="3687120"/>
            <a:ext cx="108216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94" name="CustomShape 27"/>
          <p:cNvSpPr/>
          <p:nvPr/>
        </p:nvSpPr>
        <p:spPr>
          <a:xfrm>
            <a:off x="5457960" y="3413160"/>
            <a:ext cx="1081800" cy="61452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95" name="CustomShape 28"/>
          <p:cNvSpPr/>
          <p:nvPr/>
        </p:nvSpPr>
        <p:spPr>
          <a:xfrm>
            <a:off x="5457960" y="3201840"/>
            <a:ext cx="1081800" cy="39348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96" name="CustomShape 29"/>
          <p:cNvSpPr/>
          <p:nvPr/>
        </p:nvSpPr>
        <p:spPr>
          <a:xfrm>
            <a:off x="5457960" y="3839760"/>
            <a:ext cx="1081800" cy="39348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97" name="CustomShape 30"/>
          <p:cNvSpPr/>
          <p:nvPr/>
        </p:nvSpPr>
        <p:spPr>
          <a:xfrm>
            <a:off x="5610240" y="3565440"/>
            <a:ext cx="108180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498" name="CustomShape 31"/>
          <p:cNvSpPr/>
          <p:nvPr/>
        </p:nvSpPr>
        <p:spPr>
          <a:xfrm>
            <a:off x="5610240" y="3354480"/>
            <a:ext cx="108180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499" name="CustomShape 32"/>
          <p:cNvSpPr/>
          <p:nvPr/>
        </p:nvSpPr>
        <p:spPr>
          <a:xfrm>
            <a:off x="5610240" y="3992040"/>
            <a:ext cx="108180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500" name="CustomShape 33"/>
          <p:cNvSpPr/>
          <p:nvPr/>
        </p:nvSpPr>
        <p:spPr>
          <a:xfrm>
            <a:off x="5762520" y="3717720"/>
            <a:ext cx="108216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501" name="CustomShape 34"/>
          <p:cNvSpPr/>
          <p:nvPr/>
        </p:nvSpPr>
        <p:spPr>
          <a:xfrm>
            <a:off x="5762520" y="3506760"/>
            <a:ext cx="108216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502" name="CustomShape 35"/>
          <p:cNvSpPr/>
          <p:nvPr/>
        </p:nvSpPr>
        <p:spPr>
          <a:xfrm>
            <a:off x="5762520" y="4144320"/>
            <a:ext cx="108216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503" name="CustomShape 36"/>
          <p:cNvSpPr/>
          <p:nvPr/>
        </p:nvSpPr>
        <p:spPr>
          <a:xfrm>
            <a:off x="5915160" y="3870360"/>
            <a:ext cx="1081800" cy="61452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504" name="CustomShape 37"/>
          <p:cNvSpPr/>
          <p:nvPr/>
        </p:nvSpPr>
        <p:spPr>
          <a:xfrm>
            <a:off x="5915160" y="3659040"/>
            <a:ext cx="1081800" cy="39348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505" name="CustomShape 38"/>
          <p:cNvSpPr/>
          <p:nvPr/>
        </p:nvSpPr>
        <p:spPr>
          <a:xfrm>
            <a:off x="5915160" y="4296960"/>
            <a:ext cx="1081800" cy="39348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506" name="CustomShape 39"/>
          <p:cNvSpPr/>
          <p:nvPr/>
        </p:nvSpPr>
        <p:spPr>
          <a:xfrm>
            <a:off x="6067440" y="4022640"/>
            <a:ext cx="1081800" cy="614160"/>
          </a:xfrm>
          <a:prstGeom prst="rect">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507" name="CustomShape 40"/>
          <p:cNvSpPr/>
          <p:nvPr/>
        </p:nvSpPr>
        <p:spPr>
          <a:xfrm>
            <a:off x="6067440" y="3811680"/>
            <a:ext cx="1081800" cy="393120"/>
          </a:xfrm>
          <a:prstGeom prst="ellipse">
            <a:avLst/>
          </a:prstGeom>
          <a:solidFill>
            <a:srgbClr val="00CCCC"/>
          </a:solidFill>
          <a:ln w="3240">
            <a:solidFill>
              <a:srgbClr val="009999"/>
            </a:solidFill>
            <a:miter/>
          </a:ln>
        </p:spPr>
        <p:style>
          <a:lnRef idx="0">
            <a:scrgbClr r="0" g="0" b="0"/>
          </a:lnRef>
          <a:fillRef idx="0">
            <a:scrgbClr r="0" g="0" b="0"/>
          </a:fillRef>
          <a:effectRef idx="0">
            <a:scrgbClr r="0" g="0" b="0"/>
          </a:effectRef>
          <a:fontRef idx="minor"/>
        </p:style>
      </p:sp>
      <p:sp>
        <p:nvSpPr>
          <p:cNvPr id="1508" name="CustomShape 41"/>
          <p:cNvSpPr/>
          <p:nvPr/>
        </p:nvSpPr>
        <p:spPr>
          <a:xfrm>
            <a:off x="6067440" y="4449240"/>
            <a:ext cx="1081800" cy="393120"/>
          </a:xfrm>
          <a:prstGeom prst="ellipse">
            <a:avLst/>
          </a:prstGeom>
          <a:solidFill>
            <a:srgbClr val="009999"/>
          </a:solidFill>
          <a:ln w="3240">
            <a:solidFill>
              <a:srgbClr val="009999"/>
            </a:solidFill>
            <a:miter/>
          </a:ln>
        </p:spPr>
        <p:style>
          <a:lnRef idx="0">
            <a:scrgbClr r="0" g="0" b="0"/>
          </a:lnRef>
          <a:fillRef idx="0">
            <a:scrgbClr r="0" g="0" b="0"/>
          </a:fillRef>
          <a:effectRef idx="0">
            <a:scrgbClr r="0" g="0" b="0"/>
          </a:effectRef>
          <a:fontRef idx="minor"/>
        </p:style>
      </p:sp>
      <p:sp>
        <p:nvSpPr>
          <p:cNvPr id="1509" name="CustomShape 42"/>
          <p:cNvSpPr/>
          <p:nvPr/>
        </p:nvSpPr>
        <p:spPr>
          <a:xfrm>
            <a:off x="3897000" y="1873080"/>
            <a:ext cx="2235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Courier New"/>
                <a:ea typeface="DejaVu Sans"/>
              </a:rPr>
              <a:t>V$ASM_DISKGROUP</a:t>
            </a:r>
            <a:endParaRPr/>
          </a:p>
        </p:txBody>
      </p:sp>
      <p:sp>
        <p:nvSpPr>
          <p:cNvPr id="1510" name="CustomShape 43"/>
          <p:cNvSpPr/>
          <p:nvPr/>
        </p:nvSpPr>
        <p:spPr>
          <a:xfrm>
            <a:off x="956880" y="1860480"/>
            <a:ext cx="1823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Courier New"/>
                <a:ea typeface="DejaVu Sans"/>
              </a:rPr>
              <a:t>V$ASM_CLIENT</a:t>
            </a:r>
            <a:endParaRPr/>
          </a:p>
        </p:txBody>
      </p:sp>
      <p:sp>
        <p:nvSpPr>
          <p:cNvPr id="1511" name="CustomShape 44"/>
          <p:cNvSpPr/>
          <p:nvPr/>
        </p:nvSpPr>
        <p:spPr>
          <a:xfrm>
            <a:off x="4368240" y="5594400"/>
            <a:ext cx="1553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Courier New"/>
                <a:ea typeface="DejaVu Sans"/>
              </a:rPr>
              <a:t>V$ASM_DISK</a:t>
            </a:r>
            <a:endParaRPr/>
          </a:p>
        </p:txBody>
      </p:sp>
      <p:sp>
        <p:nvSpPr>
          <p:cNvPr id="1512" name="CustomShape 45"/>
          <p:cNvSpPr/>
          <p:nvPr/>
        </p:nvSpPr>
        <p:spPr>
          <a:xfrm>
            <a:off x="825480" y="4405320"/>
            <a:ext cx="1615680" cy="364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b="1" strike="noStrike">
                <a:solidFill>
                  <a:srgbClr val="000000"/>
                </a:solidFill>
                <a:latin typeface="Courier New"/>
                <a:ea typeface="DejaVu Sans"/>
              </a:rPr>
              <a:t>V$ASM_FILE</a:t>
            </a:r>
            <a:endParaRPr/>
          </a:p>
        </p:txBody>
      </p:sp>
      <p:sp>
        <p:nvSpPr>
          <p:cNvPr id="1513" name="CustomShape 46"/>
          <p:cNvSpPr/>
          <p:nvPr/>
        </p:nvSpPr>
        <p:spPr>
          <a:xfrm>
            <a:off x="3943800" y="1517760"/>
            <a:ext cx="2097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Courier New"/>
                <a:ea typeface="DejaVu Sans"/>
              </a:rPr>
              <a:t>V$ASM_TEMPLATE</a:t>
            </a:r>
            <a:endParaRPr/>
          </a:p>
        </p:txBody>
      </p:sp>
      <p:sp>
        <p:nvSpPr>
          <p:cNvPr id="1514" name="CustomShape 47"/>
          <p:cNvSpPr/>
          <p:nvPr/>
        </p:nvSpPr>
        <p:spPr>
          <a:xfrm>
            <a:off x="884160" y="4832280"/>
            <a:ext cx="1688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Courier New"/>
                <a:ea typeface="DejaVu Sans"/>
              </a:rPr>
              <a:t>V$ASM_ALIAS</a:t>
            </a:r>
            <a:endParaRPr/>
          </a:p>
        </p:txBody>
      </p:sp>
      <p:sp>
        <p:nvSpPr>
          <p:cNvPr id="1515" name="CustomShape 48"/>
          <p:cNvSpPr/>
          <p:nvPr/>
        </p:nvSpPr>
        <p:spPr>
          <a:xfrm>
            <a:off x="4034880" y="5962680"/>
            <a:ext cx="22330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Courier New"/>
                <a:ea typeface="DejaVu Sans"/>
              </a:rPr>
              <a:t>V$ASM_OPERATION</a:t>
            </a:r>
            <a:endParaRPr/>
          </a:p>
        </p:txBody>
      </p:sp>
      <p:sp>
        <p:nvSpPr>
          <p:cNvPr id="1516" name="CustomShape 49"/>
          <p:cNvSpPr/>
          <p:nvPr/>
        </p:nvSpPr>
        <p:spPr>
          <a:xfrm>
            <a:off x="3987720" y="4292640"/>
            <a:ext cx="491760" cy="377280"/>
          </a:xfrm>
          <a:prstGeom prst="rect">
            <a:avLst/>
          </a:prstGeom>
          <a:solidFill>
            <a:srgbClr val="FFCC99"/>
          </a:solidFill>
          <a:ln w="19080">
            <a:solidFill>
              <a:srgbClr val="000000"/>
            </a:solidFill>
            <a:miter/>
          </a:ln>
        </p:spPr>
        <p:style>
          <a:lnRef idx="0">
            <a:scrgbClr r="0" g="0" b="0"/>
          </a:lnRef>
          <a:fillRef idx="0">
            <a:scrgbClr r="0" g="0" b="0"/>
          </a:fillRef>
          <a:effectRef idx="0">
            <a:scrgbClr r="0" g="0" b="0"/>
          </a:effectRef>
          <a:fontRef idx="minor"/>
        </p:style>
      </p:sp>
      <p:sp>
        <p:nvSpPr>
          <p:cNvPr id="1517" name="CustomShape 50"/>
          <p:cNvSpPr/>
          <p:nvPr/>
        </p:nvSpPr>
        <p:spPr>
          <a:xfrm>
            <a:off x="3040200" y="2538360"/>
            <a:ext cx="15868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Arial"/>
                <a:ea typeface="DejaVu Sans"/>
              </a:rPr>
              <a:t>Disk group A</a:t>
            </a:r>
            <a:endParaRPr/>
          </a:p>
        </p:txBody>
      </p:sp>
      <p:sp>
        <p:nvSpPr>
          <p:cNvPr id="1518" name="CustomShape 51"/>
          <p:cNvSpPr/>
          <p:nvPr/>
        </p:nvSpPr>
        <p:spPr>
          <a:xfrm>
            <a:off x="5385240" y="2538360"/>
            <a:ext cx="15958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en-US" b="1" strike="noStrike">
                <a:solidFill>
                  <a:srgbClr val="000000"/>
                </a:solidFill>
                <a:latin typeface="Arial"/>
                <a:ea typeface="DejaVu Sans"/>
              </a:rPr>
              <a:t>Disk group B</a:t>
            </a:r>
            <a:endParaRPr/>
          </a:p>
        </p:txBody>
      </p:sp>
      <p:sp>
        <p:nvSpPr>
          <p:cNvPr id="1519" name="CustomShape 52"/>
          <p:cNvSpPr/>
          <p:nvPr/>
        </p:nvSpPr>
        <p:spPr>
          <a:xfrm flipH="1">
            <a:off x="3831840" y="2241360"/>
            <a:ext cx="1177920" cy="293760"/>
          </a:xfrm>
          <a:prstGeom prst="straightConnector1">
            <a:avLst/>
          </a:prstGeom>
          <a:noFill/>
          <a:ln w="28440">
            <a:solidFill>
              <a:srgbClr val="000000"/>
            </a:solidFill>
            <a:miter/>
            <a:tailEnd type="triangle" w="sm" len="sm"/>
          </a:ln>
        </p:spPr>
        <p:style>
          <a:lnRef idx="0">
            <a:scrgbClr r="0" g="0" b="0"/>
          </a:lnRef>
          <a:fillRef idx="0">
            <a:scrgbClr r="0" g="0" b="0"/>
          </a:fillRef>
          <a:effectRef idx="0">
            <a:scrgbClr r="0" g="0" b="0"/>
          </a:effectRef>
          <a:fontRef idx="minor"/>
        </p:style>
      </p:sp>
      <p:sp>
        <p:nvSpPr>
          <p:cNvPr id="1520" name="CustomShape 53"/>
          <p:cNvSpPr/>
          <p:nvPr/>
        </p:nvSpPr>
        <p:spPr>
          <a:xfrm>
            <a:off x="5016600" y="2241360"/>
            <a:ext cx="1164960" cy="293760"/>
          </a:xfrm>
          <a:prstGeom prst="straightConnector1">
            <a:avLst/>
          </a:prstGeom>
          <a:noFill/>
          <a:ln w="28440">
            <a:solidFill>
              <a:srgbClr val="000000"/>
            </a:solidFill>
            <a:miter/>
            <a:tailEnd type="triangle" w="sm" len="sm"/>
          </a:ln>
        </p:spPr>
        <p:style>
          <a:lnRef idx="0">
            <a:scrgbClr r="0" g="0" b="0"/>
          </a:lnRef>
          <a:fillRef idx="0">
            <a:scrgbClr r="0" g="0" b="0"/>
          </a:fillRef>
          <a:effectRef idx="0">
            <a:scrgbClr r="0" g="0" b="0"/>
          </a:effectRef>
          <a:fontRef idx="minor"/>
        </p:style>
      </p:sp>
      <p:sp>
        <p:nvSpPr>
          <p:cNvPr id="1521" name="CustomShape 54"/>
          <p:cNvSpPr/>
          <p:nvPr/>
        </p:nvSpPr>
        <p:spPr>
          <a:xfrm flipH="1" flipV="1">
            <a:off x="4244400" y="4842360"/>
            <a:ext cx="895320" cy="745200"/>
          </a:xfrm>
          <a:prstGeom prst="straightConnector1">
            <a:avLst/>
          </a:prstGeom>
          <a:noFill/>
          <a:ln w="28440">
            <a:solidFill>
              <a:srgbClr val="000000"/>
            </a:solidFill>
            <a:miter/>
            <a:tailEnd type="triangle" w="sm" len="sm"/>
          </a:ln>
        </p:spPr>
        <p:style>
          <a:lnRef idx="0">
            <a:scrgbClr r="0" g="0" b="0"/>
          </a:lnRef>
          <a:fillRef idx="0">
            <a:scrgbClr r="0" g="0" b="0"/>
          </a:fillRef>
          <a:effectRef idx="0">
            <a:scrgbClr r="0" g="0" b="0"/>
          </a:effectRef>
          <a:fontRef idx="minor"/>
        </p:style>
      </p:sp>
      <p:sp>
        <p:nvSpPr>
          <p:cNvPr id="1522" name="CustomShape 55"/>
          <p:cNvSpPr/>
          <p:nvPr/>
        </p:nvSpPr>
        <p:spPr>
          <a:xfrm flipV="1">
            <a:off x="5146560" y="4842360"/>
            <a:ext cx="1460520" cy="745200"/>
          </a:xfrm>
          <a:prstGeom prst="straightConnector1">
            <a:avLst/>
          </a:prstGeom>
          <a:noFill/>
          <a:ln w="28440">
            <a:solidFill>
              <a:srgbClr val="000000"/>
            </a:solidFill>
            <a:miter/>
            <a:tailEnd type="triangle" w="sm" len="sm"/>
          </a:ln>
        </p:spPr>
        <p:style>
          <a:lnRef idx="0">
            <a:scrgbClr r="0" g="0" b="0"/>
          </a:lnRef>
          <a:fillRef idx="0">
            <a:scrgbClr r="0" g="0" b="0"/>
          </a:fillRef>
          <a:effectRef idx="0">
            <a:scrgbClr r="0" g="0" b="0"/>
          </a:effectRef>
          <a:fontRef idx="minor"/>
        </p:style>
      </p:sp>
      <p:pic>
        <p:nvPicPr>
          <p:cNvPr id="1523" name="instance"/>
          <p:cNvPicPr/>
          <p:nvPr/>
        </p:nvPicPr>
        <p:blipFill>
          <a:blip r:embed="rId4"/>
          <a:stretch/>
        </p:blipFill>
        <p:spPr>
          <a:xfrm>
            <a:off x="1211400" y="2224080"/>
            <a:ext cx="1002600" cy="1414080"/>
          </a:xfrm>
          <a:prstGeom prst="rect">
            <a:avLst/>
          </a:prstGeom>
          <a:ln>
            <a:noFill/>
          </a:ln>
        </p:spPr>
      </p:pic>
      <p:sp>
        <p:nvSpPr>
          <p:cNvPr id="1524" name="CustomShape 56"/>
          <p:cNvSpPr/>
          <p:nvPr/>
        </p:nvSpPr>
        <p:spPr>
          <a:xfrm>
            <a:off x="1714320" y="3641760"/>
            <a:ext cx="936720" cy="361800"/>
          </a:xfrm>
          <a:prstGeom prst="bentConnector3">
            <a:avLst>
              <a:gd name="adj1" fmla="val 50000"/>
            </a:avLst>
          </a:prstGeom>
          <a:noFill/>
          <a:ln w="28440">
            <a:solidFill>
              <a:srgbClr val="000000"/>
            </a:solidFill>
            <a:miter/>
            <a:tailEnd type="triangle" w="sm" len="sm"/>
          </a:ln>
        </p:spPr>
        <p:style>
          <a:lnRef idx="0">
            <a:scrgbClr r="0" g="0" b="0"/>
          </a:lnRef>
          <a:fillRef idx="0">
            <a:scrgbClr r="0" g="0" b="0"/>
          </a:fillRef>
          <a:effectRef idx="0">
            <a:scrgbClr r="0" g="0" b="0"/>
          </a:effectRef>
          <a:fontRef idx="minor"/>
        </p:style>
      </p:sp>
      <p:sp>
        <p:nvSpPr>
          <p:cNvPr id="1525" name="Line 57"/>
          <p:cNvSpPr/>
          <p:nvPr/>
        </p:nvSpPr>
        <p:spPr>
          <a:xfrm>
            <a:off x="2349360" y="4533840"/>
            <a:ext cx="1295640" cy="0"/>
          </a:xfrm>
          <a:prstGeom prst="line">
            <a:avLst/>
          </a:prstGeom>
          <a:ln w="28440">
            <a:solidFill>
              <a:srgbClr val="000000"/>
            </a:solidFill>
            <a:miter/>
            <a:tailEnd type="triangle" w="sm" len="sm"/>
          </a:ln>
        </p:spPr>
      </p:sp>
      <p:pic>
        <p:nvPicPr>
          <p:cNvPr id="60" name="~PP2801.WAV">
            <a:hlinkClick r:id="" action="ppaction://media"/>
          </p:cNvPr>
          <p:cNvPicPr>
            <a:picLocks noRot="1" noChangeAspect="1"/>
          </p:cNvPicPr>
          <p:nvPr>
            <a:wavAudioFile r:embed="rId1" name="~PP2801.WAV"/>
          </p:nvPr>
        </p:nvPicPr>
        <p:blipFill>
          <a:blip r:embed="rId5"/>
          <a:stretch>
            <a:fillRect/>
          </a:stretch>
        </p:blipFill>
        <p:spPr>
          <a:xfrm>
            <a:off x="8696325" y="6410325"/>
            <a:ext cx="304800" cy="304800"/>
          </a:xfrm>
          <a:prstGeom prst="rect">
            <a:avLst/>
          </a:prstGeom>
        </p:spPr>
      </p:pic>
    </p:spTree>
  </p:cSld>
  <p:clrMapOvr>
    <a:masterClrMapping/>
  </p:clrMapOvr>
  <p:transition advTm="2064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0"/>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6" name="CustomShape 1"/>
          <p:cNvSpPr/>
          <p:nvPr/>
        </p:nvSpPr>
        <p:spPr>
          <a:xfrm>
            <a:off x="888840" y="533520"/>
            <a:ext cx="7311600" cy="872640"/>
          </a:xfrm>
          <a:prstGeom prst="rect">
            <a:avLst/>
          </a:prstGeom>
          <a:noFill/>
          <a:ln>
            <a:noFill/>
          </a:ln>
        </p:spPr>
        <p:style>
          <a:lnRef idx="0">
            <a:scrgbClr r="0" g="0" b="0"/>
          </a:lnRef>
          <a:fillRef idx="0">
            <a:scrgbClr r="0" g="0" b="0"/>
          </a:fillRef>
          <a:effectRef idx="0">
            <a:scrgbClr r="0" g="0" b="0"/>
          </a:effectRef>
          <a:fontRef idx="minor"/>
        </p:style>
        <p:txBody>
          <a:bodyPr lIns="12600" tIns="12600" rIns="12600" bIns="12600"/>
          <a:lstStyle/>
          <a:p>
            <a:pPr algn="ctr">
              <a:lnSpc>
                <a:spcPct val="100000"/>
              </a:lnSpc>
              <a:buSzPct val="45000"/>
              <a:buFont typeface="StarSymbol"/>
              <a:buChar char="l"/>
            </a:pPr>
            <a:r>
              <a:rPr lang="en-US" sz="2600" strike="noStrike">
                <a:solidFill>
                  <a:srgbClr val="000000"/>
                </a:solidFill>
                <a:latin typeface="Arial"/>
                <a:ea typeface="DejaVu Sans"/>
              </a:rPr>
              <a:t>Monitoring Long-Running Operations Using </a:t>
            </a:r>
            <a:r>
              <a:rPr lang="en-US" sz="2600" strike="noStrike">
                <a:solidFill>
                  <a:srgbClr val="000000"/>
                </a:solidFill>
                <a:latin typeface="Courier New"/>
                <a:ea typeface="DejaVu Sans"/>
              </a:rPr>
              <a:t>V$ASM_OPERATION</a:t>
            </a:r>
            <a:endParaRPr/>
          </a:p>
        </p:txBody>
      </p:sp>
      <p:graphicFrame>
        <p:nvGraphicFramePr>
          <p:cNvPr id="1527" name="Table 2"/>
          <p:cNvGraphicFramePr/>
          <p:nvPr/>
        </p:nvGraphicFramePr>
        <p:xfrm>
          <a:off x="871560" y="1682640"/>
          <a:ext cx="7429320" cy="4521240"/>
        </p:xfrm>
        <a:graphic>
          <a:graphicData uri="http://schemas.openxmlformats.org/drawingml/2006/table">
            <a:tbl>
              <a:tblPr/>
              <a:tblGrid>
                <a:gridCol w="2046240"/>
                <a:gridCol w="5383080"/>
              </a:tblGrid>
              <a:tr h="398880">
                <a:tc>
                  <a:txBody>
                    <a:bodyPr/>
                    <a:lstStyle/>
                    <a:p>
                      <a:pPr algn="ctr">
                        <a:lnSpc>
                          <a:spcPct val="100000"/>
                        </a:lnSpc>
                      </a:pPr>
                      <a:r>
                        <a:rPr lang="en-US" b="1" strike="noStrike">
                          <a:latin typeface="Arial"/>
                        </a:rPr>
                        <a:t>Column</a:t>
                      </a:r>
                      <a:endParaRPr/>
                    </a:p>
                  </a:txBody>
                  <a:tcPr/>
                </a:tc>
                <a:tc>
                  <a:txBody>
                    <a:bodyPr/>
                    <a:lstStyle/>
                    <a:p>
                      <a:pPr algn="ctr">
                        <a:lnSpc>
                          <a:spcPct val="100000"/>
                        </a:lnSpc>
                      </a:pPr>
                      <a:r>
                        <a:rPr lang="en-US" b="1" strike="noStrike">
                          <a:latin typeface="Arial"/>
                        </a:rPr>
                        <a:t>Description</a:t>
                      </a:r>
                      <a:endParaRPr/>
                    </a:p>
                  </a:txBody>
                  <a:tcPr/>
                </a:tc>
              </a:tr>
              <a:tr h="405360">
                <a:tc>
                  <a:txBody>
                    <a:bodyPr/>
                    <a:lstStyle/>
                    <a:p>
                      <a:pPr>
                        <a:lnSpc>
                          <a:spcPct val="100000"/>
                        </a:lnSpc>
                      </a:pPr>
                      <a:r>
                        <a:rPr lang="en-US" b="1" strike="noStrike">
                          <a:latin typeface="Courier New"/>
                        </a:rPr>
                        <a:t>GROUP_NUMBER</a:t>
                      </a:r>
                      <a:endParaRPr/>
                    </a:p>
                  </a:txBody>
                  <a:tcPr/>
                </a:tc>
                <a:tc>
                  <a:txBody>
                    <a:bodyPr/>
                    <a:lstStyle/>
                    <a:p>
                      <a:pPr>
                        <a:lnSpc>
                          <a:spcPct val="100000"/>
                        </a:lnSpc>
                      </a:pPr>
                      <a:r>
                        <a:rPr lang="en-US" b="1" strike="noStrike">
                          <a:latin typeface="Arial"/>
                        </a:rPr>
                        <a:t>Disk group</a:t>
                      </a:r>
                      <a:endParaRPr/>
                    </a:p>
                  </a:txBody>
                  <a:tcPr/>
                </a:tc>
              </a:tr>
              <a:tr h="405360">
                <a:tc>
                  <a:txBody>
                    <a:bodyPr/>
                    <a:lstStyle/>
                    <a:p>
                      <a:pPr>
                        <a:lnSpc>
                          <a:spcPct val="100000"/>
                        </a:lnSpc>
                      </a:pPr>
                      <a:r>
                        <a:rPr lang="en-US" b="1" strike="noStrike">
                          <a:latin typeface="Courier New"/>
                        </a:rPr>
                        <a:t>OPERATION</a:t>
                      </a:r>
                      <a:endParaRPr/>
                    </a:p>
                  </a:txBody>
                  <a:tcPr/>
                </a:tc>
                <a:tc>
                  <a:txBody>
                    <a:bodyPr/>
                    <a:lstStyle/>
                    <a:p>
                      <a:pPr>
                        <a:lnSpc>
                          <a:spcPct val="100000"/>
                        </a:lnSpc>
                      </a:pPr>
                      <a:r>
                        <a:rPr lang="en-US" b="1" strike="noStrike">
                          <a:latin typeface="Arial"/>
                        </a:rPr>
                        <a:t>Type of operation: REBAL</a:t>
                      </a:r>
                      <a:endParaRPr/>
                    </a:p>
                  </a:txBody>
                  <a:tcPr/>
                </a:tc>
              </a:tr>
              <a:tr h="405360">
                <a:tc>
                  <a:txBody>
                    <a:bodyPr/>
                    <a:lstStyle/>
                    <a:p>
                      <a:pPr>
                        <a:lnSpc>
                          <a:spcPct val="100000"/>
                        </a:lnSpc>
                      </a:pPr>
                      <a:r>
                        <a:rPr lang="en-US" b="1" strike="noStrike">
                          <a:latin typeface="Courier New"/>
                        </a:rPr>
                        <a:t>STATE</a:t>
                      </a:r>
                      <a:endParaRPr/>
                    </a:p>
                  </a:txBody>
                  <a:tcPr/>
                </a:tc>
                <a:tc>
                  <a:txBody>
                    <a:bodyPr/>
                    <a:lstStyle/>
                    <a:p>
                      <a:pPr>
                        <a:lnSpc>
                          <a:spcPct val="100000"/>
                        </a:lnSpc>
                      </a:pPr>
                      <a:r>
                        <a:rPr lang="en-US" b="1" strike="noStrike">
                          <a:latin typeface="Arial"/>
                        </a:rPr>
                        <a:t>State of operation: QUEUED or RUNNING</a:t>
                      </a:r>
                      <a:endParaRPr/>
                    </a:p>
                  </a:txBody>
                  <a:tcPr/>
                </a:tc>
              </a:tr>
              <a:tr h="405360">
                <a:tc>
                  <a:txBody>
                    <a:bodyPr/>
                    <a:lstStyle/>
                    <a:p>
                      <a:pPr>
                        <a:lnSpc>
                          <a:spcPct val="100000"/>
                        </a:lnSpc>
                      </a:pPr>
                      <a:r>
                        <a:rPr lang="en-US" b="1" strike="noStrike">
                          <a:latin typeface="Courier New"/>
                        </a:rPr>
                        <a:t>POWER</a:t>
                      </a:r>
                      <a:endParaRPr/>
                    </a:p>
                  </a:txBody>
                  <a:tcPr/>
                </a:tc>
                <a:tc>
                  <a:txBody>
                    <a:bodyPr/>
                    <a:lstStyle/>
                    <a:p>
                      <a:pPr>
                        <a:lnSpc>
                          <a:spcPct val="100000"/>
                        </a:lnSpc>
                      </a:pPr>
                      <a:r>
                        <a:rPr lang="en-US" b="1" strike="noStrike">
                          <a:latin typeface="Arial"/>
                        </a:rPr>
                        <a:t>Power requested for this operation</a:t>
                      </a:r>
                      <a:endParaRPr/>
                    </a:p>
                  </a:txBody>
                  <a:tcPr/>
                </a:tc>
              </a:tr>
              <a:tr h="405360">
                <a:tc>
                  <a:txBody>
                    <a:bodyPr/>
                    <a:lstStyle/>
                    <a:p>
                      <a:pPr>
                        <a:lnSpc>
                          <a:spcPct val="100000"/>
                        </a:lnSpc>
                      </a:pPr>
                      <a:r>
                        <a:rPr lang="en-US" b="1" strike="noStrike">
                          <a:latin typeface="Courier New"/>
                        </a:rPr>
                        <a:t>ACTUAL</a:t>
                      </a:r>
                      <a:endParaRPr/>
                    </a:p>
                  </a:txBody>
                  <a:tcPr/>
                </a:tc>
                <a:tc>
                  <a:txBody>
                    <a:bodyPr/>
                    <a:lstStyle/>
                    <a:p>
                      <a:pPr>
                        <a:lnSpc>
                          <a:spcPct val="100000"/>
                        </a:lnSpc>
                      </a:pPr>
                      <a:r>
                        <a:rPr lang="en-US" b="1" strike="noStrike">
                          <a:latin typeface="Arial"/>
                        </a:rPr>
                        <a:t>Power allocated to this operation</a:t>
                      </a:r>
                      <a:endParaRPr/>
                    </a:p>
                  </a:txBody>
                  <a:tcPr/>
                </a:tc>
              </a:tr>
              <a:tr h="405360">
                <a:tc>
                  <a:txBody>
                    <a:bodyPr/>
                    <a:lstStyle/>
                    <a:p>
                      <a:pPr>
                        <a:lnSpc>
                          <a:spcPct val="100000"/>
                        </a:lnSpc>
                      </a:pPr>
                      <a:r>
                        <a:rPr lang="en-US" b="1" strike="noStrike">
                          <a:latin typeface="Courier New"/>
                        </a:rPr>
                        <a:t>SOFAR</a:t>
                      </a:r>
                      <a:endParaRPr/>
                    </a:p>
                  </a:txBody>
                  <a:tcPr/>
                </a:tc>
                <a:tc>
                  <a:txBody>
                    <a:bodyPr/>
                    <a:lstStyle/>
                    <a:p>
                      <a:pPr>
                        <a:lnSpc>
                          <a:spcPct val="100000"/>
                        </a:lnSpc>
                      </a:pPr>
                      <a:r>
                        <a:rPr lang="en-US" b="1" strike="noStrike">
                          <a:latin typeface="Arial"/>
                        </a:rPr>
                        <a:t>Number of allocation units moved so far</a:t>
                      </a:r>
                      <a:endParaRPr/>
                    </a:p>
                  </a:txBody>
                  <a:tcPr/>
                </a:tc>
              </a:tr>
              <a:tr h="405000">
                <a:tc>
                  <a:txBody>
                    <a:bodyPr/>
                    <a:lstStyle/>
                    <a:p>
                      <a:pPr>
                        <a:lnSpc>
                          <a:spcPct val="100000"/>
                        </a:lnSpc>
                      </a:pPr>
                      <a:r>
                        <a:rPr lang="en-US" b="1" strike="noStrike">
                          <a:latin typeface="Courier New"/>
                        </a:rPr>
                        <a:t>EST_WORK</a:t>
                      </a:r>
                      <a:endParaRPr/>
                    </a:p>
                  </a:txBody>
                  <a:tcPr/>
                </a:tc>
                <a:tc>
                  <a:txBody>
                    <a:bodyPr/>
                    <a:lstStyle/>
                    <a:p>
                      <a:pPr>
                        <a:lnSpc>
                          <a:spcPct val="100000"/>
                        </a:lnSpc>
                      </a:pPr>
                      <a:r>
                        <a:rPr lang="en-US" b="1" strike="noStrike">
                          <a:latin typeface="Arial"/>
                        </a:rPr>
                        <a:t>Estimated number of remaining allocation units</a:t>
                      </a:r>
                      <a:endParaRPr/>
                    </a:p>
                  </a:txBody>
                  <a:tcPr/>
                </a:tc>
              </a:tr>
              <a:tr h="642600">
                <a:tc>
                  <a:txBody>
                    <a:bodyPr/>
                    <a:lstStyle/>
                    <a:p>
                      <a:pPr>
                        <a:lnSpc>
                          <a:spcPct val="100000"/>
                        </a:lnSpc>
                      </a:pPr>
                      <a:r>
                        <a:rPr lang="en-US" b="1" strike="noStrike">
                          <a:latin typeface="Courier New"/>
                        </a:rPr>
                        <a:t>EST_RATE</a:t>
                      </a:r>
                      <a:endParaRPr/>
                    </a:p>
                  </a:txBody>
                  <a:tcPr/>
                </a:tc>
                <a:tc>
                  <a:txBody>
                    <a:bodyPr/>
                    <a:lstStyle/>
                    <a:p>
                      <a:pPr>
                        <a:lnSpc>
                          <a:spcPct val="100000"/>
                        </a:lnSpc>
                      </a:pPr>
                      <a:r>
                        <a:rPr lang="en-US" b="1" strike="noStrike">
                          <a:latin typeface="Arial"/>
                        </a:rPr>
                        <a:t>Estimated number of allocation units moved per minute</a:t>
                      </a:r>
                      <a:endParaRPr/>
                    </a:p>
                  </a:txBody>
                  <a:tcPr/>
                </a:tc>
              </a:tr>
              <a:tr h="642600">
                <a:tc>
                  <a:txBody>
                    <a:bodyPr/>
                    <a:lstStyle/>
                    <a:p>
                      <a:pPr>
                        <a:lnSpc>
                          <a:spcPct val="100000"/>
                        </a:lnSpc>
                      </a:pPr>
                      <a:r>
                        <a:rPr lang="en-US" b="1" strike="noStrike">
                          <a:latin typeface="Courier New"/>
                        </a:rPr>
                        <a:t>EST_MINUTES</a:t>
                      </a:r>
                      <a:endParaRPr/>
                    </a:p>
                  </a:txBody>
                  <a:tcPr/>
                </a:tc>
                <a:tc>
                  <a:txBody>
                    <a:bodyPr/>
                    <a:lstStyle/>
                    <a:p>
                      <a:pPr>
                        <a:lnSpc>
                          <a:spcPct val="100000"/>
                        </a:lnSpc>
                      </a:pPr>
                      <a:r>
                        <a:rPr lang="en-US" b="1" strike="noStrike">
                          <a:latin typeface="Arial"/>
                        </a:rPr>
                        <a:t>Estimated amount of time (in minutes) for operation termination</a:t>
                      </a:r>
                      <a:endParaRPr/>
                    </a:p>
                  </a:txBody>
                  <a:tcPr/>
                </a:tc>
              </a:tr>
            </a:tbl>
          </a:graphicData>
        </a:graphic>
      </p:graphicFrame>
      <p:pic>
        <p:nvPicPr>
          <p:cNvPr id="4" name="~PP1019.WAV">
            <a:hlinkClick r:id="" action="ppaction://media"/>
          </p:cNvPr>
          <p:cNvPicPr>
            <a:picLocks noRot="1" noChangeAspect="1"/>
          </p:cNvPicPr>
          <p:nvPr>
            <a:wavAudioFile r:embed="rId1" name="~PP1019.WAV"/>
          </p:nvPr>
        </p:nvPicPr>
        <p:blipFill>
          <a:blip r:embed="rId4"/>
          <a:stretch>
            <a:fillRect/>
          </a:stretch>
        </p:blipFill>
        <p:spPr>
          <a:xfrm>
            <a:off x="8696325" y="6410325"/>
            <a:ext cx="304800" cy="304800"/>
          </a:xfrm>
          <a:prstGeom prst="rect">
            <a:avLst/>
          </a:prstGeom>
        </p:spPr>
      </p:pic>
    </p:spTree>
  </p:cSld>
  <p:clrMapOvr>
    <a:masterClrMapping/>
  </p:clrMapOvr>
  <p:transition advTm="26675"/>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icture 500"/>
          <p:cNvPicPr/>
          <p:nvPr/>
        </p:nvPicPr>
        <p:blipFill>
          <a:blip r:embed="rId3"/>
          <a:stretch/>
        </p:blipFill>
        <p:spPr>
          <a:xfrm>
            <a:off x="533400" y="849960"/>
            <a:ext cx="8001000" cy="5703240"/>
          </a:xfrm>
          <a:prstGeom prst="rect">
            <a:avLst/>
          </a:prstGeom>
          <a:ln>
            <a:noFill/>
          </a:ln>
        </p:spPr>
      </p:pic>
      <p:pic>
        <p:nvPicPr>
          <p:cNvPr id="3" name="~PP3211.WAV">
            <a:hlinkClick r:id="" action="ppaction://media"/>
          </p:cNvPr>
          <p:cNvPicPr>
            <a:picLocks noRot="1" noChangeAspect="1"/>
          </p:cNvPicPr>
          <p:nvPr>
            <a:wavAudioFile r:embed="rId1" name="~PP3211.WAV"/>
          </p:nvPr>
        </p:nvPicPr>
        <p:blipFill>
          <a:blip r:embed="rId4"/>
          <a:stretch>
            <a:fillRect/>
          </a:stretch>
        </p:blipFill>
        <p:spPr>
          <a:xfrm>
            <a:off x="8696325" y="6410325"/>
            <a:ext cx="304800" cy="304800"/>
          </a:xfrm>
          <a:prstGeom prst="rect">
            <a:avLst/>
          </a:prstGeom>
        </p:spPr>
      </p:pic>
    </p:spTree>
  </p:cSld>
  <p:clrMapOvr>
    <a:masterClrMapping/>
  </p:clrMapOvr>
  <p:transition advTm="398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 name="CustomShape 1"/>
          <p:cNvSpPr/>
          <p:nvPr/>
        </p:nvSpPr>
        <p:spPr>
          <a:xfrm>
            <a:off x="-20520" y="-91440"/>
            <a:ext cx="9252000" cy="731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en-US" sz="1500" b="1" strike="noStrike">
                <a:solidFill>
                  <a:srgbClr val="000000"/>
                </a:solidFill>
                <a:latin typeface="Arial"/>
                <a:ea typeface="DejaVu Sans"/>
              </a:rPr>
              <a:t>The procedures for preparing storage resources for ASM are:</a:t>
            </a:r>
            <a:endParaRPr/>
          </a:p>
          <a:p>
            <a:r>
              <a:rPr lang="en-US" sz="1500" strike="noStrike">
                <a:solidFill>
                  <a:srgbClr val="000000"/>
                </a:solidFill>
                <a:latin typeface="Arial"/>
                <a:ea typeface="DejaVu Sans"/>
              </a:rPr>
              <a:t> </a:t>
            </a:r>
            <a:endParaRPr/>
          </a:p>
          <a:p>
            <a:r>
              <a:rPr lang="en-US" sz="1500" strike="noStrike">
                <a:solidFill>
                  <a:srgbClr val="000000"/>
                </a:solidFill>
                <a:latin typeface="Arial"/>
                <a:ea typeface="DejaVu Sans"/>
              </a:rPr>
              <a:t>1) Identify or create the storage devices for ASM by identifying all of the storage resource device names that you can use to create an ASM disk group. For example, on Linux systems, device names are typically presented from the /dev directory with the /dev/device_name_identifier name syntax or for AIX as below</a:t>
            </a:r>
            <a:endParaRPr/>
          </a:p>
          <a:p>
            <a:r>
              <a:rPr lang="en-US" sz="1500" strike="noStrike">
                <a:solidFill>
                  <a:srgbClr val="000000"/>
                </a:solidFill>
                <a:latin typeface="Arial"/>
                <a:ea typeface="DejaVu Sans"/>
              </a:rPr>
              <a:t> cd /dev</a:t>
            </a:r>
            <a:endParaRPr/>
          </a:p>
          <a:p>
            <a:r>
              <a:rPr lang="en-US" sz="1500" strike="noStrike">
                <a:solidFill>
                  <a:srgbClr val="000000"/>
                </a:solidFill>
                <a:latin typeface="Arial"/>
                <a:ea typeface="DejaVu Sans"/>
              </a:rPr>
              <a:t>ls -ltr  /dev/rhdisk35</a:t>
            </a:r>
            <a:endParaRPr/>
          </a:p>
          <a:p>
            <a:r>
              <a:rPr lang="en-US" sz="1500" strike="noStrike">
                <a:solidFill>
                  <a:srgbClr val="000000"/>
                </a:solidFill>
                <a:latin typeface="Arial"/>
                <a:ea typeface="DejaVu Sans"/>
              </a:rPr>
              <a:t>ls -ltr /dev/rhdisk36</a:t>
            </a:r>
            <a:endParaRPr/>
          </a:p>
          <a:p>
            <a:r>
              <a:rPr lang="en-US" sz="1500" strike="noStrike">
                <a:solidFill>
                  <a:srgbClr val="000000"/>
                </a:solidFill>
                <a:latin typeface="Arial"/>
                <a:ea typeface="DejaVu Sans"/>
              </a:rPr>
              <a:t>     </a:t>
            </a:r>
            <a:endParaRPr/>
          </a:p>
          <a:p>
            <a:r>
              <a:rPr lang="en-US" sz="1500" strike="noStrike">
                <a:solidFill>
                  <a:srgbClr val="000000"/>
                </a:solidFill>
                <a:latin typeface="Arial"/>
                <a:ea typeface="DejaVu Sans"/>
              </a:rPr>
              <a:t>2) Change the ownership and the permissions on storage device resources. For example, the following steps are required on Linux systems or AIX system:</a:t>
            </a:r>
            <a:endParaRPr/>
          </a:p>
          <a:p>
            <a:endParaRPr/>
          </a:p>
          <a:p>
            <a:r>
              <a:rPr lang="en-US" sz="1500" strike="noStrike">
                <a:solidFill>
                  <a:srgbClr val="000000"/>
                </a:solidFill>
                <a:latin typeface="Arial"/>
                <a:ea typeface="DejaVu Sans"/>
              </a:rPr>
              <a:t>2.1) Change the user and group ownership of devices to oracle:dba or grid:asmadmin</a:t>
            </a:r>
            <a:endParaRPr/>
          </a:p>
          <a:p>
            <a:r>
              <a:rPr lang="en-US" sz="1500" strike="noStrike">
                <a:solidFill>
                  <a:srgbClr val="000000"/>
                </a:solidFill>
                <a:latin typeface="Arial"/>
                <a:ea typeface="DejaVu Sans"/>
              </a:rPr>
              <a:t>2.2) Change the device permissions to read/write</a:t>
            </a:r>
            <a:endParaRPr/>
          </a:p>
          <a:p>
            <a:r>
              <a:rPr lang="en-US" sz="1500" strike="noStrike">
                <a:solidFill>
                  <a:srgbClr val="000000"/>
                </a:solidFill>
                <a:latin typeface="Arial"/>
                <a:ea typeface="DejaVu Sans"/>
              </a:rPr>
              <a:t>2.3) On older Linux versions, you must configure raw device binding</a:t>
            </a:r>
            <a:endParaRPr/>
          </a:p>
          <a:p>
            <a:endParaRPr/>
          </a:p>
          <a:p>
            <a:r>
              <a:rPr lang="en-US" sz="1500" strike="noStrike">
                <a:solidFill>
                  <a:srgbClr val="000000"/>
                </a:solidFill>
                <a:latin typeface="Arial"/>
                <a:ea typeface="DejaVu Sans"/>
              </a:rPr>
              <a:t>on AIX as below</a:t>
            </a:r>
            <a:endParaRPr/>
          </a:p>
          <a:p>
            <a:endParaRPr/>
          </a:p>
          <a:p>
            <a:r>
              <a:rPr lang="en-US" sz="1500" strike="noStrike">
                <a:solidFill>
                  <a:srgbClr val="000000"/>
                </a:solidFill>
                <a:latin typeface="Arial"/>
                <a:ea typeface="DejaVu Sans"/>
              </a:rPr>
              <a:t>chown -R grid:asmadmin /dev/rhdisk5</a:t>
            </a:r>
            <a:endParaRPr/>
          </a:p>
          <a:p>
            <a:r>
              <a:rPr lang="en-US" sz="1500" strike="noStrike">
                <a:solidFill>
                  <a:srgbClr val="000000"/>
                </a:solidFill>
                <a:latin typeface="Arial"/>
                <a:ea typeface="DejaVu Sans"/>
              </a:rPr>
              <a:t>chown -R grid:asmadmin /dev/rhdisk6</a:t>
            </a:r>
            <a:endParaRPr/>
          </a:p>
          <a:p>
            <a:endParaRPr/>
          </a:p>
          <a:p>
            <a:r>
              <a:rPr lang="en-US" sz="1500" strike="noStrike">
                <a:solidFill>
                  <a:srgbClr val="000000"/>
                </a:solidFill>
                <a:latin typeface="Arial"/>
                <a:ea typeface="DejaVu Sans"/>
              </a:rPr>
              <a:t>chmod 660 /dev/rhdisk5</a:t>
            </a:r>
            <a:endParaRPr/>
          </a:p>
          <a:p>
            <a:r>
              <a:rPr lang="en-US" sz="1500" strike="noStrike">
                <a:solidFill>
                  <a:srgbClr val="000000"/>
                </a:solidFill>
                <a:latin typeface="Arial"/>
                <a:ea typeface="DejaVu Sans"/>
              </a:rPr>
              <a:t>chmod 660 /dev/rhdisk6</a:t>
            </a:r>
            <a:endParaRPr/>
          </a:p>
          <a:p>
            <a:endParaRPr/>
          </a:p>
          <a:p>
            <a:r>
              <a:rPr lang="en-US" sz="1500" strike="noStrike">
                <a:solidFill>
                  <a:srgbClr val="000000"/>
                </a:solidFill>
                <a:latin typeface="Arial"/>
                <a:ea typeface="DejaVu Sans"/>
              </a:rPr>
              <a:t>After you have configured ASM, ensure that disk discovery has been configured correctly by setting the ASM_DISKSTRING initialization parameter.</a:t>
            </a:r>
            <a:endParaRPr/>
          </a:p>
          <a:p>
            <a:endParaRPr/>
          </a:p>
          <a:p>
            <a:r>
              <a:rPr lang="en-US" sz="1500" strike="noStrike">
                <a:solidFill>
                  <a:srgbClr val="000000"/>
                </a:solidFill>
                <a:latin typeface="Arial"/>
                <a:ea typeface="DejaVu Sans"/>
              </a:rPr>
              <a:t>Note: Setting the ownership to oracle:dba or grid:asmadmin is just one example that corresponds to the default settings. A non-default installation may require different settings. In general, the owner of the disk devices should be the same as the owner of the Oracle binary. The group ownership should be OSDBA of the ASM instance, which is defined at installation.</a:t>
            </a:r>
            <a:endParaRPr/>
          </a:p>
          <a:p>
            <a:r>
              <a:rPr lang="en-US" sz="1500" strike="noStrike">
                <a:solidFill>
                  <a:srgbClr val="000000"/>
                </a:solidFill>
                <a:latin typeface="Arial"/>
                <a:ea typeface="DejaVu Sans"/>
              </a:rPr>
              <a:t> </a:t>
            </a:r>
            <a:endParaRPr/>
          </a:p>
        </p:txBody>
      </p:sp>
      <p:pic>
        <p:nvPicPr>
          <p:cNvPr id="3" name="~PP3796.WAV">
            <a:hlinkClick r:id="" action="ppaction://media"/>
          </p:cNvPr>
          <p:cNvPicPr>
            <a:picLocks noRot="1" noChangeAspect="1"/>
          </p:cNvPicPr>
          <p:nvPr>
            <a:wavAudioFile r:embed="rId1" name="~PP3796.WAV"/>
          </p:nvPr>
        </p:nvPicPr>
        <p:blipFill>
          <a:blip r:embed="rId3"/>
          <a:stretch>
            <a:fillRect/>
          </a:stretch>
        </p:blipFill>
        <p:spPr>
          <a:xfrm>
            <a:off x="8696325" y="6410325"/>
            <a:ext cx="304800" cy="304800"/>
          </a:xfrm>
          <a:prstGeom prst="rect">
            <a:avLst/>
          </a:prstGeom>
        </p:spPr>
      </p:pic>
    </p:spTree>
  </p:cSld>
  <p:clrMapOvr>
    <a:masterClrMapping/>
  </p:clrMapOvr>
  <p:transition advTm="9677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CustomShape 1"/>
          <p:cNvSpPr/>
          <p:nvPr/>
        </p:nvSpPr>
        <p:spPr>
          <a:xfrm>
            <a:off x="0" y="182880"/>
            <a:ext cx="9051480" cy="1095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400" strike="noStrike">
                <a:solidFill>
                  <a:srgbClr val="000000"/>
                </a:solidFill>
                <a:latin typeface="Arial"/>
                <a:ea typeface="DejaVu Sans"/>
              </a:rPr>
              <a:t>To check the current disk attach to relevant diskgroup</a:t>
            </a:r>
            <a:endParaRPr/>
          </a:p>
          <a:p>
            <a:r>
              <a:rPr lang="en-US" sz="1400" strike="noStrike">
                <a:solidFill>
                  <a:srgbClr val="000000"/>
                </a:solidFill>
                <a:latin typeface="Arial"/>
                <a:ea typeface="DejaVu Sans"/>
              </a:rPr>
              <a:t>-----------------------------------------------------------</a:t>
            </a:r>
            <a:endParaRPr/>
          </a:p>
          <a:p>
            <a:r>
              <a:rPr lang="en-US" sz="1400" strike="noStrike">
                <a:solidFill>
                  <a:srgbClr val="000000"/>
                </a:solidFill>
                <a:latin typeface="Arial"/>
                <a:ea typeface="DejaVu Sans"/>
              </a:rPr>
              <a:t>SELECT B.NAME, A.PATH, B.STATE, A.HEADER_STATUS, A.FREE_MB, A.TOTAL_MB</a:t>
            </a:r>
            <a:endParaRPr/>
          </a:p>
          <a:p>
            <a:r>
              <a:rPr lang="en-US" sz="1400" strike="noStrike">
                <a:solidFill>
                  <a:srgbClr val="000000"/>
                </a:solidFill>
                <a:latin typeface="Arial"/>
                <a:ea typeface="DejaVu Sans"/>
              </a:rPr>
              <a:t> FROM V$ASM_DISK A, V$ASM_DISKGROUP B</a:t>
            </a:r>
            <a:endParaRPr/>
          </a:p>
          <a:p>
            <a:r>
              <a:rPr lang="en-US" sz="1400" strike="noStrike">
                <a:solidFill>
                  <a:srgbClr val="000000"/>
                </a:solidFill>
                <a:latin typeface="Arial"/>
                <a:ea typeface="DejaVu Sans"/>
              </a:rPr>
              <a:t> where A.GROUP_NUMBER=B.GROUP_NUMBER</a:t>
            </a:r>
            <a:endParaRPr/>
          </a:p>
          <a:p>
            <a:r>
              <a:rPr lang="en-US" sz="1400" strike="noStrike">
                <a:solidFill>
                  <a:srgbClr val="000000"/>
                </a:solidFill>
                <a:latin typeface="Arial"/>
                <a:ea typeface="DejaVu Sans"/>
              </a:rPr>
              <a:t>        AND B.NAME like '%DISKGROUPNAME%'</a:t>
            </a:r>
            <a:endParaRPr/>
          </a:p>
          <a:p>
            <a:r>
              <a:rPr lang="en-US" sz="1400" strike="noStrike">
                <a:solidFill>
                  <a:srgbClr val="000000"/>
                </a:solidFill>
                <a:latin typeface="Arial"/>
                <a:ea typeface="DejaVu Sans"/>
              </a:rPr>
              <a:t> order by path;</a:t>
            </a:r>
            <a:endParaRPr/>
          </a:p>
          <a:p>
            <a:endParaRPr/>
          </a:p>
          <a:p>
            <a:r>
              <a:rPr lang="en-US" sz="1400" strike="noStrike">
                <a:solidFill>
                  <a:srgbClr val="000000"/>
                </a:solidFill>
                <a:latin typeface="Arial"/>
                <a:ea typeface="DejaVu Sans"/>
              </a:rPr>
              <a:t>check for the candidate disk</a:t>
            </a:r>
            <a:endParaRPr/>
          </a:p>
          <a:p>
            <a:r>
              <a:rPr lang="en-US" sz="1400" strike="noStrike">
                <a:solidFill>
                  <a:srgbClr val="000000"/>
                </a:solidFill>
                <a:latin typeface="Arial"/>
                <a:ea typeface="DejaVu Sans"/>
              </a:rPr>
              <a:t>---------------------------</a:t>
            </a:r>
            <a:endParaRPr/>
          </a:p>
          <a:p>
            <a:r>
              <a:rPr lang="en-US" sz="1400" strike="noStrike">
                <a:solidFill>
                  <a:srgbClr val="000000"/>
                </a:solidFill>
                <a:latin typeface="Arial"/>
                <a:ea typeface="DejaVu Sans"/>
              </a:rPr>
              <a:t>SELECT HEADER_STATUS,TOTAL_MB,PATH FROM V$ASM_DISK;</a:t>
            </a:r>
            <a:endParaRPr/>
          </a:p>
          <a:p>
            <a:endParaRPr/>
          </a:p>
          <a:p>
            <a:r>
              <a:rPr lang="en-US" sz="1400" strike="noStrike">
                <a:solidFill>
                  <a:srgbClr val="000000"/>
                </a:solidFill>
                <a:latin typeface="Arial"/>
                <a:ea typeface="DejaVu Sans"/>
              </a:rPr>
              <a:t>set linesize 200</a:t>
            </a:r>
            <a:endParaRPr/>
          </a:p>
          <a:p>
            <a:r>
              <a:rPr lang="en-US" sz="1400" strike="noStrike">
                <a:solidFill>
                  <a:srgbClr val="000000"/>
                </a:solidFill>
                <a:latin typeface="Arial"/>
                <a:ea typeface="DejaVu Sans"/>
              </a:rPr>
              <a:t>column path format a40</a:t>
            </a:r>
            <a:endParaRPr/>
          </a:p>
          <a:p>
            <a:endParaRPr/>
          </a:p>
          <a:p>
            <a:r>
              <a:rPr lang="en-US" sz="1400" strike="noStrike">
                <a:solidFill>
                  <a:srgbClr val="000000"/>
                </a:solidFill>
                <a:latin typeface="Arial"/>
                <a:ea typeface="DejaVu Sans"/>
              </a:rPr>
              <a:t> SQL&gt; SELECT GROUP_NUMBER,DISK_NUMBER,REDUNDANCY,FAILGROUP ,HEADER_STATUS,state,TOTAL_MB,PATH FROM V$ASM_DISK;</a:t>
            </a:r>
            <a:endParaRPr/>
          </a:p>
          <a:p>
            <a:r>
              <a:rPr lang="en-US" sz="1400" strike="noStrike">
                <a:solidFill>
                  <a:srgbClr val="000000"/>
                </a:solidFill>
                <a:latin typeface="Arial"/>
                <a:ea typeface="DejaVu Sans"/>
              </a:rPr>
              <a:t>GROUP_NUMBER DISK_NUMBER REDUNDA FAILGROUP                      HEADER_STATU STATE      TOTAL_MB PATH</a:t>
            </a:r>
            <a:endParaRPr/>
          </a:p>
          <a:p>
            <a:r>
              <a:rPr lang="en-US" sz="1400" strike="noStrike">
                <a:solidFill>
                  <a:srgbClr val="000000"/>
                </a:solidFill>
                <a:latin typeface="Arial"/>
                <a:ea typeface="DejaVu Sans"/>
              </a:rPr>
              <a:t>------------ ----------- ------- ------------------------------ ------------ -------- ---------- ----------------------------------------</a:t>
            </a:r>
            <a:endParaRPr/>
          </a:p>
          <a:p>
            <a:r>
              <a:rPr lang="en-US" sz="1400" strike="noStrike">
                <a:solidFill>
                  <a:srgbClr val="000000"/>
                </a:solidFill>
                <a:latin typeface="Arial"/>
                <a:ea typeface="DejaVu Sans"/>
              </a:rPr>
              <a:t>           0           4 UNKNOWN                                CANDIDATE    NORMAL            0 /dev/rhdisk5</a:t>
            </a:r>
            <a:endParaRPr/>
          </a:p>
          <a:p>
            <a:r>
              <a:rPr lang="en-US" sz="1400" strike="noStrike">
                <a:solidFill>
                  <a:srgbClr val="000000"/>
                </a:solidFill>
                <a:latin typeface="Arial"/>
                <a:ea typeface="DejaVu Sans"/>
              </a:rPr>
              <a:t>           0           5 UNKNOWN                                CANDIDATE    NORMAL            0 /dev/rhdisk6</a:t>
            </a:r>
            <a:endParaRPr/>
          </a:p>
          <a:p>
            <a:r>
              <a:rPr lang="en-US" sz="1400" strike="noStrike">
                <a:solidFill>
                  <a:srgbClr val="000000"/>
                </a:solidFill>
                <a:latin typeface="Arial"/>
                <a:ea typeface="DejaVu Sans"/>
              </a:rPr>
              <a:t>           1           0 UNKNOWN DATA1_0000          		MEMBER       NORMAL       512000 /dev/rhdisk1</a:t>
            </a:r>
            <a:endParaRPr/>
          </a:p>
          <a:p>
            <a:r>
              <a:rPr lang="en-US" sz="1400" strike="noStrike">
                <a:solidFill>
                  <a:srgbClr val="000000"/>
                </a:solidFill>
                <a:latin typeface="Arial"/>
                <a:ea typeface="DejaVu Sans"/>
              </a:rPr>
              <a:t>           2           0 UNKNOWN FRA1_0000             		MEMBER       NORMAL       102400 /dev/rhdisk2</a:t>
            </a:r>
            <a:endParaRPr/>
          </a:p>
          <a:p>
            <a:r>
              <a:rPr lang="en-US" sz="1400" strike="noStrike">
                <a:solidFill>
                  <a:srgbClr val="000000"/>
                </a:solidFill>
                <a:latin typeface="Arial"/>
                <a:ea typeface="DejaVu Sans"/>
              </a:rPr>
              <a:t>           3           0 UNKNOWN VOTING_0000                    MEMBER       NORMAL          500 /dev/rhdisk3</a:t>
            </a:r>
            <a:endParaRPr/>
          </a:p>
          <a:p>
            <a:r>
              <a:rPr lang="en-US" sz="1400" strike="noStrike">
                <a:solidFill>
                  <a:srgbClr val="000000"/>
                </a:solidFill>
                <a:latin typeface="Arial"/>
                <a:ea typeface="DejaVu Sans"/>
              </a:rPr>
              <a:t>           3           1 UNKNOWN VOTING_0001                    MEMBER       NORMAL          500 /dev/rhdisk4</a:t>
            </a:r>
            <a:endParaRPr/>
          </a:p>
          <a:p>
            <a:endParaRPr/>
          </a:p>
          <a:p>
            <a:r>
              <a:rPr lang="en-US" sz="1400" strike="noStrike">
                <a:solidFill>
                  <a:srgbClr val="000000"/>
                </a:solidFill>
                <a:latin typeface="Arial"/>
                <a:ea typeface="DejaVu Sans"/>
              </a:rPr>
              <a:t>SELECT HEADER_STATUS,OS_MB,TOTAL_MB,PATH FROM V$ASM_DISK WHERE HEADER_STATUS LIKE '%CANDIDA%' ORDER BY PATH;</a:t>
            </a:r>
            <a:endParaRPr/>
          </a:p>
          <a:p>
            <a:r>
              <a:rPr lang="en-US" sz="1400" strike="noStrike">
                <a:solidFill>
                  <a:srgbClr val="000000"/>
                </a:solidFill>
                <a:latin typeface="Arial"/>
                <a:ea typeface="DejaVu Sans"/>
              </a:rPr>
              <a:t>HEADER_STATU   TOTAL_MB PATH</a:t>
            </a:r>
            <a:endParaRPr/>
          </a:p>
          <a:p>
            <a:r>
              <a:rPr lang="en-US" sz="1400" strike="noStrike">
                <a:solidFill>
                  <a:srgbClr val="000000"/>
                </a:solidFill>
                <a:latin typeface="Arial"/>
                <a:ea typeface="DejaVu Sans"/>
              </a:rPr>
              <a:t>------------ ---------- --------------------</a:t>
            </a:r>
            <a:endParaRPr/>
          </a:p>
          <a:p>
            <a:r>
              <a:rPr lang="en-US" sz="1400" strike="noStrike">
                <a:solidFill>
                  <a:srgbClr val="000000"/>
                </a:solidFill>
                <a:latin typeface="Arial"/>
                <a:ea typeface="DejaVu Sans"/>
              </a:rPr>
              <a:t>CANDIDATE             0 /dev/rhdisk5</a:t>
            </a:r>
            <a:endParaRPr/>
          </a:p>
          <a:p>
            <a:r>
              <a:rPr lang="en-US" sz="1400" strike="noStrike">
                <a:solidFill>
                  <a:srgbClr val="000000"/>
                </a:solidFill>
                <a:latin typeface="Arial"/>
                <a:ea typeface="DejaVu Sans"/>
              </a:rPr>
              <a:t>CANDIDATE             0 /dev/rhdisk6</a:t>
            </a:r>
            <a:endParaRPr/>
          </a:p>
          <a:p>
            <a:endParaRPr/>
          </a:p>
        </p:txBody>
      </p:sp>
      <p:pic>
        <p:nvPicPr>
          <p:cNvPr id="3" name="~PP1309.WAV">
            <a:hlinkClick r:id="" action="ppaction://media"/>
          </p:cNvPr>
          <p:cNvPicPr>
            <a:picLocks noRot="1" noChangeAspect="1"/>
          </p:cNvPicPr>
          <p:nvPr>
            <a:wavAudioFile r:embed="rId1" name="~PP1309.WAV"/>
          </p:nvPr>
        </p:nvPicPr>
        <p:blipFill>
          <a:blip r:embed="rId3"/>
          <a:stretch>
            <a:fillRect/>
          </a:stretch>
        </p:blipFill>
        <p:spPr>
          <a:xfrm>
            <a:off x="8696325" y="6410325"/>
            <a:ext cx="304800" cy="304800"/>
          </a:xfrm>
          <a:prstGeom prst="rect">
            <a:avLst/>
          </a:prstGeom>
        </p:spPr>
      </p:pic>
    </p:spTree>
  </p:cSld>
  <p:clrMapOvr>
    <a:masterClrMapping/>
  </p:clrMapOvr>
  <p:transition advTm="30057"/>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 name="CustomShape 1"/>
          <p:cNvSpPr/>
          <p:nvPr/>
        </p:nvSpPr>
        <p:spPr>
          <a:xfrm>
            <a:off x="0" y="0"/>
            <a:ext cx="9245880" cy="1317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400" strike="noStrike">
                <a:solidFill>
                  <a:srgbClr val="000000"/>
                </a:solidFill>
                <a:latin typeface="Arial"/>
                <a:ea typeface="DejaVu Sans"/>
              </a:rPr>
              <a:t>Determine which diskgroup do you want to add</a:t>
            </a:r>
            <a:endParaRPr/>
          </a:p>
          <a:p>
            <a:r>
              <a:rPr lang="en-US" sz="1400" strike="noStrike">
                <a:solidFill>
                  <a:srgbClr val="000000"/>
                </a:solidFill>
                <a:latin typeface="Arial"/>
                <a:ea typeface="DejaVu Sans"/>
              </a:rPr>
              <a:t>--------------------------------------------</a:t>
            </a:r>
            <a:endParaRPr/>
          </a:p>
          <a:p>
            <a:r>
              <a:rPr lang="en-US" sz="1400" strike="noStrike">
                <a:solidFill>
                  <a:srgbClr val="000000"/>
                </a:solidFill>
                <a:latin typeface="Arial"/>
                <a:ea typeface="DejaVu Sans"/>
              </a:rPr>
              <a:t>select name, total_mb, free_mb, state from v$asm_diskgroup;</a:t>
            </a:r>
            <a:endParaRPr/>
          </a:p>
          <a:p>
            <a:endParaRPr/>
          </a:p>
          <a:p>
            <a:r>
              <a:rPr lang="en-US" sz="1400" strike="noStrike">
                <a:solidFill>
                  <a:srgbClr val="000000"/>
                </a:solidFill>
                <a:latin typeface="Arial"/>
                <a:ea typeface="DejaVu Sans"/>
              </a:rPr>
              <a:t>NAME                             TOTAL_MB    FREE_MB STATE</a:t>
            </a:r>
            <a:endParaRPr/>
          </a:p>
          <a:p>
            <a:r>
              <a:rPr lang="en-US" sz="1400" strike="noStrike">
                <a:solidFill>
                  <a:srgbClr val="000000"/>
                </a:solidFill>
                <a:latin typeface="Arial"/>
                <a:ea typeface="DejaVu Sans"/>
              </a:rPr>
              <a:t>------------------------------    ----------            ---------- -----------</a:t>
            </a:r>
            <a:endParaRPr/>
          </a:p>
          <a:p>
            <a:r>
              <a:rPr lang="en-US" sz="1400" strike="noStrike">
                <a:solidFill>
                  <a:srgbClr val="000000"/>
                </a:solidFill>
                <a:latin typeface="Arial"/>
                <a:ea typeface="DejaVu Sans"/>
              </a:rPr>
              <a:t>DATA                            3014656          418080 MOUNTED</a:t>
            </a:r>
            <a:endParaRPr/>
          </a:p>
          <a:p>
            <a:r>
              <a:rPr lang="en-US" sz="1400" strike="noStrike">
                <a:solidFill>
                  <a:srgbClr val="000000"/>
                </a:solidFill>
                <a:latin typeface="Arial"/>
                <a:ea typeface="DejaVu Sans"/>
              </a:rPr>
              <a:t>FRA                               1048576          998834  MOUNTED</a:t>
            </a:r>
            <a:endParaRPr/>
          </a:p>
          <a:p>
            <a:r>
              <a:rPr lang="en-US" sz="1400" strike="noStrike">
                <a:solidFill>
                  <a:srgbClr val="000000"/>
                </a:solidFill>
                <a:latin typeface="Arial"/>
                <a:ea typeface="DejaVu Sans"/>
              </a:rPr>
              <a:t>OCRVOTE              	      12288              11356   MOUNTED</a:t>
            </a:r>
            <a:endParaRPr/>
          </a:p>
          <a:p>
            <a:r>
              <a:rPr lang="en-US" sz="1400" strike="noStrike">
                <a:solidFill>
                  <a:srgbClr val="000000"/>
                </a:solidFill>
                <a:latin typeface="Arial"/>
                <a:ea typeface="DejaVu Sans"/>
              </a:rPr>
              <a:t>SSDDISK              	         524288          404805  MOUNTED</a:t>
            </a:r>
            <a:endParaRPr/>
          </a:p>
          <a:p>
            <a:endParaRPr/>
          </a:p>
          <a:p>
            <a:r>
              <a:rPr lang="en-US" sz="1400" strike="noStrike">
                <a:solidFill>
                  <a:srgbClr val="000000"/>
                </a:solidFill>
                <a:latin typeface="Arial"/>
                <a:ea typeface="DejaVu Sans"/>
              </a:rPr>
              <a:t>select dg.name dg_name,  dg.state dg_state,  dg.type, d.DISK_NUMBER dsk_no, d.MOUNT_STATUS, d.HEADER_STATUS, d.MODE_STATUS,</a:t>
            </a:r>
            <a:endParaRPr/>
          </a:p>
          <a:p>
            <a:r>
              <a:rPr lang="en-US" sz="1400" strike="noStrike">
                <a:solidFill>
                  <a:srgbClr val="000000"/>
                </a:solidFill>
                <a:latin typeface="Arial"/>
                <a:ea typeface="DejaVu Sans"/>
              </a:rPr>
              <a:t>        d.STATE, d. PATH, d.FAILGROUP  FROM V$ASM_DISK d,  v$asm_diskgroup dg</a:t>
            </a:r>
            <a:endParaRPr/>
          </a:p>
          <a:p>
            <a:r>
              <a:rPr lang="en-US" sz="1400" strike="noStrike">
                <a:solidFill>
                  <a:srgbClr val="000000"/>
                </a:solidFill>
                <a:latin typeface="Arial"/>
                <a:ea typeface="DejaVu Sans"/>
              </a:rPr>
              <a:t>     where dg.group_number(+)=d.group_number order by dg_name, dsk_no;</a:t>
            </a:r>
            <a:endParaRPr/>
          </a:p>
          <a:p>
            <a:endParaRPr/>
          </a:p>
          <a:p>
            <a:endParaRPr/>
          </a:p>
          <a:p>
            <a:r>
              <a:rPr lang="en-US" sz="1200" strike="noStrike">
                <a:solidFill>
                  <a:srgbClr val="000000"/>
                </a:solidFill>
                <a:latin typeface="Arial"/>
                <a:ea typeface="DejaVu Sans"/>
              </a:rPr>
              <a:t>DG_NAME       DG_STATE    TYPE       DSK_NO MOUNT_S HEADER_STATU MODE_ST STATE    PATH              FAILGROUP</a:t>
            </a:r>
            <a:endParaRPr/>
          </a:p>
          <a:p>
            <a:r>
              <a:rPr lang="en-US" sz="1200" strike="noStrike">
                <a:solidFill>
                  <a:srgbClr val="000000"/>
                </a:solidFill>
                <a:latin typeface="Arial"/>
                <a:ea typeface="DejaVu Sans"/>
              </a:rPr>
              <a:t>--------------------- ------ ---------- ------- ------------ ------- -------- ------------------------------------</a:t>
            </a:r>
            <a:endParaRPr/>
          </a:p>
          <a:p>
            <a:r>
              <a:rPr lang="en-US" sz="1200" strike="noStrike">
                <a:solidFill>
                  <a:srgbClr val="000000"/>
                </a:solidFill>
                <a:latin typeface="Arial"/>
                <a:ea typeface="DejaVu Sans"/>
              </a:rPr>
              <a:t>DATA1         MOUNTED     EXTERN          0 CACHED  MEMBER       ONLINE  NORMAL   /dev/rhdisk1    DATA1_0000</a:t>
            </a:r>
            <a:endParaRPr/>
          </a:p>
          <a:p>
            <a:r>
              <a:rPr lang="en-US" sz="1200" strike="noStrike">
                <a:solidFill>
                  <a:srgbClr val="000000"/>
                </a:solidFill>
                <a:latin typeface="Arial"/>
                <a:ea typeface="DejaVu Sans"/>
              </a:rPr>
              <a:t>FRA1          MOUNTED     EXTERN          0 CACHED  MEMBER       ONLINE  NORMAL   /dev/rhdisk2    FRA1_0000</a:t>
            </a:r>
            <a:endParaRPr/>
          </a:p>
          <a:p>
            <a:r>
              <a:rPr lang="en-US" sz="1200" strike="noStrike">
                <a:solidFill>
                  <a:srgbClr val="000000"/>
                </a:solidFill>
                <a:latin typeface="Arial"/>
                <a:ea typeface="DejaVu Sans"/>
              </a:rPr>
              <a:t>VOTING        MOUNTED     EXTERN          0 CACHED  MEMBER       ONLINE  NORMAL   /dev/rhdisk3    VOTING_0000</a:t>
            </a:r>
            <a:endParaRPr/>
          </a:p>
          <a:p>
            <a:r>
              <a:rPr lang="en-US" sz="1200" strike="noStrike">
                <a:solidFill>
                  <a:srgbClr val="000000"/>
                </a:solidFill>
                <a:latin typeface="Arial"/>
                <a:ea typeface="DejaVu Sans"/>
              </a:rPr>
              <a:t>VOTING        MOUNTED     EXTERN          1 CACHED  MEMBER       ONLINE  NORMAL   /dev/rhdisk4    VOTING_0001</a:t>
            </a:r>
            <a:endParaRPr/>
          </a:p>
          <a:p>
            <a:r>
              <a:rPr lang="en-US" sz="1200" strike="noStrike">
                <a:solidFill>
                  <a:srgbClr val="000000"/>
                </a:solidFill>
                <a:latin typeface="Arial"/>
                <a:ea typeface="DejaVu Sans"/>
              </a:rPr>
              <a:t>                                          4 CLOSED  CANDIDATE    ONLINE  NORMAL   /dev/rhdisk5</a:t>
            </a:r>
            <a:endParaRPr/>
          </a:p>
          <a:p>
            <a:r>
              <a:rPr lang="en-US" sz="1200" strike="noStrike">
                <a:solidFill>
                  <a:srgbClr val="000000"/>
                </a:solidFill>
                <a:latin typeface="Arial"/>
                <a:ea typeface="DejaVu Sans"/>
              </a:rPr>
              <a:t>                                           5 CLOSED  CANDIDATE    ONLINE  NORMAL   /dev/rhdisk6</a:t>
            </a:r>
            <a:endParaRPr/>
          </a:p>
          <a:p>
            <a:endParaRPr/>
          </a:p>
          <a:p>
            <a:r>
              <a:rPr lang="en-US" sz="1400" strike="noStrike">
                <a:solidFill>
                  <a:srgbClr val="000000"/>
                </a:solidFill>
                <a:latin typeface="Arial"/>
                <a:ea typeface="DejaVu Sans"/>
              </a:rPr>
              <a:t> Alter or the candidate disk to the disk group</a:t>
            </a:r>
            <a:endParaRPr/>
          </a:p>
          <a:p>
            <a:r>
              <a:rPr lang="en-US" sz="1400" strike="noStrike">
                <a:solidFill>
                  <a:srgbClr val="000000"/>
                </a:solidFill>
                <a:latin typeface="Arial"/>
                <a:ea typeface="DejaVu Sans"/>
              </a:rPr>
              <a:t>-----------------------------------------------</a:t>
            </a:r>
            <a:endParaRPr/>
          </a:p>
          <a:p>
            <a:r>
              <a:rPr lang="en-US" sz="1400" strike="noStrike">
                <a:solidFill>
                  <a:srgbClr val="000000"/>
                </a:solidFill>
                <a:latin typeface="Arial"/>
                <a:ea typeface="DejaVu Sans"/>
              </a:rPr>
              <a:t>login as grid user and invoke sqlplus / as sysasm</a:t>
            </a:r>
            <a:endParaRPr/>
          </a:p>
          <a:p>
            <a:r>
              <a:rPr lang="en-US" sz="1400" strike="noStrike">
                <a:solidFill>
                  <a:srgbClr val="000000"/>
                </a:solidFill>
                <a:latin typeface="Arial"/>
                <a:ea typeface="DejaVu Sans"/>
              </a:rPr>
              <a:t>then run command below</a:t>
            </a:r>
            <a:endParaRPr/>
          </a:p>
          <a:p>
            <a:endParaRPr/>
          </a:p>
          <a:p>
            <a:r>
              <a:rPr lang="en-US" sz="1400" strike="noStrike">
                <a:solidFill>
                  <a:srgbClr val="000000"/>
                </a:solidFill>
                <a:latin typeface="Arial"/>
                <a:ea typeface="DejaVu Sans"/>
              </a:rPr>
              <a:t>ALTER DISKGROUP FRA ADD DISK</a:t>
            </a:r>
            <a:endParaRPr/>
          </a:p>
          <a:p>
            <a:r>
              <a:rPr lang="en-US" sz="1400" strike="noStrike">
                <a:solidFill>
                  <a:srgbClr val="000000"/>
                </a:solidFill>
                <a:latin typeface="Arial"/>
                <a:ea typeface="DejaVu Sans"/>
              </a:rPr>
              <a:t>'/dev/rhdisk5' NAME rhdisk5,</a:t>
            </a:r>
            <a:endParaRPr/>
          </a:p>
          <a:p>
            <a:r>
              <a:rPr lang="en-US" sz="1400" strike="noStrike">
                <a:solidFill>
                  <a:srgbClr val="000000"/>
                </a:solidFill>
                <a:latin typeface="Arial"/>
                <a:ea typeface="DejaVu Sans"/>
              </a:rPr>
              <a:t>'/dev/rhdisk6' NAME rhdisk6;</a:t>
            </a:r>
            <a:endParaRPr/>
          </a:p>
        </p:txBody>
      </p:sp>
      <p:pic>
        <p:nvPicPr>
          <p:cNvPr id="3" name="~PP661.WAV">
            <a:hlinkClick r:id="" action="ppaction://media"/>
          </p:cNvPr>
          <p:cNvPicPr>
            <a:picLocks noRot="1" noChangeAspect="1"/>
          </p:cNvPicPr>
          <p:nvPr>
            <a:wavAudioFile r:embed="rId1" name="~PP661.WAV"/>
          </p:nvPr>
        </p:nvPicPr>
        <p:blipFill>
          <a:blip r:embed="rId3"/>
          <a:stretch>
            <a:fillRect/>
          </a:stretch>
        </p:blipFill>
        <p:spPr>
          <a:xfrm>
            <a:off x="8696325" y="6410325"/>
            <a:ext cx="304800" cy="304800"/>
          </a:xfrm>
          <a:prstGeom prst="rect">
            <a:avLst/>
          </a:prstGeom>
        </p:spPr>
      </p:pic>
    </p:spTree>
  </p:cSld>
  <p:clrMapOvr>
    <a:masterClrMapping/>
  </p:clrMapOvr>
  <p:transition advTm="4009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CustomShape 1"/>
          <p:cNvSpPr/>
          <p:nvPr/>
        </p:nvSpPr>
        <p:spPr>
          <a:xfrm>
            <a:off x="91440" y="182880"/>
            <a:ext cx="8719200" cy="601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500" strike="noStrike">
                <a:solidFill>
                  <a:srgbClr val="000000"/>
                </a:solidFill>
                <a:latin typeface="Arial"/>
                <a:ea typeface="DejaVu Sans"/>
              </a:rPr>
              <a:t>How to Move a Datafile from Filesystem to ASM Using ASMCMD CP Command.</a:t>
            </a:r>
            <a:endParaRPr/>
          </a:p>
          <a:p>
            <a:endParaRPr/>
          </a:p>
          <a:p>
            <a:r>
              <a:rPr lang="en-US" sz="1500" strike="noStrike">
                <a:solidFill>
                  <a:srgbClr val="000000"/>
                </a:solidFill>
                <a:latin typeface="Arial"/>
                <a:ea typeface="DejaVu Sans"/>
              </a:rPr>
              <a:t>1) Make sure the datafile to be moved is OFFLINE</a:t>
            </a:r>
            <a:endParaRPr/>
          </a:p>
          <a:p>
            <a:r>
              <a:rPr lang="en-US" sz="1500" strike="noStrike">
                <a:solidFill>
                  <a:srgbClr val="000000"/>
                </a:solidFill>
                <a:latin typeface="Arial"/>
                <a:ea typeface="DejaVu Sans"/>
              </a:rPr>
              <a:t>SQL&gt; alter system switch logfile;</a:t>
            </a:r>
            <a:endParaRPr/>
          </a:p>
          <a:p>
            <a:r>
              <a:rPr lang="en-US" sz="1500" strike="noStrike">
                <a:solidFill>
                  <a:srgbClr val="000000"/>
                </a:solidFill>
                <a:latin typeface="Arial"/>
                <a:ea typeface="DejaVu Sans"/>
              </a:rPr>
              <a:t>System altered.</a:t>
            </a:r>
            <a:endParaRPr/>
          </a:p>
          <a:p>
            <a:r>
              <a:rPr lang="en-US" sz="1500" strike="noStrike">
                <a:solidFill>
                  <a:srgbClr val="000000"/>
                </a:solidFill>
                <a:latin typeface="Arial"/>
                <a:ea typeface="DejaVu Sans"/>
              </a:rPr>
              <a:t>SQL&gt; select file_name, file_id from dba_data_files;</a:t>
            </a:r>
            <a:endParaRPr/>
          </a:p>
          <a:p>
            <a:r>
              <a:rPr lang="en-US" sz="1500" strike="noStrike">
                <a:solidFill>
                  <a:srgbClr val="000000"/>
                </a:solidFill>
                <a:latin typeface="Arial"/>
                <a:ea typeface="DejaVu Sans"/>
              </a:rPr>
              <a:t>FILE_NAME FILE_ID</a:t>
            </a:r>
            <a:endParaRPr/>
          </a:p>
          <a:p>
            <a:r>
              <a:rPr lang="en-US" sz="1500" strike="noStrike">
                <a:solidFill>
                  <a:srgbClr val="000000"/>
                </a:solidFill>
                <a:latin typeface="Arial"/>
                <a:ea typeface="DejaVu Sans"/>
              </a:rPr>
              <a:t>---------------------</a:t>
            </a:r>
            <a:endParaRPr/>
          </a:p>
          <a:p>
            <a:r>
              <a:rPr lang="en-US" sz="1500" strike="noStrike">
                <a:solidFill>
                  <a:srgbClr val="000000"/>
                </a:solidFill>
                <a:latin typeface="Arial"/>
                <a:ea typeface="DejaVu Sans"/>
              </a:rPr>
              <a:t>/u01/oracle/oradata/test1.dbf 6</a:t>
            </a:r>
            <a:endParaRPr/>
          </a:p>
          <a:p>
            <a:endParaRPr/>
          </a:p>
          <a:p>
            <a:r>
              <a:rPr lang="en-US" sz="1500" strike="noStrike">
                <a:solidFill>
                  <a:srgbClr val="000000"/>
                </a:solidFill>
                <a:latin typeface="Arial"/>
                <a:ea typeface="DejaVu Sans"/>
              </a:rPr>
              <a:t>SQL&gt; alter database datafile 6 offline;</a:t>
            </a:r>
            <a:endParaRPr/>
          </a:p>
          <a:p>
            <a:r>
              <a:rPr lang="en-US" sz="1500" strike="noStrike">
                <a:solidFill>
                  <a:srgbClr val="000000"/>
                </a:solidFill>
                <a:latin typeface="Arial"/>
                <a:ea typeface="DejaVu Sans"/>
              </a:rPr>
              <a:t>Database altered.</a:t>
            </a:r>
            <a:endParaRPr/>
          </a:p>
          <a:p>
            <a:r>
              <a:rPr lang="en-US" sz="1500" strike="noStrike">
                <a:solidFill>
                  <a:srgbClr val="000000"/>
                </a:solidFill>
                <a:latin typeface="Arial"/>
                <a:ea typeface="DejaVu Sans"/>
              </a:rPr>
              <a:t>SQL&gt; select file_name, file_id, online_status from dba_data_files where file_id=6;</a:t>
            </a:r>
            <a:endParaRPr/>
          </a:p>
          <a:p>
            <a:r>
              <a:rPr lang="en-US" sz="1500" strike="noStrike">
                <a:solidFill>
                  <a:srgbClr val="000000"/>
                </a:solidFill>
                <a:latin typeface="Arial"/>
                <a:ea typeface="DejaVu Sans"/>
              </a:rPr>
              <a:t>FILE_NAME FILE_ID ONLINE_STATUS</a:t>
            </a:r>
            <a:endParaRPr/>
          </a:p>
          <a:p>
            <a:r>
              <a:rPr lang="en-US" sz="1500" strike="noStrike">
                <a:solidFill>
                  <a:srgbClr val="000000"/>
                </a:solidFill>
                <a:latin typeface="Arial"/>
                <a:ea typeface="DejaVu Sans"/>
              </a:rPr>
              <a:t>---------- -------</a:t>
            </a:r>
            <a:endParaRPr/>
          </a:p>
          <a:p>
            <a:r>
              <a:rPr lang="en-US" sz="1500" strike="noStrike">
                <a:solidFill>
                  <a:srgbClr val="000000"/>
                </a:solidFill>
                <a:latin typeface="Arial"/>
                <a:ea typeface="DejaVu Sans"/>
              </a:rPr>
              <a:t>/u01/oracle/oradata/test1.dbf 6 RECOVER</a:t>
            </a:r>
            <a:endParaRPr/>
          </a:p>
          <a:p>
            <a:endParaRPr/>
          </a:p>
          <a:p>
            <a:r>
              <a:rPr lang="en-US" sz="1500" strike="noStrike">
                <a:solidFill>
                  <a:srgbClr val="000000"/>
                </a:solidFill>
                <a:latin typeface="Arial"/>
                <a:ea typeface="DejaVu Sans"/>
              </a:rPr>
              <a:t>2. Use ASMCMD to copy the file from filesystem to the diskgroup</a:t>
            </a:r>
            <a:endParaRPr/>
          </a:p>
          <a:p>
            <a:r>
              <a:rPr lang="en-US" sz="1500" strike="noStrike">
                <a:solidFill>
                  <a:srgbClr val="000000"/>
                </a:solidFill>
                <a:latin typeface="Arial"/>
                <a:ea typeface="DejaVu Sans"/>
              </a:rPr>
              <a:t>ASMCMD&gt; cp /u01/oracle/oradata/test1.dbf +DATA/LONDON/DATAFILE/test.dbf</a:t>
            </a:r>
            <a:endParaRPr/>
          </a:p>
          <a:p>
            <a:r>
              <a:rPr lang="en-US" sz="1500" strike="noStrike">
                <a:solidFill>
                  <a:srgbClr val="000000"/>
                </a:solidFill>
                <a:latin typeface="Arial"/>
                <a:ea typeface="DejaVu Sans"/>
              </a:rPr>
              <a:t>copying /u01/oracle/oradata/test1.dbf -&gt; +DATA/LONDON/DATAFILE/test.dbf</a:t>
            </a:r>
            <a:endParaRPr/>
          </a:p>
          <a:p>
            <a:endParaRPr/>
          </a:p>
          <a:p>
            <a:r>
              <a:rPr lang="en-US" sz="1500" strike="noStrike">
                <a:solidFill>
                  <a:srgbClr val="000000"/>
                </a:solidFill>
                <a:latin typeface="Arial"/>
                <a:ea typeface="DejaVu Sans"/>
              </a:rPr>
              <a:t>ASMCMD&gt; ls -lt</a:t>
            </a:r>
            <a:endParaRPr/>
          </a:p>
          <a:p>
            <a:r>
              <a:rPr lang="en-US" sz="1500" strike="noStrike">
                <a:solidFill>
                  <a:srgbClr val="000000"/>
                </a:solidFill>
                <a:latin typeface="Arial"/>
                <a:ea typeface="DejaVu Sans"/>
              </a:rPr>
              <a:t>Type Redund Striped Time Sys Name</a:t>
            </a:r>
            <a:endParaRPr/>
          </a:p>
          <a:p>
            <a:r>
              <a:rPr lang="en-US" sz="1500" strike="noStrike">
                <a:solidFill>
                  <a:srgbClr val="000000"/>
                </a:solidFill>
                <a:latin typeface="Arial"/>
                <a:ea typeface="DejaVu Sans"/>
              </a:rPr>
              <a:t>  N test.dbf =&gt; +DATA/ASM/DATAFILE/test.dbf.286.833718815</a:t>
            </a:r>
            <a:endParaRPr/>
          </a:p>
          <a:p>
            <a:r>
              <a:rPr lang="en-US" sz="1500" strike="noStrike">
                <a:solidFill>
                  <a:srgbClr val="000000"/>
                </a:solidFill>
                <a:latin typeface="Arial"/>
                <a:ea typeface="DejaVu Sans"/>
              </a:rPr>
              <a:t>ASMCMD&gt; pwd</a:t>
            </a:r>
            <a:endParaRPr/>
          </a:p>
          <a:p>
            <a:r>
              <a:rPr lang="en-US" sz="1500" strike="noStrike">
                <a:solidFill>
                  <a:srgbClr val="000000"/>
                </a:solidFill>
                <a:latin typeface="Arial"/>
                <a:ea typeface="DejaVu Sans"/>
              </a:rPr>
              <a:t>+DATA/ASM/DATAFILE</a:t>
            </a:r>
            <a:endParaRPr/>
          </a:p>
        </p:txBody>
      </p:sp>
      <p:pic>
        <p:nvPicPr>
          <p:cNvPr id="3" name="~PP3304.WAV">
            <a:hlinkClick r:id="" action="ppaction://media"/>
          </p:cNvPr>
          <p:cNvPicPr>
            <a:picLocks noRot="1" noChangeAspect="1"/>
          </p:cNvPicPr>
          <p:nvPr>
            <a:wavAudioFile r:embed="rId1" name="~PP3304.WAV"/>
          </p:nvPr>
        </p:nvPicPr>
        <p:blipFill>
          <a:blip r:embed="rId3"/>
          <a:stretch>
            <a:fillRect/>
          </a:stretch>
        </p:blipFill>
        <p:spPr>
          <a:xfrm>
            <a:off x="8696325" y="6410325"/>
            <a:ext cx="304800" cy="304800"/>
          </a:xfrm>
          <a:prstGeom prst="rect">
            <a:avLst/>
          </a:prstGeom>
        </p:spPr>
      </p:pic>
    </p:spTree>
  </p:cSld>
  <p:clrMapOvr>
    <a:masterClrMapping/>
  </p:clrMapOvr>
  <p:transition advTm="26979"/>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CustomShape 1"/>
          <p:cNvSpPr/>
          <p:nvPr/>
        </p:nvSpPr>
        <p:spPr>
          <a:xfrm>
            <a:off x="182880" y="349560"/>
            <a:ext cx="8410680" cy="495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en-US" strike="noStrike">
                <a:solidFill>
                  <a:srgbClr val="000000"/>
                </a:solidFill>
                <a:latin typeface="Arial"/>
                <a:ea typeface="DejaVu Sans"/>
              </a:rPr>
              <a:t>3. Once the file is copied, rename the datafile</a:t>
            </a:r>
            <a:endParaRPr/>
          </a:p>
          <a:p>
            <a:r>
              <a:rPr lang="en-US" strike="noStrike">
                <a:solidFill>
                  <a:srgbClr val="000000"/>
                </a:solidFill>
                <a:latin typeface="Arial"/>
                <a:ea typeface="DejaVu Sans"/>
              </a:rPr>
              <a:t>SQL&gt; alter database rename file '/u01/oracle/oradata/test1.dbf' to '+DATA/LONDON/DATAFILE/test.dbf';</a:t>
            </a:r>
            <a:endParaRPr/>
          </a:p>
          <a:p>
            <a:r>
              <a:rPr lang="en-US" strike="noStrike">
                <a:solidFill>
                  <a:srgbClr val="000000"/>
                </a:solidFill>
                <a:latin typeface="Arial"/>
                <a:ea typeface="DejaVu Sans"/>
              </a:rPr>
              <a:t>Database altered.</a:t>
            </a:r>
            <a:endParaRPr/>
          </a:p>
          <a:p>
            <a:endParaRPr/>
          </a:p>
          <a:p>
            <a:r>
              <a:rPr lang="en-US" strike="noStrike">
                <a:solidFill>
                  <a:srgbClr val="000000"/>
                </a:solidFill>
                <a:latin typeface="Arial"/>
                <a:ea typeface="DejaVu Sans"/>
              </a:rPr>
              <a:t>4. Recover the datafile and bring it ONLINE.</a:t>
            </a:r>
            <a:endParaRPr/>
          </a:p>
          <a:p>
            <a:r>
              <a:rPr lang="en-US" strike="noStrike">
                <a:solidFill>
                  <a:srgbClr val="000000"/>
                </a:solidFill>
                <a:latin typeface="Arial"/>
                <a:ea typeface="DejaVu Sans"/>
              </a:rPr>
              <a:t>SQL&gt; alter database recover datafile 6;</a:t>
            </a:r>
            <a:endParaRPr/>
          </a:p>
          <a:p>
            <a:r>
              <a:rPr lang="en-US" strike="noStrike">
                <a:solidFill>
                  <a:srgbClr val="000000"/>
                </a:solidFill>
                <a:latin typeface="Arial"/>
                <a:ea typeface="DejaVu Sans"/>
              </a:rPr>
              <a:t>Database altered.</a:t>
            </a:r>
            <a:endParaRPr/>
          </a:p>
          <a:p>
            <a:endParaRPr/>
          </a:p>
          <a:p>
            <a:r>
              <a:rPr lang="en-US" strike="noStrike">
                <a:solidFill>
                  <a:srgbClr val="000000"/>
                </a:solidFill>
                <a:latin typeface="Arial"/>
                <a:ea typeface="DejaVu Sans"/>
              </a:rPr>
              <a:t>SQL&gt; alter database datafile 6 online;</a:t>
            </a:r>
            <a:endParaRPr/>
          </a:p>
          <a:p>
            <a:r>
              <a:rPr lang="en-US" strike="noStrike">
                <a:solidFill>
                  <a:srgbClr val="000000"/>
                </a:solidFill>
                <a:latin typeface="Arial"/>
                <a:ea typeface="DejaVu Sans"/>
              </a:rPr>
              <a:t>Database altered.</a:t>
            </a:r>
            <a:endParaRPr/>
          </a:p>
          <a:p>
            <a:endParaRPr/>
          </a:p>
          <a:p>
            <a:r>
              <a:rPr lang="en-US" strike="noStrike">
                <a:solidFill>
                  <a:srgbClr val="000000"/>
                </a:solidFill>
                <a:latin typeface="Arial"/>
                <a:ea typeface="DejaVu Sans"/>
              </a:rPr>
              <a:t>5. Confirm correct name and location:</a:t>
            </a:r>
            <a:endParaRPr/>
          </a:p>
          <a:p>
            <a:r>
              <a:rPr lang="en-US" strike="noStrike">
                <a:solidFill>
                  <a:srgbClr val="000000"/>
                </a:solidFill>
                <a:latin typeface="Arial"/>
                <a:ea typeface="DejaVu Sans"/>
              </a:rPr>
              <a:t>SQL&gt; select file_name, file_id, online_status from dba_data_files where file_id=6;</a:t>
            </a:r>
            <a:endParaRPr/>
          </a:p>
          <a:p>
            <a:r>
              <a:rPr lang="en-US" strike="noStrike">
                <a:solidFill>
                  <a:srgbClr val="000000"/>
                </a:solidFill>
                <a:latin typeface="Arial"/>
                <a:ea typeface="DejaVu Sans"/>
              </a:rPr>
              <a:t>FILE_NAME FILE_ID ONLINE_STATUS</a:t>
            </a:r>
            <a:endParaRPr/>
          </a:p>
          <a:p>
            <a:r>
              <a:rPr lang="en-US" strike="noStrike">
                <a:solidFill>
                  <a:srgbClr val="000000"/>
                </a:solidFill>
                <a:latin typeface="Arial"/>
                <a:ea typeface="DejaVu Sans"/>
              </a:rPr>
              <a:t>---------- -------</a:t>
            </a:r>
            <a:endParaRPr/>
          </a:p>
          <a:p>
            <a:r>
              <a:rPr lang="en-US" strike="noStrike">
                <a:solidFill>
                  <a:srgbClr val="000000"/>
                </a:solidFill>
                <a:latin typeface="Arial"/>
                <a:ea typeface="DejaVu Sans"/>
              </a:rPr>
              <a:t>+DATA/london/datafile/test.dbf 6 ONLINE</a:t>
            </a:r>
            <a:endParaRPr/>
          </a:p>
          <a:p>
            <a:r>
              <a:rPr lang="en-US" strike="noStrike">
                <a:solidFill>
                  <a:srgbClr val="000000"/>
                </a:solidFill>
                <a:latin typeface="Arial"/>
                <a:ea typeface="DejaVu Sans"/>
              </a:rPr>
              <a:t> </a:t>
            </a:r>
            <a:endParaRPr/>
          </a:p>
        </p:txBody>
      </p:sp>
      <p:pic>
        <p:nvPicPr>
          <p:cNvPr id="3" name="~PP3672.WAV">
            <a:hlinkClick r:id="" action="ppaction://media"/>
          </p:cNvPr>
          <p:cNvPicPr>
            <a:picLocks noRot="1" noChangeAspect="1"/>
          </p:cNvPicPr>
          <p:nvPr>
            <a:wavAudioFile r:embed="rId1" name="~PP3672.WAV"/>
          </p:nvPr>
        </p:nvPicPr>
        <p:blipFill>
          <a:blip r:embed="rId3"/>
          <a:stretch>
            <a:fillRect/>
          </a:stretch>
        </p:blipFill>
        <p:spPr>
          <a:xfrm>
            <a:off x="8696325" y="6410325"/>
            <a:ext cx="304800" cy="304800"/>
          </a:xfrm>
          <a:prstGeom prst="rect">
            <a:avLst/>
          </a:prstGeom>
        </p:spPr>
      </p:pic>
    </p:spTree>
  </p:cSld>
  <p:clrMapOvr>
    <a:masterClrMapping/>
  </p:clrMapOvr>
  <p:transition advTm="1254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 name="Picture 1532"/>
          <p:cNvPicPr/>
          <p:nvPr/>
        </p:nvPicPr>
        <p:blipFill>
          <a:blip r:embed="rId3"/>
          <a:stretch/>
        </p:blipFill>
        <p:spPr>
          <a:xfrm>
            <a:off x="33840" y="333720"/>
            <a:ext cx="9143280" cy="6205320"/>
          </a:xfrm>
          <a:prstGeom prst="rect">
            <a:avLst/>
          </a:prstGeom>
          <a:ln>
            <a:noFill/>
          </a:ln>
        </p:spPr>
      </p:pic>
      <p:pic>
        <p:nvPicPr>
          <p:cNvPr id="3" name="~PP3.WAV">
            <a:hlinkClick r:id="" action="ppaction://media"/>
          </p:cNvPr>
          <p:cNvPicPr>
            <a:picLocks noRot="1" noChangeAspect="1"/>
          </p:cNvPicPr>
          <p:nvPr>
            <a:wavAudioFile r:embed="rId1" name="~PP3.WAV"/>
          </p:nvPr>
        </p:nvPicPr>
        <p:blipFill>
          <a:blip r:embed="rId4"/>
          <a:stretch>
            <a:fillRect/>
          </a:stretch>
        </p:blipFill>
        <p:spPr>
          <a:xfrm>
            <a:off x="8696325" y="6410325"/>
            <a:ext cx="304800" cy="304800"/>
          </a:xfrm>
          <a:prstGeom prst="rect">
            <a:avLst/>
          </a:prstGeom>
        </p:spPr>
      </p:pic>
    </p:spTree>
  </p:cSld>
  <p:clrMapOvr>
    <a:masterClrMapping/>
  </p:clrMapOvr>
  <p:transition advTm="20782"/>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CustomShape 1"/>
          <p:cNvSpPr/>
          <p:nvPr/>
        </p:nvSpPr>
        <p:spPr>
          <a:xfrm>
            <a:off x="-45720" y="457200"/>
            <a:ext cx="9303120" cy="59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latin typeface="Arial"/>
              </a:rPr>
              <a:t>In rolling patching, one node will be shut down, the patch is applied to those nodes, and</a:t>
            </a:r>
            <a:endParaRPr/>
          </a:p>
          <a:p>
            <a:r>
              <a:rPr lang="en-US" strike="noStrike">
                <a:latin typeface="Arial"/>
              </a:rPr>
              <a:t>nodes are brought back up. This is performed one by one, separately, until all the</a:t>
            </a:r>
            <a:endParaRPr/>
          </a:p>
          <a:p>
            <a:r>
              <a:rPr lang="en-US" strike="noStrike">
                <a:latin typeface="Arial"/>
              </a:rPr>
              <a:t>nodes in the cluster are patched. This is the most efficient means of applying an interim patch</a:t>
            </a:r>
            <a:endParaRPr/>
          </a:p>
          <a:p>
            <a:r>
              <a:rPr lang="en-US" strike="noStrike">
                <a:latin typeface="Arial"/>
              </a:rPr>
              <a:t>to an Oracle RAC or Oracle Grid Infrastructure . By patching one by one nodes, there is zero downtime for the cluster database because at least one</a:t>
            </a:r>
            <a:endParaRPr/>
          </a:p>
          <a:p>
            <a:r>
              <a:rPr lang="en-US" strike="noStrike">
                <a:latin typeface="Arial"/>
              </a:rPr>
              <a:t>instance is available at all times on a different node.</a:t>
            </a:r>
            <a:endParaRPr/>
          </a:p>
          <a:p>
            <a:r>
              <a:rPr lang="en-US" strike="noStrike">
                <a:latin typeface="Arial"/>
              </a:rPr>
              <a:t>Although most patches can be applied in a rolling fashion, some patches cannot be applied in</a:t>
            </a:r>
            <a:endParaRPr/>
          </a:p>
          <a:p>
            <a:r>
              <a:rPr lang="en-US" strike="noStrike">
                <a:latin typeface="Arial"/>
              </a:rPr>
              <a:t>this fashion. The README file for the patch indicates whether or not you can apply the patch</a:t>
            </a:r>
            <a:endParaRPr/>
          </a:p>
          <a:p>
            <a:r>
              <a:rPr lang="en-US" strike="noStrike">
                <a:latin typeface="Arial"/>
              </a:rPr>
              <a:t>by using the rolling patch method. If the patch cannot be applied using the rolling patch</a:t>
            </a:r>
            <a:endParaRPr/>
          </a:p>
          <a:p>
            <a:r>
              <a:rPr lang="en-US" strike="noStrike">
                <a:latin typeface="Arial"/>
              </a:rPr>
              <a:t>method, then you must use either “Minimum Downtime Patching” or “All Node Patching” to</a:t>
            </a:r>
            <a:endParaRPr/>
          </a:p>
          <a:p>
            <a:r>
              <a:rPr lang="en-US" strike="noStrike">
                <a:latin typeface="Arial"/>
              </a:rPr>
              <a:t>apply the patch</a:t>
            </a:r>
            <a:endParaRPr/>
          </a:p>
          <a:p>
            <a:endParaRPr/>
          </a:p>
          <a:p>
            <a:r>
              <a:rPr lang="en-US" strike="noStrike">
                <a:latin typeface="Arial"/>
              </a:rPr>
              <a:t>With rolling patches, the software version may be temporarily newer than the active version.</a:t>
            </a:r>
            <a:endParaRPr/>
          </a:p>
          <a:p>
            <a:r>
              <a:rPr lang="en-US" strike="noStrike">
                <a:latin typeface="Arial"/>
              </a:rPr>
              <a:t>– To check the software version on a single node:</a:t>
            </a:r>
            <a:endParaRPr/>
          </a:p>
          <a:p>
            <a:r>
              <a:rPr lang="en-US" strike="noStrike">
                <a:latin typeface="Arial"/>
              </a:rPr>
              <a:t>$ crsctl query crs softwareversion [hostname]</a:t>
            </a:r>
            <a:endParaRPr/>
          </a:p>
          <a:p>
            <a:r>
              <a:rPr lang="en-US" strike="noStrike">
                <a:latin typeface="Arial"/>
              </a:rPr>
              <a:t>– To check the active version of the cluster:</a:t>
            </a:r>
            <a:endParaRPr/>
          </a:p>
          <a:p>
            <a:r>
              <a:rPr lang="en-US" strike="noStrike">
                <a:latin typeface="Arial"/>
              </a:rPr>
              <a:t>$ crsctl query crs activeversion</a:t>
            </a:r>
            <a:endParaRPr/>
          </a:p>
          <a:p>
            <a:endParaRPr/>
          </a:p>
          <a:p>
            <a:r>
              <a:rPr lang="en-US" strike="noStrike">
                <a:latin typeface="Arial"/>
              </a:rPr>
              <a:t>Different versions should exist only while applyingo patch</a:t>
            </a:r>
            <a:endParaRPr/>
          </a:p>
        </p:txBody>
      </p:sp>
      <p:pic>
        <p:nvPicPr>
          <p:cNvPr id="3" name="~PP1645.WAV">
            <a:hlinkClick r:id="" action="ppaction://media"/>
          </p:cNvPr>
          <p:cNvPicPr>
            <a:picLocks noRot="1" noChangeAspect="1"/>
          </p:cNvPicPr>
          <p:nvPr>
            <a:wavAudioFile r:embed="rId1" name="~PP1645.WAV"/>
          </p:nvPr>
        </p:nvPicPr>
        <p:blipFill>
          <a:blip r:embed="rId3"/>
          <a:stretch>
            <a:fillRect/>
          </a:stretch>
        </p:blipFill>
        <p:spPr>
          <a:xfrm>
            <a:off x="8696325" y="6410325"/>
            <a:ext cx="304800" cy="304800"/>
          </a:xfrm>
          <a:prstGeom prst="rect">
            <a:avLst/>
          </a:prstGeom>
        </p:spPr>
      </p:pic>
    </p:spTree>
  </p:cSld>
  <p:clrMapOvr>
    <a:masterClrMapping/>
  </p:clrMapOvr>
  <p:transition advTm="2602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CustomShape 1"/>
          <p:cNvSpPr/>
          <p:nvPr/>
        </p:nvSpPr>
        <p:spPr>
          <a:xfrm>
            <a:off x="182880" y="550080"/>
            <a:ext cx="9220680" cy="264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en-US" b="1" strike="noStrike">
                <a:latin typeface="Arial"/>
              </a:rPr>
              <a:t>OPatch Log and Trace Files</a:t>
            </a:r>
            <a:endParaRPr/>
          </a:p>
          <a:p>
            <a:endParaRPr/>
          </a:p>
          <a:p>
            <a:r>
              <a:rPr lang="en-US" strike="noStrike">
                <a:latin typeface="Arial"/>
              </a:rPr>
              <a:t>OPatch maintains logs for apply, rollback, and lsinventory operations.</a:t>
            </a:r>
            <a:endParaRPr/>
          </a:p>
          <a:p>
            <a:r>
              <a:rPr lang="en-US" strike="noStrike">
                <a:latin typeface="Arial"/>
              </a:rPr>
              <a:t>OPatch Log files are located in</a:t>
            </a:r>
            <a:endParaRPr/>
          </a:p>
          <a:p>
            <a:r>
              <a:rPr lang="en-US" strike="noStrike">
                <a:latin typeface="Arial"/>
              </a:rPr>
              <a:t>ORACLE_HOME/cfgtoollogs/opatch.</a:t>
            </a:r>
            <a:endParaRPr/>
          </a:p>
          <a:p>
            <a:r>
              <a:rPr lang="en-US" strike="noStrike">
                <a:latin typeface="Arial"/>
              </a:rPr>
              <a:t>Each log file is tagged with the time stamp of the operation.</a:t>
            </a:r>
            <a:endParaRPr/>
          </a:p>
          <a:p>
            <a:r>
              <a:rPr lang="en-US" strike="noStrike">
                <a:latin typeface="Arial"/>
              </a:rPr>
              <a:t>Each time you run OPatch, a new log file is created.</a:t>
            </a:r>
            <a:endParaRPr/>
          </a:p>
          <a:p>
            <a:r>
              <a:rPr lang="en-US" strike="noStrike">
                <a:latin typeface="Arial"/>
              </a:rPr>
              <a:t>OPatch maintains an index of processed commands-and log files in the opatch_history.txt file</a:t>
            </a:r>
            <a:endParaRPr/>
          </a:p>
        </p:txBody>
      </p:sp>
      <p:pic>
        <p:nvPicPr>
          <p:cNvPr id="3" name="~PP3819.WAV">
            <a:hlinkClick r:id="" action="ppaction://media"/>
          </p:cNvPr>
          <p:cNvPicPr>
            <a:picLocks noRot="1" noChangeAspect="1"/>
          </p:cNvPicPr>
          <p:nvPr>
            <a:wavAudioFile r:embed="rId1" name="~PP3819.WAV"/>
          </p:nvPr>
        </p:nvPicPr>
        <p:blipFill>
          <a:blip r:embed="rId3"/>
          <a:stretch>
            <a:fillRect/>
          </a:stretch>
        </p:blipFill>
        <p:spPr>
          <a:xfrm>
            <a:off x="8696325" y="6410325"/>
            <a:ext cx="304800" cy="304800"/>
          </a:xfrm>
          <a:prstGeom prst="rect">
            <a:avLst/>
          </a:prstGeom>
        </p:spPr>
      </p:pic>
    </p:spTree>
  </p:cSld>
  <p:clrMapOvr>
    <a:masterClrMapping/>
  </p:clrMapOvr>
  <p:transition advTm="26583"/>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CustomShape 1"/>
          <p:cNvSpPr/>
          <p:nvPr/>
        </p:nvSpPr>
        <p:spPr>
          <a:xfrm>
            <a:off x="2286000" y="182880"/>
            <a:ext cx="4480200" cy="45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latin typeface="Arial"/>
              </a:rPr>
              <a:t>Oracle clusterware 11.2.0.4 PSU patching</a:t>
            </a:r>
            <a:endParaRPr/>
          </a:p>
        </p:txBody>
      </p:sp>
      <p:sp>
        <p:nvSpPr>
          <p:cNvPr id="1537" name="CustomShape 2"/>
          <p:cNvSpPr/>
          <p:nvPr/>
        </p:nvSpPr>
        <p:spPr>
          <a:xfrm>
            <a:off x="9720" y="640080"/>
            <a:ext cx="9191880" cy="701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trike="noStrike">
                <a:latin typeface="Arial"/>
              </a:rPr>
              <a:t>Pre requisite</a:t>
            </a:r>
            <a:endParaRPr/>
          </a:p>
          <a:p>
            <a:endParaRPr/>
          </a:p>
          <a:p>
            <a:r>
              <a:rPr lang="en-US" sz="1400" strike="noStrike">
                <a:latin typeface="Arial"/>
              </a:rPr>
              <a:t>1-Stop oswatcher if running.</a:t>
            </a:r>
            <a:endParaRPr/>
          </a:p>
          <a:p>
            <a:r>
              <a:rPr lang="en-US" sz="1400" strike="noStrike">
                <a:latin typeface="Arial"/>
              </a:rPr>
              <a:t>  ./stopOSWbb.sh (to stop OSWatcher)</a:t>
            </a:r>
            <a:endParaRPr/>
          </a:p>
          <a:p>
            <a:r>
              <a:rPr lang="en-US" sz="1400" strike="noStrike">
                <a:latin typeface="Arial"/>
              </a:rPr>
              <a:t>2-Stop OEM agent (as oracle user) and check status of clusterware and Database</a:t>
            </a:r>
            <a:endParaRPr/>
          </a:p>
          <a:p>
            <a:r>
              <a:rPr lang="en-US" sz="1400" strike="noStrike">
                <a:latin typeface="Arial"/>
              </a:rPr>
              <a:t>emctl stop agent (Stop the  instance as an oracle user.)</a:t>
            </a:r>
            <a:endParaRPr/>
          </a:p>
          <a:p>
            <a:r>
              <a:rPr lang="en-US" sz="1400" strike="noStrike">
                <a:latin typeface="Arial"/>
              </a:rPr>
              <a:t>crsctl stat res -t (Clusterware status)</a:t>
            </a:r>
            <a:endParaRPr/>
          </a:p>
          <a:p>
            <a:r>
              <a:rPr lang="en-US" sz="1400" strike="noStrike">
                <a:latin typeface="Arial"/>
              </a:rPr>
              <a:t> ps -ef|grep pmon</a:t>
            </a:r>
            <a:endParaRPr/>
          </a:p>
          <a:p>
            <a:r>
              <a:rPr lang="en-US" sz="1400" strike="noStrike">
                <a:latin typeface="Arial"/>
              </a:rPr>
              <a:t> ps -ef|grept tns</a:t>
            </a:r>
            <a:endParaRPr/>
          </a:p>
          <a:p>
            <a:endParaRPr/>
          </a:p>
          <a:p>
            <a:r>
              <a:rPr lang="en-US" sz="1400" strike="noStrike">
                <a:latin typeface="Arial"/>
              </a:rPr>
              <a:t>3-Validate the Grid inventory and  hidden directory .patch_storage in Grid Home directory</a:t>
            </a:r>
            <a:endParaRPr/>
          </a:p>
          <a:p>
            <a:r>
              <a:rPr lang="en-US" sz="1400" strike="noStrike">
                <a:latin typeface="Arial"/>
              </a:rPr>
              <a:t>[/u02/oracle/11.2.0.4/grid/Opatch] opatch lsinventory </a:t>
            </a:r>
            <a:endParaRPr/>
          </a:p>
          <a:p>
            <a:r>
              <a:rPr lang="en-US" sz="1400" strike="noStrike">
                <a:latin typeface="Arial"/>
              </a:rPr>
              <a:t>if hidden folder is not create in Grid home.Please create it</a:t>
            </a:r>
            <a:endParaRPr/>
          </a:p>
          <a:p>
            <a:r>
              <a:rPr lang="en-US" sz="1400" strike="noStrike">
                <a:latin typeface="Arial"/>
              </a:rPr>
              <a:t>cd $GI_HOME</a:t>
            </a:r>
            <a:endParaRPr/>
          </a:p>
          <a:p>
            <a:r>
              <a:rPr lang="en-US" sz="1400" strike="noStrike">
                <a:latin typeface="Arial"/>
              </a:rPr>
              <a:t>ls -ltr </a:t>
            </a:r>
            <a:endParaRPr/>
          </a:p>
          <a:p>
            <a:r>
              <a:rPr lang="en-US" sz="1400" strike="noStrike">
                <a:latin typeface="Arial"/>
              </a:rPr>
              <a:t>mkdir .patch_storage (as root)</a:t>
            </a:r>
            <a:endParaRPr/>
          </a:p>
          <a:p>
            <a:r>
              <a:rPr lang="en-US" sz="1400" strike="noStrike">
                <a:latin typeface="Arial"/>
              </a:rPr>
              <a:t>later change permissions as software owner of Grid </a:t>
            </a:r>
            <a:endParaRPr/>
          </a:p>
          <a:p>
            <a:endParaRPr/>
          </a:p>
          <a:p>
            <a:r>
              <a:rPr lang="en-US" sz="1400" strike="noStrike">
                <a:latin typeface="Arial"/>
              </a:rPr>
              <a:t>eg:- chown &lt;grid&gt;:&lt;oinstall&gt; .patch_storage</a:t>
            </a:r>
            <a:endParaRPr/>
          </a:p>
          <a:p>
            <a:endParaRPr/>
          </a:p>
          <a:p>
            <a:r>
              <a:rPr lang="en-US" sz="1400" strike="noStrike">
                <a:latin typeface="Arial"/>
              </a:rPr>
              <a:t>4) To check whether PSU is rolling patch</a:t>
            </a:r>
            <a:endParaRPr/>
          </a:p>
          <a:p>
            <a:endParaRPr/>
          </a:p>
          <a:p>
            <a:r>
              <a:rPr lang="en-US" sz="1400" strike="noStrike">
                <a:latin typeface="Arial"/>
              </a:rPr>
              <a:t>$ORACLE_HOME/OPatch/opatch query -is_rolling_patch | grep rolling</a:t>
            </a:r>
            <a:endParaRPr/>
          </a:p>
          <a:p>
            <a:endParaRPr/>
          </a:p>
          <a:p>
            <a:r>
              <a:rPr lang="en-US" sz="1400" strike="noStrike">
                <a:latin typeface="Arial"/>
              </a:rPr>
              <a:t>5) Check opatch version if it is below as instructed in patch readme file,then download latest opatch utiltiy from Oracle support.</a:t>
            </a:r>
            <a:endParaRPr/>
          </a:p>
          <a:p>
            <a:endParaRPr/>
          </a:p>
          <a:p>
            <a:r>
              <a:rPr lang="en-US" sz="1400" strike="noStrike">
                <a:latin typeface="Arial"/>
              </a:rPr>
              <a:t>goxhill[/u02/oracle/11.2.0.4/grid/OPatch]$ ./opatch version</a:t>
            </a:r>
            <a:endParaRPr/>
          </a:p>
          <a:p>
            <a:r>
              <a:rPr lang="en-US" sz="1400" strike="noStrike">
                <a:latin typeface="Arial"/>
              </a:rPr>
              <a:t>OPatch Version: 11.2.0.3.14</a:t>
            </a:r>
            <a:endParaRPr/>
          </a:p>
          <a:p>
            <a:r>
              <a:rPr lang="en-US" sz="1400" strike="noStrike">
                <a:latin typeface="Arial"/>
              </a:rPr>
              <a:t>OPatch succeeded.</a:t>
            </a:r>
            <a:endParaRPr/>
          </a:p>
        </p:txBody>
      </p:sp>
      <p:pic>
        <p:nvPicPr>
          <p:cNvPr id="4" name="~PP377.WAV">
            <a:hlinkClick r:id="" action="ppaction://media"/>
          </p:cNvPr>
          <p:cNvPicPr>
            <a:picLocks noRot="1" noChangeAspect="1"/>
          </p:cNvPicPr>
          <p:nvPr>
            <a:wavAudioFile r:embed="rId1" name="~PP377.WAV"/>
          </p:nvPr>
        </p:nvPicPr>
        <p:blipFill>
          <a:blip r:embed="rId3"/>
          <a:stretch>
            <a:fillRect/>
          </a:stretch>
        </p:blipFill>
        <p:spPr>
          <a:xfrm>
            <a:off x="8696325" y="6410325"/>
            <a:ext cx="304800" cy="304800"/>
          </a:xfrm>
          <a:prstGeom prst="rect">
            <a:avLst/>
          </a:prstGeom>
        </p:spPr>
      </p:pic>
    </p:spTree>
  </p:cSld>
  <p:clrMapOvr>
    <a:masterClrMapping/>
  </p:clrMapOvr>
  <p:transition advTm="462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CustomShape 1"/>
          <p:cNvSpPr/>
          <p:nvPr/>
        </p:nvSpPr>
        <p:spPr>
          <a:xfrm>
            <a:off x="29520" y="222480"/>
            <a:ext cx="8839800" cy="69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en-US" sz="1500" strike="noStrike">
                <a:latin typeface="Arial"/>
              </a:rPr>
              <a:t>5) unzip the OPatch downloaded zip into ORACLE_HOME/OPatch directory after renaming already existing OPatch folder( as Grid user).</a:t>
            </a:r>
            <a:endParaRPr/>
          </a:p>
          <a:p>
            <a:endParaRPr/>
          </a:p>
          <a:p>
            <a:r>
              <a:rPr lang="en-US" sz="1500" strike="noStrike">
                <a:latin typeface="Arial"/>
              </a:rPr>
              <a:t>6)  Check the opatch version .</a:t>
            </a:r>
            <a:endParaRPr/>
          </a:p>
          <a:p>
            <a:r>
              <a:rPr lang="en-US" sz="1500" strike="noStrike">
                <a:latin typeface="Arial"/>
              </a:rPr>
              <a:t>Go to Grid home and check</a:t>
            </a:r>
            <a:endParaRPr/>
          </a:p>
          <a:p>
            <a:endParaRPr/>
          </a:p>
          <a:p>
            <a:r>
              <a:rPr lang="en-US" sz="1500" strike="noStrike">
                <a:latin typeface="Arial"/>
              </a:rPr>
              <a:t>[/u02/oracle/11.2.0.4/grid/OPatch]$ ./opatch version</a:t>
            </a:r>
            <a:endParaRPr/>
          </a:p>
          <a:p>
            <a:endParaRPr/>
          </a:p>
          <a:p>
            <a:r>
              <a:rPr lang="en-US" sz="1500" strike="noStrike">
                <a:latin typeface="Arial"/>
              </a:rPr>
              <a:t>7) run the precheck utility to see if any conflict patches are there or not</a:t>
            </a:r>
            <a:endParaRPr/>
          </a:p>
          <a:p>
            <a:endParaRPr/>
          </a:p>
          <a:p>
            <a:r>
              <a:rPr lang="en-US" sz="1500" strike="noStrike">
                <a:latin typeface="Arial"/>
              </a:rPr>
              <a:t>/staging/CH11353/22191577]$ /u02/oracle/11.2.0.4/grid/OPatch/opatch prereq CheckConflictAgainstOHWithDetail -ph ./</a:t>
            </a:r>
            <a:endParaRPr/>
          </a:p>
          <a:p>
            <a:r>
              <a:rPr lang="en-US" sz="1500" strike="noStrike">
                <a:latin typeface="Arial"/>
              </a:rPr>
              <a:t>Oracle Interim Patch Installer version 11.2.0.3.14</a:t>
            </a:r>
            <a:endParaRPr/>
          </a:p>
          <a:p>
            <a:r>
              <a:rPr lang="en-US" sz="1500" strike="noStrike">
                <a:latin typeface="Arial"/>
              </a:rPr>
              <a:t>Copyright (c) 2016, Oracle Corporation.  All rights reserved.</a:t>
            </a:r>
            <a:endParaRPr/>
          </a:p>
          <a:p>
            <a:endParaRPr/>
          </a:p>
          <a:p>
            <a:r>
              <a:rPr lang="en-US" sz="1500" strike="noStrike">
                <a:latin typeface="Arial"/>
              </a:rPr>
              <a:t>PREREQ session</a:t>
            </a:r>
            <a:endParaRPr/>
          </a:p>
          <a:p>
            <a:endParaRPr/>
          </a:p>
          <a:p>
            <a:r>
              <a:rPr lang="en-US" sz="1500" strike="noStrike">
                <a:latin typeface="Arial"/>
              </a:rPr>
              <a:t>Oracle Home       : /u02/oracle/11.2.0.4/grid</a:t>
            </a:r>
            <a:endParaRPr/>
          </a:p>
          <a:p>
            <a:r>
              <a:rPr lang="en-US" sz="1500" strike="noStrike">
                <a:latin typeface="Arial"/>
              </a:rPr>
              <a:t>Central Inventory : /u02/oracle/oraInventory</a:t>
            </a:r>
            <a:endParaRPr/>
          </a:p>
          <a:p>
            <a:r>
              <a:rPr lang="en-US" sz="1500" strike="noStrike">
                <a:latin typeface="Arial"/>
              </a:rPr>
              <a:t>   from           : /u02/oracle/11.2.0.4/grid/oraInst.loc</a:t>
            </a:r>
            <a:endParaRPr/>
          </a:p>
          <a:p>
            <a:r>
              <a:rPr lang="en-US" sz="1500" strike="noStrike">
                <a:latin typeface="Arial"/>
              </a:rPr>
              <a:t>OPatch version    : 11.2.0.3.14</a:t>
            </a:r>
            <a:endParaRPr/>
          </a:p>
          <a:p>
            <a:r>
              <a:rPr lang="en-US" sz="1500" strike="noStrike">
                <a:latin typeface="Arial"/>
              </a:rPr>
              <a:t>OUI version       : 11.2.0.4.0</a:t>
            </a:r>
            <a:endParaRPr/>
          </a:p>
          <a:p>
            <a:r>
              <a:rPr lang="en-US" sz="1500" strike="noStrike">
                <a:latin typeface="Arial"/>
              </a:rPr>
              <a:t>Log file location : /u02/oracle/11.2.0.4/grid/cfgtoollogs/opatch/opatch2016-08-25_02-12-13AM_1.log</a:t>
            </a:r>
            <a:endParaRPr/>
          </a:p>
          <a:p>
            <a:endParaRPr/>
          </a:p>
          <a:p>
            <a:r>
              <a:rPr lang="en-US" sz="1500" strike="noStrike">
                <a:latin typeface="Arial"/>
              </a:rPr>
              <a:t>Invoking prereq "checkconflictagainstohwithdetail"</a:t>
            </a:r>
            <a:endParaRPr/>
          </a:p>
          <a:p>
            <a:endParaRPr/>
          </a:p>
          <a:p>
            <a:r>
              <a:rPr lang="en-US" sz="1500" strike="noStrike">
                <a:latin typeface="Arial"/>
              </a:rPr>
              <a:t>Prereq "checkConflictAgainstOHWithDetail" passed.</a:t>
            </a:r>
            <a:endParaRPr/>
          </a:p>
          <a:p>
            <a:endParaRPr/>
          </a:p>
          <a:p>
            <a:r>
              <a:rPr lang="en-US" sz="1500" strike="noStrike">
                <a:latin typeface="Arial"/>
              </a:rPr>
              <a:t>OPatch succeeded.</a:t>
            </a:r>
            <a:endParaRPr/>
          </a:p>
          <a:p>
            <a:endParaRPr/>
          </a:p>
        </p:txBody>
      </p:sp>
      <p:pic>
        <p:nvPicPr>
          <p:cNvPr id="3" name="~PP1549.WAV">
            <a:hlinkClick r:id="" action="ppaction://media"/>
          </p:cNvPr>
          <p:cNvPicPr>
            <a:picLocks noRot="1" noChangeAspect="1"/>
          </p:cNvPicPr>
          <p:nvPr>
            <a:wavAudioFile r:embed="rId1" name="~PP1549.WAV"/>
          </p:nvPr>
        </p:nvPicPr>
        <p:blipFill>
          <a:blip r:embed="rId3"/>
          <a:stretch>
            <a:fillRect/>
          </a:stretch>
        </p:blipFill>
        <p:spPr>
          <a:xfrm>
            <a:off x="8696325" y="6410325"/>
            <a:ext cx="304800" cy="304800"/>
          </a:xfrm>
          <a:prstGeom prst="rect">
            <a:avLst/>
          </a:prstGeom>
        </p:spPr>
      </p:pic>
    </p:spTree>
  </p:cSld>
  <p:clrMapOvr>
    <a:masterClrMapping/>
  </p:clrMapOvr>
  <p:transition advTm="1054"/>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1|10.1|6.4|9.3|8.9|22.1"/>
</p:tagLst>
</file>

<file path=ppt/tags/tag2.xml><?xml version="1.0" encoding="utf-8"?>
<p:tagLst xmlns:a="http://schemas.openxmlformats.org/drawingml/2006/main" xmlns:r="http://schemas.openxmlformats.org/officeDocument/2006/relationships" xmlns:p="http://schemas.openxmlformats.org/presentationml/2006/main">
  <p:tag name="TIMING" val="|1.3|50.3|2.5|2|3.5"/>
</p:tagLst>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11233</Words>
  <PresentationFormat>On-screen Show (4:3)</PresentationFormat>
  <Paragraphs>1654</Paragraphs>
  <Slides>103</Slides>
  <Notes>69</Notes>
  <HiddenSlides>2</HiddenSlides>
  <MMClips>91</MMClips>
  <ScaleCrop>false</ScaleCrop>
  <HeadingPairs>
    <vt:vector size="4" baseType="variant">
      <vt:variant>
        <vt:lpstr>Theme</vt:lpstr>
      </vt:variant>
      <vt:variant>
        <vt:i4>5</vt:i4>
      </vt:variant>
      <vt:variant>
        <vt:lpstr>Slide Titles</vt:lpstr>
      </vt:variant>
      <vt:variant>
        <vt:i4>103</vt:i4>
      </vt:variant>
    </vt:vector>
  </HeadingPairs>
  <TitlesOfParts>
    <vt:vector size="108" baseType="lpstr">
      <vt:lpstr>Office Theme</vt:lpstr>
      <vt:lpstr>Office Theme</vt:lpstr>
      <vt:lpstr>Office Theme</vt:lpstr>
      <vt:lpstr>Office Theme</vt:lpstr>
      <vt:lpstr>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Windows User</cp:lastModifiedBy>
  <cp:revision>16</cp:revision>
  <dcterms:modified xsi:type="dcterms:W3CDTF">2017-12-13T05:43:30Z</dcterms:modified>
</cp:coreProperties>
</file>